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4" r:id="rId4"/>
  </p:sldMasterIdLst>
  <p:notesMasterIdLst>
    <p:notesMasterId r:id="rId46"/>
  </p:notesMasterIdLst>
  <p:handoutMasterIdLst>
    <p:handoutMasterId r:id="rId47"/>
  </p:handoutMasterIdLst>
  <p:sldIdLst>
    <p:sldId id="256" r:id="rId5"/>
    <p:sldId id="280" r:id="rId6"/>
    <p:sldId id="260" r:id="rId7"/>
    <p:sldId id="262" r:id="rId8"/>
    <p:sldId id="285" r:id="rId9"/>
    <p:sldId id="286" r:id="rId10"/>
    <p:sldId id="270" r:id="rId11"/>
    <p:sldId id="282" r:id="rId12"/>
    <p:sldId id="265" r:id="rId13"/>
    <p:sldId id="263" r:id="rId14"/>
    <p:sldId id="312" r:id="rId15"/>
    <p:sldId id="310" r:id="rId16"/>
    <p:sldId id="311" r:id="rId17"/>
    <p:sldId id="281" r:id="rId18"/>
    <p:sldId id="269" r:id="rId19"/>
    <p:sldId id="308" r:id="rId20"/>
    <p:sldId id="309" r:id="rId21"/>
    <p:sldId id="313" r:id="rId22"/>
    <p:sldId id="314" r:id="rId23"/>
    <p:sldId id="315" r:id="rId24"/>
    <p:sldId id="316" r:id="rId25"/>
    <p:sldId id="306" r:id="rId26"/>
    <p:sldId id="319" r:id="rId27"/>
    <p:sldId id="292" r:id="rId28"/>
    <p:sldId id="293" r:id="rId29"/>
    <p:sldId id="294" r:id="rId30"/>
    <p:sldId id="296" r:id="rId31"/>
    <p:sldId id="297" r:id="rId32"/>
    <p:sldId id="298" r:id="rId33"/>
    <p:sldId id="295" r:id="rId34"/>
    <p:sldId id="323" r:id="rId35"/>
    <p:sldId id="299" r:id="rId36"/>
    <p:sldId id="317" r:id="rId37"/>
    <p:sldId id="318" r:id="rId38"/>
    <p:sldId id="300" r:id="rId39"/>
    <p:sldId id="301" r:id="rId40"/>
    <p:sldId id="302" r:id="rId41"/>
    <p:sldId id="303" r:id="rId42"/>
    <p:sldId id="304" r:id="rId43"/>
    <p:sldId id="305" r:id="rId44"/>
    <p:sldId id="307" r:id="rId45"/>
  </p:sldIdLst>
  <p:sldSz cx="12192000" cy="6858000"/>
  <p:notesSz cx="6858000" cy="9144000"/>
  <p:custDataLst>
    <p:tags r:id="rId48"/>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502D"/>
    <a:srgbClr val="80A04B"/>
    <a:srgbClr val="278A77"/>
    <a:srgbClr val="569EAA"/>
    <a:srgbClr val="008DBF"/>
    <a:srgbClr val="FFFFFF"/>
    <a:srgbClr val="03B992"/>
    <a:srgbClr val="384449"/>
    <a:srgbClr val="54717E"/>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879" autoAdjust="0"/>
    <p:restoredTop sz="90449" autoAdjust="0"/>
  </p:normalViewPr>
  <p:slideViewPr>
    <p:cSldViewPr snapToGrid="0">
      <p:cViewPr varScale="1">
        <p:scale>
          <a:sx n="100" d="100"/>
          <a:sy n="100" d="100"/>
        </p:scale>
        <p:origin x="366" y="84"/>
      </p:cViewPr>
      <p:guideLst/>
    </p:cSldViewPr>
  </p:slideViewPr>
  <p:outlineViewPr>
    <p:cViewPr>
      <p:scale>
        <a:sx n="33" d="100"/>
        <a:sy n="33" d="100"/>
      </p:scale>
      <p:origin x="0" y="-784"/>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107" d="100"/>
          <a:sy n="107" d="100"/>
        </p:scale>
        <p:origin x="3816" y="17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gs" Target="tags/tag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a:extLst>
              <a:ext uri="{FF2B5EF4-FFF2-40B4-BE49-F238E27FC236}">
                <a16:creationId xmlns:a16="http://schemas.microsoft.com/office/drawing/2014/main" id="{E825DAD7-D6F1-085F-8463-F22721690E6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PF"/>
          </a:p>
        </p:txBody>
      </p:sp>
      <p:sp>
        <p:nvSpPr>
          <p:cNvPr id="3" name="Espace réservé de la date 2">
            <a:extLst>
              <a:ext uri="{FF2B5EF4-FFF2-40B4-BE49-F238E27FC236}">
                <a16:creationId xmlns:a16="http://schemas.microsoft.com/office/drawing/2014/main" id="{C4CE1685-CA2C-E785-279E-6B0F4422332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49CCEE6-C81F-2F4B-8968-33247E4B62B8}" type="datetimeFigureOut">
              <a:rPr lang="fr-PF" smtClean="0"/>
              <a:t>11/07/2025</a:t>
            </a:fld>
            <a:endParaRPr lang="fr-PF"/>
          </a:p>
        </p:txBody>
      </p:sp>
      <p:sp>
        <p:nvSpPr>
          <p:cNvPr id="4" name="Espace réservé du pied de page 3">
            <a:extLst>
              <a:ext uri="{FF2B5EF4-FFF2-40B4-BE49-F238E27FC236}">
                <a16:creationId xmlns:a16="http://schemas.microsoft.com/office/drawing/2014/main" id="{5B62510E-07A2-CED8-40D9-EB83D3ACEE1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fr-PF"/>
          </a:p>
        </p:txBody>
      </p:sp>
      <p:sp>
        <p:nvSpPr>
          <p:cNvPr id="5" name="Espace réservé du numéro de diapositive 4">
            <a:extLst>
              <a:ext uri="{FF2B5EF4-FFF2-40B4-BE49-F238E27FC236}">
                <a16:creationId xmlns:a16="http://schemas.microsoft.com/office/drawing/2014/main" id="{E70D0B2D-AC59-D0BD-28A9-8FE084E8440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E0053A9-990D-314A-ABA2-C23EB3B3A6EB}" type="slidenum">
              <a:rPr lang="fr-PF" smtClean="0"/>
              <a:t>‹N°›</a:t>
            </a:fld>
            <a:endParaRPr lang="fr-PF"/>
          </a:p>
        </p:txBody>
      </p:sp>
    </p:spTree>
    <p:extLst>
      <p:ext uri="{BB962C8B-B14F-4D97-AF65-F5344CB8AC3E}">
        <p14:creationId xmlns:p14="http://schemas.microsoft.com/office/powerpoint/2010/main" val="12413487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A1F8C7-4B00-4F96-84C6-AD78279938BF}" type="datetimeFigureOut">
              <a:rPr lang="en-US" smtClean="0"/>
              <a:t>11/7/2025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E04128-CE58-47A7-83DB-836746FDB381}" type="slidenum">
              <a:rPr lang="en-US" smtClean="0"/>
              <a:t>‹N°›</a:t>
            </a:fld>
            <a:endParaRPr lang="en-US"/>
          </a:p>
        </p:txBody>
      </p:sp>
    </p:spTree>
    <p:extLst>
      <p:ext uri="{BB962C8B-B14F-4D97-AF65-F5344CB8AC3E}">
        <p14:creationId xmlns:p14="http://schemas.microsoft.com/office/powerpoint/2010/main" val="3691065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1</a:t>
            </a:fld>
            <a:endParaRPr lang="en-US"/>
          </a:p>
        </p:txBody>
      </p:sp>
    </p:spTree>
    <p:extLst>
      <p:ext uri="{BB962C8B-B14F-4D97-AF65-F5344CB8AC3E}">
        <p14:creationId xmlns:p14="http://schemas.microsoft.com/office/powerpoint/2010/main" val="38806095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solidFill>
                  <a:schemeClr val="bg1"/>
                </a:solidFill>
              </a:rPr>
              <a:t>Les oiseaux terrestre: Ils nichent et se nourrissent uniquement sur terre de fruits, de nectar/pollen ou d’insectes</a:t>
            </a:r>
          </a:p>
          <a:p>
            <a:r>
              <a:rPr lang="fr-PF" dirty="0">
                <a:solidFill>
                  <a:schemeClr val="bg1"/>
                </a:solidFill>
              </a:rPr>
              <a:t>Leurs pattes et leurs becs sont de forme différentes selon les différentes espèces.</a:t>
            </a:r>
          </a:p>
          <a:p>
            <a:r>
              <a:rPr lang="fr-PF" dirty="0"/>
              <a:t>Les oiseaux marins: </a:t>
            </a:r>
            <a:r>
              <a:rPr lang="fr-PF" dirty="0">
                <a:solidFill>
                  <a:schemeClr val="bg1"/>
                </a:solidFill>
              </a:rPr>
              <a:t>Ils se nourrissent exclusivements en mer de petits poissons, crustacés etc. qu’ils pêchent en mer</a:t>
            </a:r>
          </a:p>
          <a:p>
            <a:r>
              <a:rPr lang="fr-PF" dirty="0">
                <a:solidFill>
                  <a:schemeClr val="bg1"/>
                </a:solidFill>
              </a:rPr>
              <a:t>Ils ont tous les pattes palmées.</a:t>
            </a:r>
          </a:p>
          <a:p>
            <a:r>
              <a:rPr lang="fr-FR" dirty="0"/>
              <a:t>On peut aussi préciser que les oiseaux portent des plumes, contrairement aux Mammifères qui portent des poils</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a:t>
            </a:fld>
            <a:endParaRPr lang="en-US"/>
          </a:p>
        </p:txBody>
      </p:sp>
    </p:spTree>
    <p:extLst>
      <p:ext uri="{BB962C8B-B14F-4D97-AF65-F5344CB8AC3E}">
        <p14:creationId xmlns:p14="http://schemas.microsoft.com/office/powerpoint/2010/main" val="1030920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4</a:t>
            </a:fld>
            <a:endParaRPr lang="en-US"/>
          </a:p>
        </p:txBody>
      </p:sp>
    </p:spTree>
    <p:extLst>
      <p:ext uri="{BB962C8B-B14F-4D97-AF65-F5344CB8AC3E}">
        <p14:creationId xmlns:p14="http://schemas.microsoft.com/office/powerpoint/2010/main" val="11090426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5</a:t>
            </a:fld>
            <a:endParaRPr lang="en-US"/>
          </a:p>
        </p:txBody>
      </p:sp>
    </p:spTree>
    <p:extLst>
      <p:ext uri="{BB962C8B-B14F-4D97-AF65-F5344CB8AC3E}">
        <p14:creationId xmlns:p14="http://schemas.microsoft.com/office/powerpoint/2010/main" val="204275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PF" dirty="0"/>
              <a:t>Rapa est mon dernier et unique refuge. Je suis un architecte de la forêt car je me nourris de fruits et de graines que je disperse sur mon île.</a:t>
            </a:r>
            <a:r>
              <a:rPr lang="fr-FR" dirty="0"/>
              <a:t> Je suis protégé par le code de l’environnement, l’IUCN me classe en danger critique d’extinction car ma forêt a presque disparu: seuls 5% de la forêt originale persiste.</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6</a:t>
            </a:fld>
            <a:endParaRPr lang="en-US"/>
          </a:p>
        </p:txBody>
      </p:sp>
    </p:spTree>
    <p:extLst>
      <p:ext uri="{BB962C8B-B14F-4D97-AF65-F5344CB8AC3E}">
        <p14:creationId xmlns:p14="http://schemas.microsoft.com/office/powerpoint/2010/main" val="40928159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Emblème de mon île de Rimatara, pour me sauver de l’extinction, une campagne de translocation vers l’île de Atiu, aux îles Cook, a permit de réintroduire mon espèce sur cette ile oú j’existais déjà auparavant…</a:t>
            </a:r>
            <a:r>
              <a:rPr lang="fr-FR" dirty="0"/>
              <a:t> mais où j’avais disparu, sans doute pour faire de jolies parures de plumes rouges (anciennement très sacrées auprès des polynésiens) pour les chefferies. On me trouve aussi encore sur Teraina (aux îles de la Ligne), malheureusement le rat noir y est arrivé récemment, alors je vais certainement y disparaitre bientôt, comme j’ai déjà disparu des îles de </a:t>
            </a:r>
            <a:r>
              <a:rPr lang="fr-FR" dirty="0" err="1"/>
              <a:t>Tabueran</a:t>
            </a:r>
            <a:r>
              <a:rPr lang="fr-FR" dirty="0"/>
              <a:t> et Kiritimati. Pour survivre, il me faut des îles sans rat noir !</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8</a:t>
            </a:fld>
            <a:endParaRPr lang="en-US"/>
          </a:p>
        </p:txBody>
      </p:sp>
    </p:spTree>
    <p:extLst>
      <p:ext uri="{BB962C8B-B14F-4D97-AF65-F5344CB8AC3E}">
        <p14:creationId xmlns:p14="http://schemas.microsoft.com/office/powerpoint/2010/main" val="2369542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Comme toutes les rousserolles je me nourris de petits insectes, parfois de bourgons et fleurs… À Rimatara je suis très facile à observer, cependant je suis une espèce en danger critique d’extinction car je survit que sur cette île et nulle part ailleurs au monde</a:t>
            </a:r>
            <a:r>
              <a:rPr lang="fr-FR" dirty="0"/>
              <a:t> et ma forêt est en train de disparaitre</a:t>
            </a:r>
            <a:r>
              <a:rPr lang="fr-PF" dirty="0"/>
              <a:t>.</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10</a:t>
            </a:fld>
            <a:endParaRPr lang="en-US"/>
          </a:p>
        </p:txBody>
      </p:sp>
    </p:spTree>
    <p:extLst>
      <p:ext uri="{BB962C8B-B14F-4D97-AF65-F5344CB8AC3E}">
        <p14:creationId xmlns:p14="http://schemas.microsoft.com/office/powerpoint/2010/main" val="34508479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747B9E-0092-6017-FBF5-B02338C9513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8BC90B8-E6E9-DEA5-D078-B4944C339F3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972716D-C3BB-1531-09B7-90813048A624}"/>
              </a:ext>
            </a:extLst>
          </p:cNvPr>
          <p:cNvSpPr>
            <a:spLocks noGrp="1"/>
          </p:cNvSpPr>
          <p:nvPr>
            <p:ph type="body" idx="1"/>
          </p:nvPr>
        </p:nvSpPr>
        <p:spPr/>
        <p:txBody>
          <a:bodyPr/>
          <a:lstStyle/>
          <a:p>
            <a:r>
              <a:rPr lang="fr-PF" dirty="0"/>
              <a:t>Je suis le seul oiseau marin endémique de la Polynesie française et jeniche que sur Rapa et ses ilots </a:t>
            </a:r>
            <a:r>
              <a:rPr lang="fr-FR" dirty="0"/>
              <a:t>et nulle part </a:t>
            </a:r>
            <a:r>
              <a:rPr lang="fr-FR" dirty="0" err="1"/>
              <a:t>ailleur</a:t>
            </a:r>
            <a:r>
              <a:rPr lang="fr-FR" dirty="0"/>
              <a:t> au monde</a:t>
            </a:r>
            <a:r>
              <a:rPr lang="fr-PF" dirty="0"/>
              <a:t>.</a:t>
            </a:r>
            <a:r>
              <a:rPr lang="fr-FR" dirty="0"/>
              <a:t> Je suis en danger critique d’extinction car les rats ont envahi mes îlots</a:t>
            </a:r>
            <a:r>
              <a:rPr lang="fr-PF" dirty="0"/>
              <a:t> </a:t>
            </a:r>
            <a:r>
              <a:rPr lang="fr-FR" dirty="0"/>
              <a:t>et dévorent mes petits</a:t>
            </a:r>
            <a:endParaRPr lang="fr-PF" dirty="0"/>
          </a:p>
        </p:txBody>
      </p:sp>
      <p:sp>
        <p:nvSpPr>
          <p:cNvPr id="4" name="Espace réservé du numéro de diapositive 3">
            <a:extLst>
              <a:ext uri="{FF2B5EF4-FFF2-40B4-BE49-F238E27FC236}">
                <a16:creationId xmlns:a16="http://schemas.microsoft.com/office/drawing/2014/main" id="{EEEDD075-5785-A55F-4D18-B00866F7B306}"/>
              </a:ext>
            </a:extLst>
          </p:cNvPr>
          <p:cNvSpPr>
            <a:spLocks noGrp="1"/>
          </p:cNvSpPr>
          <p:nvPr>
            <p:ph type="sldNum" sz="quarter" idx="5"/>
          </p:nvPr>
        </p:nvSpPr>
        <p:spPr/>
        <p:txBody>
          <a:bodyPr/>
          <a:lstStyle/>
          <a:p>
            <a:fld id="{E9E04128-CE58-47A7-83DB-836746FDB381}" type="slidenum">
              <a:rPr lang="en-US" smtClean="0"/>
              <a:t>13</a:t>
            </a:fld>
            <a:endParaRPr lang="en-US"/>
          </a:p>
        </p:txBody>
      </p:sp>
    </p:spTree>
    <p:extLst>
      <p:ext uri="{BB962C8B-B14F-4D97-AF65-F5344CB8AC3E}">
        <p14:creationId xmlns:p14="http://schemas.microsoft.com/office/powerpoint/2010/main" val="33598032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dirty="0"/>
              <a:t>Ici une photo d’un juvénile (bec noir) et à l’arrière un adulte (bec noir). On peut m’observer en mer et nichant dans la plupart des archipels de PF</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15</a:t>
            </a:fld>
            <a:endParaRPr lang="en-US"/>
          </a:p>
        </p:txBody>
      </p:sp>
    </p:spTree>
    <p:extLst>
      <p:ext uri="{BB962C8B-B14F-4D97-AF65-F5344CB8AC3E}">
        <p14:creationId xmlns:p14="http://schemas.microsoft.com/office/powerpoint/2010/main" val="15761955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8D9A0-1D3F-5E94-E5A5-DF5035F1CD6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E2F8385-330E-C2EF-291D-C2A1E1428C9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EA54B2B-5905-93C0-A26F-6F96FD3772E4}"/>
              </a:ext>
            </a:extLst>
          </p:cNvPr>
          <p:cNvSpPr>
            <a:spLocks noGrp="1"/>
          </p:cNvSpPr>
          <p:nvPr>
            <p:ph type="body" idx="1"/>
          </p:nvPr>
        </p:nvSpPr>
        <p:spPr/>
        <p:txBody>
          <a:bodyPr/>
          <a:lstStyle/>
          <a:p>
            <a:r>
              <a:rPr lang="fr-PF" dirty="0"/>
              <a:t>Je suis un petit oiseau marin protégé notamment pas le Code de l’environnement de PF. Lorsque je chasse mes proies au ras de la mer on peut me voir « courir »sur l’eau.</a:t>
            </a:r>
          </a:p>
        </p:txBody>
      </p:sp>
      <p:sp>
        <p:nvSpPr>
          <p:cNvPr id="4" name="Espace réservé du numéro de diapositive 3">
            <a:extLst>
              <a:ext uri="{FF2B5EF4-FFF2-40B4-BE49-F238E27FC236}">
                <a16:creationId xmlns:a16="http://schemas.microsoft.com/office/drawing/2014/main" id="{1F84BC68-FCF8-AA2A-E381-877B2FD67057}"/>
              </a:ext>
            </a:extLst>
          </p:cNvPr>
          <p:cNvSpPr>
            <a:spLocks noGrp="1"/>
          </p:cNvSpPr>
          <p:nvPr>
            <p:ph type="sldNum" sz="quarter" idx="5"/>
          </p:nvPr>
        </p:nvSpPr>
        <p:spPr/>
        <p:txBody>
          <a:bodyPr/>
          <a:lstStyle/>
          <a:p>
            <a:fld id="{E9E04128-CE58-47A7-83DB-836746FDB381}" type="slidenum">
              <a:rPr lang="en-US" smtClean="0"/>
              <a:t>17</a:t>
            </a:fld>
            <a:endParaRPr lang="en-US"/>
          </a:p>
        </p:txBody>
      </p:sp>
    </p:spTree>
    <p:extLst>
      <p:ext uri="{BB962C8B-B14F-4D97-AF65-F5344CB8AC3E}">
        <p14:creationId xmlns:p14="http://schemas.microsoft.com/office/powerpoint/2010/main" val="16744029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12AF56-F86B-8E3F-DDCD-D2111CB5DB1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6DC18C17-FF4C-23C9-ABC5-913B08034F55}"/>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91AA03A-4EA1-B0D0-0855-9EDB21E74FEA}"/>
              </a:ext>
            </a:extLst>
          </p:cNvPr>
          <p:cNvSpPr>
            <a:spLocks noGrp="1"/>
          </p:cNvSpPr>
          <p:nvPr>
            <p:ph type="body" idx="1"/>
          </p:nvPr>
        </p:nvSpPr>
        <p:spPr/>
        <p:txBody>
          <a:bodyPr/>
          <a:lstStyle/>
          <a:p>
            <a:r>
              <a:rPr lang="fr-PF" dirty="0"/>
              <a:t>Je suis un oiseau marin que l’on peut observer dans tout le Pacifique mais je niche principalement sur Rapa et ses ilots.</a:t>
            </a:r>
          </a:p>
        </p:txBody>
      </p:sp>
      <p:sp>
        <p:nvSpPr>
          <p:cNvPr id="4" name="Espace réservé du numéro de diapositive 3">
            <a:extLst>
              <a:ext uri="{FF2B5EF4-FFF2-40B4-BE49-F238E27FC236}">
                <a16:creationId xmlns:a16="http://schemas.microsoft.com/office/drawing/2014/main" id="{0A714AF1-9042-E080-96FD-4BB6FFABC7FF}"/>
              </a:ext>
            </a:extLst>
          </p:cNvPr>
          <p:cNvSpPr>
            <a:spLocks noGrp="1"/>
          </p:cNvSpPr>
          <p:nvPr>
            <p:ph type="sldNum" sz="quarter" idx="5"/>
          </p:nvPr>
        </p:nvSpPr>
        <p:spPr/>
        <p:txBody>
          <a:bodyPr/>
          <a:lstStyle/>
          <a:p>
            <a:fld id="{E9E04128-CE58-47A7-83DB-836746FDB381}" type="slidenum">
              <a:rPr lang="en-US" smtClean="0"/>
              <a:t>19</a:t>
            </a:fld>
            <a:endParaRPr lang="en-US"/>
          </a:p>
        </p:txBody>
      </p:sp>
    </p:spTree>
    <p:extLst>
      <p:ext uri="{BB962C8B-B14F-4D97-AF65-F5344CB8AC3E}">
        <p14:creationId xmlns:p14="http://schemas.microsoft.com/office/powerpoint/2010/main" val="13022935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B73459-4831-D520-CFC5-742B3E0AAA9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C600969-4E06-8B13-8325-155EE560232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96454C6-C9F7-8223-EFAD-DBAA6B1E196F}"/>
              </a:ext>
            </a:extLst>
          </p:cNvPr>
          <p:cNvSpPr>
            <a:spLocks noGrp="1"/>
          </p:cNvSpPr>
          <p:nvPr>
            <p:ph type="body" idx="1"/>
          </p:nvPr>
        </p:nvSpPr>
        <p:spPr/>
        <p:txBody>
          <a:bodyPr/>
          <a:lstStyle/>
          <a:p>
            <a:r>
              <a:rPr lang="fr-PF" dirty="0"/>
              <a:t>Je suis un oiseau marin que l’on peut observer dans tout le Pacifique mais je niche principalement sur Rapa et ses ilots.</a:t>
            </a:r>
          </a:p>
        </p:txBody>
      </p:sp>
      <p:sp>
        <p:nvSpPr>
          <p:cNvPr id="4" name="Espace réservé du numéro de diapositive 3">
            <a:extLst>
              <a:ext uri="{FF2B5EF4-FFF2-40B4-BE49-F238E27FC236}">
                <a16:creationId xmlns:a16="http://schemas.microsoft.com/office/drawing/2014/main" id="{42A39511-3B59-0E3E-E0EB-17AC76EAA5C4}"/>
              </a:ext>
            </a:extLst>
          </p:cNvPr>
          <p:cNvSpPr>
            <a:spLocks noGrp="1"/>
          </p:cNvSpPr>
          <p:nvPr>
            <p:ph type="sldNum" sz="quarter" idx="5"/>
          </p:nvPr>
        </p:nvSpPr>
        <p:spPr/>
        <p:txBody>
          <a:bodyPr/>
          <a:lstStyle/>
          <a:p>
            <a:fld id="{E9E04128-CE58-47A7-83DB-836746FDB381}" type="slidenum">
              <a:rPr lang="en-US" smtClean="0"/>
              <a:t>21</a:t>
            </a:fld>
            <a:endParaRPr lang="en-US"/>
          </a:p>
        </p:txBody>
      </p:sp>
    </p:spTree>
    <p:extLst>
      <p:ext uri="{BB962C8B-B14F-4D97-AF65-F5344CB8AC3E}">
        <p14:creationId xmlns:p14="http://schemas.microsoft.com/office/powerpoint/2010/main" val="23525930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Malheureusement depuis la première colonisation des nos îles, 50 espèces d’oiseaux endémiques ont disparues en Polynésie Française, il nous reste 30 espèces dont 20 sont menacées selon l’IUCN et 10 à un stade critique.</a:t>
            </a:r>
          </a:p>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22</a:t>
            </a:fld>
            <a:endParaRPr lang="en-US"/>
          </a:p>
        </p:txBody>
      </p:sp>
    </p:spTree>
    <p:extLst>
      <p:ext uri="{BB962C8B-B14F-4D97-AF65-F5344CB8AC3E}">
        <p14:creationId xmlns:p14="http://schemas.microsoft.com/office/powerpoint/2010/main" val="42402006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C2DFE3-4702-9416-3A89-B520EB643223}"/>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A63D27D-453B-2F53-0F14-5D851B84E26C}"/>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5B8193B-FD9C-DEA7-7E11-0EF4186877C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Rien que sur les </a:t>
            </a:r>
            <a:r>
              <a:rPr lang="fr-FR" dirty="0" err="1"/>
              <a:t>Autrales</a:t>
            </a:r>
            <a:r>
              <a:rPr lang="fr-FR" dirty="0"/>
              <a:t>, on comptait un autre </a:t>
            </a:r>
            <a:r>
              <a:rPr lang="fr-FR" dirty="0" err="1"/>
              <a:t>Ptilope</a:t>
            </a:r>
            <a:r>
              <a:rPr lang="fr-FR" dirty="0"/>
              <a:t> (ici d’est le </a:t>
            </a:r>
            <a:r>
              <a:rPr lang="fr-FR" dirty="0" err="1"/>
              <a:t>Ptilope</a:t>
            </a:r>
            <a:r>
              <a:rPr lang="fr-FR" dirty="0"/>
              <a:t> des Tuamotu qui est pris en photo), deux espèces différentes de </a:t>
            </a:r>
            <a:r>
              <a:rPr lang="fr-FR" dirty="0" err="1"/>
              <a:t>Carpohages</a:t>
            </a:r>
            <a:r>
              <a:rPr lang="fr-FR" dirty="0"/>
              <a:t> (ici c’est le Rupe </a:t>
            </a:r>
            <a:r>
              <a:rPr lang="fr-FR" dirty="0" err="1"/>
              <a:t>étient</a:t>
            </a:r>
            <a:r>
              <a:rPr lang="fr-FR" dirty="0"/>
              <a:t> sur Tahiti mais toujours présent sur Makatea qui est pris en photo), trois espèces de </a:t>
            </a:r>
            <a:r>
              <a:rPr lang="fr-FR" dirty="0" err="1"/>
              <a:t>Gallicolombes</a:t>
            </a:r>
            <a:r>
              <a:rPr lang="fr-FR" dirty="0"/>
              <a:t> (ici c’est la </a:t>
            </a:r>
            <a:r>
              <a:rPr lang="fr-FR" dirty="0" err="1"/>
              <a:t>Gallicolombe</a:t>
            </a:r>
            <a:r>
              <a:rPr lang="fr-FR" dirty="0"/>
              <a:t> érythroptère qui est montrée en photo); trois espèces de râles (ici c’est la gravure du râle </a:t>
            </a:r>
            <a:r>
              <a:rPr lang="fr-FR" dirty="0" err="1"/>
              <a:t>Teve’a</a:t>
            </a:r>
            <a:r>
              <a:rPr lang="fr-FR" dirty="0"/>
              <a:t> de Tahiti qui est prise en exemple) et une perruche (ici c’est la gravure de la perruche de Tahiti qui est prise en exemple) – Ces 11 oiseaux ont totalement disparus, on ne sais plus à quoi exactement ils ressemblaient, il ne nous reste même pas de gravures.. Que des os rongés par les premiers Polynésiens.</a:t>
            </a:r>
          </a:p>
          <a:p>
            <a:endParaRPr lang="fr-PF" dirty="0"/>
          </a:p>
        </p:txBody>
      </p:sp>
      <p:sp>
        <p:nvSpPr>
          <p:cNvPr id="4" name="Espace réservé du numéro de diapositive 3">
            <a:extLst>
              <a:ext uri="{FF2B5EF4-FFF2-40B4-BE49-F238E27FC236}">
                <a16:creationId xmlns:a16="http://schemas.microsoft.com/office/drawing/2014/main" id="{FBDC29F9-7FD1-3B55-5B2D-E8F1B262F1DB}"/>
              </a:ext>
            </a:extLst>
          </p:cNvPr>
          <p:cNvSpPr>
            <a:spLocks noGrp="1"/>
          </p:cNvSpPr>
          <p:nvPr>
            <p:ph type="sldNum" sz="quarter" idx="5"/>
          </p:nvPr>
        </p:nvSpPr>
        <p:spPr/>
        <p:txBody>
          <a:bodyPr/>
          <a:lstStyle/>
          <a:p>
            <a:fld id="{E9E04128-CE58-47A7-83DB-836746FDB381}" type="slidenum">
              <a:rPr lang="en-US" smtClean="0"/>
              <a:t>23</a:t>
            </a:fld>
            <a:endParaRPr lang="en-US"/>
          </a:p>
        </p:txBody>
      </p:sp>
    </p:spTree>
    <p:extLst>
      <p:ext uri="{BB962C8B-B14F-4D97-AF65-F5344CB8AC3E}">
        <p14:creationId xmlns:p14="http://schemas.microsoft.com/office/powerpoint/2010/main" val="13488898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En Polynésie française, il en existe 3 sortes:</a:t>
            </a:r>
          </a:p>
          <a:p>
            <a:pPr marL="285750" indent="-285750">
              <a:buFontTx/>
              <a:buChar char="-"/>
            </a:pPr>
            <a:r>
              <a:rPr lang="fr-PF" dirty="0"/>
              <a:t>Le rat noir (le plus nuisible) – absent de Ua Huka, Rimatara et Rapa</a:t>
            </a:r>
          </a:p>
          <a:p>
            <a:pPr marL="285750" indent="-285750">
              <a:buFontTx/>
              <a:buChar char="-"/>
            </a:pPr>
            <a:r>
              <a:rPr lang="fr-PF" dirty="0"/>
              <a:t>Le rat du Pacifique – présent dans toutes les îles de PF</a:t>
            </a:r>
          </a:p>
          <a:p>
            <a:pPr marL="285750" indent="-285750">
              <a:buFontTx/>
              <a:buChar char="-"/>
            </a:pPr>
            <a:r>
              <a:rPr lang="fr-PF" dirty="0"/>
              <a:t>Et le rat de Norvège – présent à Rimatara</a:t>
            </a:r>
          </a:p>
          <a:p>
            <a:r>
              <a:rPr lang="fr-PF" dirty="0"/>
              <a:t>Ils prédatent les nids et oisillons. Ils peuvent aussi nuire à la régénération des plantes et aux récoltes de coprah en se nourrissant des noix de coco encore sur l’arbre.</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25</a:t>
            </a:fld>
            <a:endParaRPr lang="en-US"/>
          </a:p>
        </p:txBody>
      </p:sp>
    </p:spTree>
    <p:extLst>
      <p:ext uri="{BB962C8B-B14F-4D97-AF65-F5344CB8AC3E}">
        <p14:creationId xmlns:p14="http://schemas.microsoft.com/office/powerpoint/2010/main" val="11595248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C’est le 2e grand prédateur d’oiseaux dans le monde. En 2023, la Ligue Pour les Oiseaux de France (LPO) estimait plus de 75 millions d’oiseaux tués par les chats, par an !</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26</a:t>
            </a:fld>
            <a:endParaRPr lang="en-US"/>
          </a:p>
        </p:txBody>
      </p:sp>
    </p:spTree>
    <p:extLst>
      <p:ext uri="{BB962C8B-B14F-4D97-AF65-F5344CB8AC3E}">
        <p14:creationId xmlns:p14="http://schemas.microsoft.com/office/powerpoint/2010/main" val="17607939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PF" sz="1200" b="0" i="0" u="none" strike="noStrike" kern="1200" cap="none" spc="0" normalizeH="0" baseline="0" noProof="0" dirty="0">
                <a:ln>
                  <a:noFill/>
                </a:ln>
                <a:solidFill>
                  <a:prstClr val="black"/>
                </a:solidFill>
                <a:effectLst/>
                <a:uLnTx/>
                <a:uFillTx/>
                <a:latin typeface="Calibri" panose="020F0502020204030204"/>
                <a:ea typeface="+mn-ea"/>
                <a:cs typeface="+mn-cs"/>
              </a:rPr>
              <a:t>Leurs piqures peuvent être mortelles pour les oiseaux, aveuglant pour les plus gros animaux et très douloureuses voires mortelles pour l’Homme. La petite fourmi de feu menace l’habitat et les ressources alimentaires</a:t>
            </a:r>
            <a:r>
              <a:rPr kumimoji="0" lang="fr-FR" sz="1200" b="0" i="0" u="none" strike="noStrike" kern="1200" cap="none" spc="0" normalizeH="0" baseline="0" noProof="0" dirty="0">
                <a:ln>
                  <a:noFill/>
                </a:ln>
                <a:solidFill>
                  <a:prstClr val="black"/>
                </a:solidFill>
                <a:effectLst/>
                <a:uLnTx/>
                <a:uFillTx/>
                <a:latin typeface="Calibri" panose="020F0502020204030204"/>
                <a:ea typeface="+mn-ea"/>
                <a:cs typeface="+mn-cs"/>
              </a:rPr>
              <a:t> de nos oiseaux or elle se propage partout dans les îles de la Société et aux Australes</a:t>
            </a:r>
            <a:r>
              <a:rPr kumimoji="0" lang="fr-PF" sz="12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fr-FR" sz="1200" b="0" i="0" u="none" strike="noStrike" kern="1200" cap="none" spc="0" normalizeH="0" baseline="0" noProof="0" dirty="0">
                <a:ln>
                  <a:noFill/>
                </a:ln>
                <a:solidFill>
                  <a:prstClr val="black"/>
                </a:solidFill>
                <a:effectLst/>
                <a:uLnTx/>
                <a:uFillTx/>
                <a:latin typeface="Calibri" panose="020F0502020204030204"/>
                <a:ea typeface="+mn-ea"/>
                <a:cs typeface="+mn-cs"/>
              </a:rPr>
              <a:t> Des tortures, éléphants, oiseaux, chats et chiens aveugles ont été trouvés partout dans le monde, victime de cette horrible fourmi invasive qui peut littéralement envahir vos jardins, avec plus de 80 reines par mètre carré – qui pondent 30 œufs par jours et qui peuvent vivre 1 an chacune !</a:t>
            </a:r>
            <a:endParaRPr kumimoji="0" lang="fr-PF"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27</a:t>
            </a:fld>
            <a:endParaRPr lang="en-US"/>
          </a:p>
        </p:txBody>
      </p:sp>
    </p:spTree>
    <p:extLst>
      <p:ext uri="{BB962C8B-B14F-4D97-AF65-F5344CB8AC3E}">
        <p14:creationId xmlns:p14="http://schemas.microsoft.com/office/powerpoint/2010/main" val="12019127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Les plantes invasives modifient les habitats naturels, remplacent les espèces indigènes, réduisent les variétés de ressources alimentaires pour les oiseaux. En PF, il existe plusieurs espèces envahissantes : Le Miconia, le Tulipier du Gabon</a:t>
            </a:r>
            <a:r>
              <a:rPr lang="fr-FR" dirty="0"/>
              <a:t>… Sur Rapa, </a:t>
            </a:r>
            <a:r>
              <a:rPr lang="fr-PF" dirty="0"/>
              <a:t>le Goyavier de Chine</a:t>
            </a:r>
            <a:r>
              <a:rPr lang="fr-FR" dirty="0"/>
              <a:t> est en train d’avaler littéralement les dernières forêts naturelles de l’île, il y provoque une catastrophe naturelle sans précédent !</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28</a:t>
            </a:fld>
            <a:endParaRPr lang="en-US"/>
          </a:p>
        </p:txBody>
      </p:sp>
    </p:spTree>
    <p:extLst>
      <p:ext uri="{BB962C8B-B14F-4D97-AF65-F5344CB8AC3E}">
        <p14:creationId xmlns:p14="http://schemas.microsoft.com/office/powerpoint/2010/main" val="31960488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Les incendies de forêts, les terrassements, les constructions etc. Tout cela met en péril l’habitat des oiseaux : plus de maisons, plus de nourriture, plus de reprocution !</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29</a:t>
            </a:fld>
            <a:endParaRPr lang="en-US"/>
          </a:p>
        </p:txBody>
      </p:sp>
    </p:spTree>
    <p:extLst>
      <p:ext uri="{BB962C8B-B14F-4D97-AF65-F5344CB8AC3E}">
        <p14:creationId xmlns:p14="http://schemas.microsoft.com/office/powerpoint/2010/main" val="31368992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En PF, les 3 grands prédateurs sont le Busard de Gould, le Merle des Moluques et le Bulbul à ventre rouge. Ils prédatent les oisillons et les </a:t>
            </a:r>
            <a:r>
              <a:rPr lang="fr-FR" dirty="0" err="1"/>
              <a:t>œ</a:t>
            </a:r>
            <a:r>
              <a:rPr lang="fr-PF" dirty="0"/>
              <a:t>ufs, harcèle les adultes, volent nid et nourritures !</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30</a:t>
            </a:fld>
            <a:endParaRPr lang="en-US"/>
          </a:p>
        </p:txBody>
      </p:sp>
    </p:spTree>
    <p:extLst>
      <p:ext uri="{BB962C8B-B14F-4D97-AF65-F5344CB8AC3E}">
        <p14:creationId xmlns:p14="http://schemas.microsoft.com/office/powerpoint/2010/main" val="5400772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Les maladies aviaires sont vehiculées principalement par les moustiques comme la malaria aviaire qui est une des causes de la disparition du ‘oma’o keekee</a:t>
            </a:r>
            <a:r>
              <a:rPr lang="fr-FR" dirty="0"/>
              <a:t> sur </a:t>
            </a:r>
            <a:r>
              <a:rPr lang="fr-FR" dirty="0" err="1"/>
              <a:t>Fatu</a:t>
            </a:r>
            <a:r>
              <a:rPr lang="fr-FR" dirty="0"/>
              <a:t> </a:t>
            </a:r>
            <a:r>
              <a:rPr lang="fr-FR" dirty="0" err="1"/>
              <a:t>Hiva</a:t>
            </a:r>
            <a:r>
              <a:rPr lang="fr-PF" dirty="0"/>
              <a:t>. Elles sont aussi vehiculées par les oiseaux introduits comme les pigeons, les merles etc.</a:t>
            </a:r>
          </a:p>
        </p:txBody>
      </p:sp>
      <p:sp>
        <p:nvSpPr>
          <p:cNvPr id="4" name="Espace réservé du numéro de diapositive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E04128-CE58-47A7-83DB-836746FDB38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69120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32</a:t>
            </a:fld>
            <a:endParaRPr lang="en-US"/>
          </a:p>
        </p:txBody>
      </p:sp>
    </p:spTree>
    <p:extLst>
      <p:ext uri="{BB962C8B-B14F-4D97-AF65-F5344CB8AC3E}">
        <p14:creationId xmlns:p14="http://schemas.microsoft.com/office/powerpoint/2010/main" val="2192403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 mot respect de la biosécurité, mot barbare qui signifie la lutte contre toute introduction de végétaux ou animaux nouveaux sur les îles, devrait être enseigner dans toutes les écoles !</a:t>
            </a:r>
          </a:p>
          <a:p>
            <a:r>
              <a:rPr lang="fr-FR" dirty="0"/>
              <a:t>Ce sont les hommes, en propageant volontairement ou pas d’île en île les espèces introduites, qui ont causé la perte de tous ces oiseaux – il est temps de dire stop à l’extinction et de se responsabiliser nous et nos parents !</a:t>
            </a:r>
            <a:endParaRPr lang="en-US"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33</a:t>
            </a:fld>
            <a:endParaRPr lang="en-US"/>
          </a:p>
        </p:txBody>
      </p:sp>
    </p:spTree>
    <p:extLst>
      <p:ext uri="{BB962C8B-B14F-4D97-AF65-F5344CB8AC3E}">
        <p14:creationId xmlns:p14="http://schemas.microsoft.com/office/powerpoint/2010/main" val="13668619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Sur Rimatara, depuis 2015, un chien biosécurité empêche les rats noirs de s’installer sur Rimatara. Il a déjà détecté plus de 13 rongeurs dans les colis débarqués des bateaux depuis sa mise en place !</a:t>
            </a:r>
          </a:p>
          <a:p>
            <a:r>
              <a:rPr lang="fr-FR" dirty="0"/>
              <a:t>Un chien Biosécurité devrait prochainement arriver à Rapa – qui elle aussi est encore indemne de </a:t>
            </a:r>
            <a:r>
              <a:rPr lang="fr-FR"/>
              <a:t>Rat noir</a:t>
            </a:r>
            <a:endParaRPr lang="en-US"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34</a:t>
            </a:fld>
            <a:endParaRPr lang="en-US"/>
          </a:p>
        </p:txBody>
      </p:sp>
    </p:spTree>
    <p:extLst>
      <p:ext uri="{BB962C8B-B14F-4D97-AF65-F5344CB8AC3E}">
        <p14:creationId xmlns:p14="http://schemas.microsoft.com/office/powerpoint/2010/main" val="15739648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Grâce à des pièges de types tapettes ou cages et pose de stations de raticide, on réduit la densité de rats dans les zones importantes pour la conservation des oiseaux</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35</a:t>
            </a:fld>
            <a:endParaRPr lang="en-US"/>
          </a:p>
        </p:txBody>
      </p:sp>
    </p:spTree>
    <p:extLst>
      <p:ext uri="{BB962C8B-B14F-4D97-AF65-F5344CB8AC3E}">
        <p14:creationId xmlns:p14="http://schemas.microsoft.com/office/powerpoint/2010/main" val="13331813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DF7F2E-0F16-ECC6-024A-CA5076FB35A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5E8CCEE-32A1-7204-305C-DCBB5F818099}"/>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4FCD880-3163-9510-7095-8F5EABF93092}"/>
              </a:ext>
            </a:extLst>
          </p:cNvPr>
          <p:cNvSpPr>
            <a:spLocks noGrp="1"/>
          </p:cNvSpPr>
          <p:nvPr>
            <p:ph type="body" idx="1"/>
          </p:nvPr>
        </p:nvSpPr>
        <p:spPr/>
        <p:txBody>
          <a:bodyPr/>
          <a:lstStyle/>
          <a:p>
            <a:r>
              <a:rPr lang="fr-PF" dirty="0"/>
              <a:t>Faites stériliser vos chats et ne les abandonner pas dans la nature, ils peuvent faire beaucoup de dégâts !</a:t>
            </a:r>
          </a:p>
        </p:txBody>
      </p:sp>
      <p:sp>
        <p:nvSpPr>
          <p:cNvPr id="4" name="Espace réservé du numéro de diapositive 3">
            <a:extLst>
              <a:ext uri="{FF2B5EF4-FFF2-40B4-BE49-F238E27FC236}">
                <a16:creationId xmlns:a16="http://schemas.microsoft.com/office/drawing/2014/main" id="{115CBDAC-B18D-A5A3-7CAB-E74EF886320D}"/>
              </a:ext>
            </a:extLst>
          </p:cNvPr>
          <p:cNvSpPr>
            <a:spLocks noGrp="1"/>
          </p:cNvSpPr>
          <p:nvPr>
            <p:ph type="sldNum" sz="quarter" idx="5"/>
          </p:nvPr>
        </p:nvSpPr>
        <p:spPr/>
        <p:txBody>
          <a:bodyPr/>
          <a:lstStyle/>
          <a:p>
            <a:fld id="{E9E04128-CE58-47A7-83DB-836746FDB381}" type="slidenum">
              <a:rPr lang="en-US" smtClean="0"/>
              <a:t>36</a:t>
            </a:fld>
            <a:endParaRPr lang="en-US"/>
          </a:p>
        </p:txBody>
      </p:sp>
    </p:spTree>
    <p:extLst>
      <p:ext uri="{BB962C8B-B14F-4D97-AF65-F5344CB8AC3E}">
        <p14:creationId xmlns:p14="http://schemas.microsoft.com/office/powerpoint/2010/main" val="33677732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83BA4C-54C9-A405-6F41-257717E4D65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772A922-DF1B-2E91-AE79-66DFAA13A788}"/>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6DB8E44-3F29-237D-2E76-218C869C78E9}"/>
              </a:ext>
            </a:extLst>
          </p:cNvPr>
          <p:cNvSpPr>
            <a:spLocks noGrp="1"/>
          </p:cNvSpPr>
          <p:nvPr>
            <p:ph type="body" idx="1"/>
          </p:nvPr>
        </p:nvSpPr>
        <p:spPr/>
        <p:txBody>
          <a:bodyPr/>
          <a:lstStyle/>
          <a:p>
            <a:r>
              <a:rPr lang="fr-PF" dirty="0"/>
              <a:t>Ces oiseaux sont une des causes de l’effondrement des populations d’oiseaux endémiques dans nos îles.</a:t>
            </a:r>
            <a:r>
              <a:rPr lang="fr-FR" dirty="0"/>
              <a:t> Des merles sont déjà arrivés sur Rimatara, heureusement, ils y ont été éliminés à chaque fois !</a:t>
            </a:r>
          </a:p>
        </p:txBody>
      </p:sp>
      <p:sp>
        <p:nvSpPr>
          <p:cNvPr id="4" name="Espace réservé du numéro de diapositive 3">
            <a:extLst>
              <a:ext uri="{FF2B5EF4-FFF2-40B4-BE49-F238E27FC236}">
                <a16:creationId xmlns:a16="http://schemas.microsoft.com/office/drawing/2014/main" id="{BE3E169E-63FC-F637-8C54-DC18F549BA10}"/>
              </a:ext>
            </a:extLst>
          </p:cNvPr>
          <p:cNvSpPr>
            <a:spLocks noGrp="1"/>
          </p:cNvSpPr>
          <p:nvPr>
            <p:ph type="sldNum" sz="quarter" idx="5"/>
          </p:nvPr>
        </p:nvSpPr>
        <p:spPr/>
        <p:txBody>
          <a:bodyPr/>
          <a:lstStyle/>
          <a:p>
            <a:fld id="{E9E04128-CE58-47A7-83DB-836746FDB381}" type="slidenum">
              <a:rPr lang="en-US" smtClean="0"/>
              <a:t>37</a:t>
            </a:fld>
            <a:endParaRPr lang="en-US"/>
          </a:p>
        </p:txBody>
      </p:sp>
    </p:spTree>
    <p:extLst>
      <p:ext uri="{BB962C8B-B14F-4D97-AF65-F5344CB8AC3E}">
        <p14:creationId xmlns:p14="http://schemas.microsoft.com/office/powerpoint/2010/main" val="8332315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Avant tout il faut éviter d’en introduire, en déplacant des végétaux ou de la terre provenant de zones infestées vers des zones saines !</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38</a:t>
            </a:fld>
            <a:endParaRPr lang="en-US"/>
          </a:p>
        </p:txBody>
      </p:sp>
    </p:spTree>
    <p:extLst>
      <p:ext uri="{BB962C8B-B14F-4D97-AF65-F5344CB8AC3E}">
        <p14:creationId xmlns:p14="http://schemas.microsoft.com/office/powerpoint/2010/main" val="23588154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Le Miconia, le goyavier de chine etc sont des plantes introduites envahissantes et nuisent à la régénération des plantes indigènes. Ce qui crée un nouvel habitat inadapté à nos oiseaux endémiques</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39</a:t>
            </a:fld>
            <a:endParaRPr lang="en-US"/>
          </a:p>
        </p:txBody>
      </p:sp>
    </p:spTree>
    <p:extLst>
      <p:ext uri="{BB962C8B-B14F-4D97-AF65-F5344CB8AC3E}">
        <p14:creationId xmlns:p14="http://schemas.microsoft.com/office/powerpoint/2010/main" val="3271889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La protection de nos oiseaux est l’affaire de tous ! Chacun peut faire un effort à son échelle pour préserver au mieux les écosystèmes naturels !</a:t>
            </a:r>
            <a:r>
              <a:rPr lang="fr-FR" dirty="0"/>
              <a:t> A vous de racontez tout ce nouveau savoir à vos parents maintenant !</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40</a:t>
            </a:fld>
            <a:endParaRPr lang="en-US"/>
          </a:p>
        </p:txBody>
      </p:sp>
    </p:spTree>
    <p:extLst>
      <p:ext uri="{BB962C8B-B14F-4D97-AF65-F5344CB8AC3E}">
        <p14:creationId xmlns:p14="http://schemas.microsoft.com/office/powerpoint/2010/main" val="2829464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bg>
      <p:bgPr>
        <a:solidFill>
          <a:schemeClr val="accent6">
            <a:lumMod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endParaRPr lang="en-US" dirty="0"/>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en-US" dirty="0"/>
          </a:p>
        </p:txBody>
      </p:sp>
    </p:spTree>
    <p:extLst>
      <p:ext uri="{BB962C8B-B14F-4D97-AF65-F5344CB8AC3E}">
        <p14:creationId xmlns:p14="http://schemas.microsoft.com/office/powerpoint/2010/main" val="4282970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Tree>
    <p:extLst>
      <p:ext uri="{BB962C8B-B14F-4D97-AF65-F5344CB8AC3E}">
        <p14:creationId xmlns:p14="http://schemas.microsoft.com/office/powerpoint/2010/main" val="2000560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le 1"/>
          <p:cNvSpPr>
            <a:spLocks noGrp="1"/>
          </p:cNvSpPr>
          <p:nvPr>
            <p:ph type="title"/>
          </p:nvPr>
        </p:nvSpPr>
        <p:spPr>
          <a:xfrm>
            <a:off x="831850" y="1323110"/>
            <a:ext cx="10515600" cy="2852737"/>
          </a:xfrm>
        </p:spPr>
        <p:txBody>
          <a:bodyPr anchor="b"/>
          <a:lstStyle>
            <a:lvl1pPr>
              <a:defRPr sz="6000"/>
            </a:lvl1pPr>
          </a:lstStyle>
          <a:p>
            <a:r>
              <a:rPr lang="fr-FR" dirty="0"/>
              <a:t>Modifiez le style du titre</a:t>
            </a:r>
            <a:endParaRPr lang="en-US" dirty="0"/>
          </a:p>
        </p:txBody>
      </p:sp>
      <p:sp>
        <p:nvSpPr>
          <p:cNvPr id="3" name="Text Placeholder 2"/>
          <p:cNvSpPr>
            <a:spLocks noGrp="1"/>
          </p:cNvSpPr>
          <p:nvPr>
            <p:ph type="body" idx="1"/>
          </p:nvPr>
        </p:nvSpPr>
        <p:spPr>
          <a:xfrm>
            <a:off x="831850" y="4175847"/>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dirty="0"/>
              <a:t>Cliquez pour modifier les styles du texte du masque</a:t>
            </a:r>
          </a:p>
        </p:txBody>
      </p:sp>
    </p:spTree>
    <p:extLst>
      <p:ext uri="{BB962C8B-B14F-4D97-AF65-F5344CB8AC3E}">
        <p14:creationId xmlns:p14="http://schemas.microsoft.com/office/powerpoint/2010/main" val="3384748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a:p>
        </p:txBody>
      </p:sp>
    </p:spTree>
    <p:extLst>
      <p:ext uri="{BB962C8B-B14F-4D97-AF65-F5344CB8AC3E}">
        <p14:creationId xmlns:p14="http://schemas.microsoft.com/office/powerpoint/2010/main" val="9204197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fr-FR"/>
              <a:t>Modifiez le style du titre</a:t>
            </a:r>
            <a:endParaRPr lang="en-US" dirty="0"/>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8" name="Footer Placeholder 7"/>
          <p:cNvSpPr>
            <a:spLocks noGrp="1"/>
          </p:cNvSpPr>
          <p:nvPr>
            <p:ph type="ftr" sz="quarter" idx="11"/>
          </p:nvPr>
        </p:nvSpPr>
        <p:spPr>
          <a:xfrm>
            <a:off x="4038600" y="6356350"/>
            <a:ext cx="4114800" cy="365125"/>
          </a:xfrm>
          <a:prstGeom prst="rect">
            <a:avLst/>
          </a:prstGeom>
        </p:spPr>
        <p:txBody>
          <a:bodyPr/>
          <a:lstStyle/>
          <a:p>
            <a:endParaRPr lang="en-US" dirty="0"/>
          </a:p>
        </p:txBody>
      </p:sp>
    </p:spTree>
    <p:extLst>
      <p:ext uri="{BB962C8B-B14F-4D97-AF65-F5344CB8AC3E}">
        <p14:creationId xmlns:p14="http://schemas.microsoft.com/office/powerpoint/2010/main" val="4162471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4" name="Footer Placeholder 3"/>
          <p:cNvSpPr>
            <a:spLocks noGrp="1"/>
          </p:cNvSpPr>
          <p:nvPr>
            <p:ph type="ftr" sz="quarter" idx="11"/>
          </p:nvPr>
        </p:nvSpPr>
        <p:spPr>
          <a:xfrm>
            <a:off x="4038600" y="6356350"/>
            <a:ext cx="4114800" cy="365125"/>
          </a:xfrm>
          <a:prstGeom prst="rect">
            <a:avLst/>
          </a:prstGeom>
        </p:spPr>
        <p:txBody>
          <a:bodyPr/>
          <a:lstStyle/>
          <a:p>
            <a:endParaRPr lang="en-US"/>
          </a:p>
        </p:txBody>
      </p:sp>
    </p:spTree>
    <p:extLst>
      <p:ext uri="{BB962C8B-B14F-4D97-AF65-F5344CB8AC3E}">
        <p14:creationId xmlns:p14="http://schemas.microsoft.com/office/powerpoint/2010/main" val="3059957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78982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US" dirty="0"/>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4D61A867-A60D-4C90-A9E6-AF0998E023BD}" type="datetimeFigureOut">
              <a:rPr lang="en-US" smtClean="0"/>
              <a:t>11/7/2025</a:t>
            </a:fld>
            <a:endParaRPr lang="en-US"/>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A98988D1-19CC-4854-8B13-50ED03E4974A}" type="slidenum">
              <a:rPr lang="en-US" smtClean="0"/>
              <a:t>‹N°›</a:t>
            </a:fld>
            <a:endParaRPr lang="en-US"/>
          </a:p>
        </p:txBody>
      </p:sp>
    </p:spTree>
    <p:extLst>
      <p:ext uri="{BB962C8B-B14F-4D97-AF65-F5344CB8AC3E}">
        <p14:creationId xmlns:p14="http://schemas.microsoft.com/office/powerpoint/2010/main" val="508013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US" dirty="0"/>
          </a:p>
        </p:txBody>
      </p:sp>
      <p:sp>
        <p:nvSpPr>
          <p:cNvPr id="3" name="Picture Placeholder 2"/>
          <p:cNvSpPr>
            <a:spLocks noGrp="1" noChangeAspect="1"/>
          </p:cNvSpPr>
          <p:nvPr>
            <p:ph type="pic" idx="1"/>
          </p:nvPr>
        </p:nvSpPr>
        <p:spPr>
          <a:xfrm>
            <a:off x="5183188" y="987425"/>
            <a:ext cx="6172200"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a:t>Cliquez sur l'icône pour ajouter une image</a:t>
            </a:r>
            <a:endParaRPr lang="en-US" dirty="0"/>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fr-PF"/>
          </a:p>
        </p:txBody>
      </p:sp>
    </p:spTree>
    <p:extLst>
      <p:ext uri="{BB962C8B-B14F-4D97-AF65-F5344CB8AC3E}">
        <p14:creationId xmlns:p14="http://schemas.microsoft.com/office/powerpoint/2010/main" val="2477006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4D61A867-A60D-4C90-A9E6-AF0998E023BD}" type="datetimeFigureOut">
              <a:rPr lang="en-US" smtClean="0"/>
              <a:t>11/7/2025</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A98988D1-19CC-4854-8B13-50ED03E4974A}" type="slidenum">
              <a:rPr lang="en-US" smtClean="0"/>
              <a:t>‹N°›</a:t>
            </a:fld>
            <a:endParaRPr lang="en-US"/>
          </a:p>
        </p:txBody>
      </p:sp>
    </p:spTree>
    <p:extLst>
      <p:ext uri="{BB962C8B-B14F-4D97-AF65-F5344CB8AC3E}">
        <p14:creationId xmlns:p14="http://schemas.microsoft.com/office/powerpoint/2010/main" val="2760810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fr-FR"/>
              <a:t>Modifiez le style du titre</a:t>
            </a:r>
            <a:endParaRPr lang="en-US" dirty="0"/>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4D61A867-A60D-4C90-A9E6-AF0998E023BD}" type="datetimeFigureOut">
              <a:rPr lang="en-US" smtClean="0"/>
              <a:t>11/7/2025</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A98988D1-19CC-4854-8B13-50ED03E4974A}" type="slidenum">
              <a:rPr lang="en-US" smtClean="0"/>
              <a:t>‹N°›</a:t>
            </a:fld>
            <a:endParaRPr lang="en-US"/>
          </a:p>
        </p:txBody>
      </p:sp>
    </p:spTree>
    <p:extLst>
      <p:ext uri="{BB962C8B-B14F-4D97-AF65-F5344CB8AC3E}">
        <p14:creationId xmlns:p14="http://schemas.microsoft.com/office/powerpoint/2010/main" val="110677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18" Type="http://schemas.openxmlformats.org/officeDocument/2006/relationships/image" Target="../media/image6.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image" Target="../media/image5.png"/><Relationship Id="rId2" Type="http://schemas.openxmlformats.org/officeDocument/2006/relationships/slideLayout" Target="../slideLayouts/slideLayout2.xml"/><Relationship Id="rId16"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gi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3CCF05EF-BE82-4E0D-A841-15604C420AB0}"/>
              </a:ext>
            </a:extLst>
          </p:cNvPr>
          <p:cNvPicPr>
            <a:picLocks noChangeAspect="1"/>
          </p:cNvPicPr>
          <p:nvPr userDrawn="1"/>
        </p:nvPicPr>
        <p:blipFill>
          <a:blip r:embed="rId13">
            <a:alphaModFix amt="5000"/>
          </a:blip>
          <a:srcRect t="10978" b="20511"/>
          <a:stretch>
            <a:fillRect/>
          </a:stretch>
        </p:blipFill>
        <p:spPr>
          <a:xfrm>
            <a:off x="12637" y="1"/>
            <a:ext cx="12166725" cy="6284164"/>
          </a:xfrm>
          <a:prstGeom prst="rect">
            <a:avLst/>
          </a:prstGeom>
        </p:spPr>
      </p:pic>
      <p:sp>
        <p:nvSpPr>
          <p:cNvPr id="8" name="Rectangle 7">
            <a:extLst>
              <a:ext uri="{FF2B5EF4-FFF2-40B4-BE49-F238E27FC236}">
                <a16:creationId xmlns:a16="http://schemas.microsoft.com/office/drawing/2014/main" id="{B593305C-CDC3-37B0-8FED-18F75F33D66C}"/>
              </a:ext>
              <a:ext uri="{C183D7F6-B498-43B3-948B-1728B52AA6E4}">
                <adec:decorative xmlns:adec="http://schemas.microsoft.com/office/drawing/2017/decorative" val="1"/>
              </a:ext>
            </a:extLst>
          </p:cNvPr>
          <p:cNvSpPr/>
          <p:nvPr userDrawn="1"/>
        </p:nvSpPr>
        <p:spPr>
          <a:xfrm>
            <a:off x="0" y="6284164"/>
            <a:ext cx="12192000" cy="58442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2476072" y="365125"/>
            <a:ext cx="8877728" cy="1325563"/>
          </a:xfrm>
          <a:prstGeom prst="rect">
            <a:avLst/>
          </a:prstGeom>
        </p:spPr>
        <p:txBody>
          <a:bodyPr vert="horz" lIns="91440" tIns="45720" rIns="91440" bIns="45720" rtlCol="0" anchor="ctr">
            <a:normAutofit/>
          </a:bodyPr>
          <a:lstStyle/>
          <a:p>
            <a:r>
              <a:rPr lang="fr-FR"/>
              <a:t>Modifiez le style du titre</a:t>
            </a:r>
            <a:endParaRPr lang="en-US" dirty="0"/>
          </a:p>
        </p:txBody>
      </p:sp>
      <p:sp>
        <p:nvSpPr>
          <p:cNvPr id="7" name="Espace réservé du texte 6">
            <a:extLst>
              <a:ext uri="{FF2B5EF4-FFF2-40B4-BE49-F238E27FC236}">
                <a16:creationId xmlns:a16="http://schemas.microsoft.com/office/drawing/2014/main" id="{6DCD713B-E908-467B-B417-D7080E1F75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endParaRPr lang="fr-PF" dirty="0"/>
          </a:p>
        </p:txBody>
      </p:sp>
      <p:pic>
        <p:nvPicPr>
          <p:cNvPr id="11" name="Image 10">
            <a:extLst>
              <a:ext uri="{FF2B5EF4-FFF2-40B4-BE49-F238E27FC236}">
                <a16:creationId xmlns:a16="http://schemas.microsoft.com/office/drawing/2014/main" id="{0E85830F-1C30-4C00-B7DF-E33F4E2546A6}"/>
              </a:ext>
            </a:extLst>
          </p:cNvPr>
          <p:cNvPicPr>
            <a:picLocks noChangeAspect="1"/>
          </p:cNvPicPr>
          <p:nvPr userDrawn="1"/>
        </p:nvPicPr>
        <p:blipFill>
          <a:blip r:embed="rId14"/>
          <a:stretch>
            <a:fillRect/>
          </a:stretch>
        </p:blipFill>
        <p:spPr>
          <a:xfrm>
            <a:off x="6882922" y="6367371"/>
            <a:ext cx="555475" cy="435158"/>
          </a:xfrm>
          <a:prstGeom prst="rect">
            <a:avLst/>
          </a:prstGeom>
        </p:spPr>
      </p:pic>
      <p:pic>
        <p:nvPicPr>
          <p:cNvPr id="15" name="Image 14">
            <a:extLst>
              <a:ext uri="{FF2B5EF4-FFF2-40B4-BE49-F238E27FC236}">
                <a16:creationId xmlns:a16="http://schemas.microsoft.com/office/drawing/2014/main" id="{282BC327-D5F2-2091-0B95-932E80D1A1E5}"/>
              </a:ext>
            </a:extLst>
          </p:cNvPr>
          <p:cNvPicPr>
            <a:picLocks noChangeAspect="1"/>
          </p:cNvPicPr>
          <p:nvPr userDrawn="1"/>
        </p:nvPicPr>
        <p:blipFill>
          <a:blip r:embed="rId15"/>
          <a:stretch>
            <a:fillRect/>
          </a:stretch>
        </p:blipFill>
        <p:spPr>
          <a:xfrm>
            <a:off x="6052621" y="6329045"/>
            <a:ext cx="682657" cy="528955"/>
          </a:xfrm>
          <a:prstGeom prst="rect">
            <a:avLst/>
          </a:prstGeom>
        </p:spPr>
      </p:pic>
      <p:pic>
        <p:nvPicPr>
          <p:cNvPr id="17" name="Image 16">
            <a:extLst>
              <a:ext uri="{FF2B5EF4-FFF2-40B4-BE49-F238E27FC236}">
                <a16:creationId xmlns:a16="http://schemas.microsoft.com/office/drawing/2014/main" id="{971A14B4-71FD-D462-E5E8-06D6CECFEAAE}"/>
              </a:ext>
            </a:extLst>
          </p:cNvPr>
          <p:cNvPicPr>
            <a:picLocks noChangeAspect="1"/>
          </p:cNvPicPr>
          <p:nvPr userDrawn="1"/>
        </p:nvPicPr>
        <p:blipFill>
          <a:blip r:embed="rId16"/>
          <a:stretch>
            <a:fillRect/>
          </a:stretch>
        </p:blipFill>
        <p:spPr>
          <a:xfrm>
            <a:off x="4039294" y="6360684"/>
            <a:ext cx="2102925" cy="439571"/>
          </a:xfrm>
          <a:prstGeom prst="rect">
            <a:avLst/>
          </a:prstGeom>
        </p:spPr>
      </p:pic>
      <p:pic>
        <p:nvPicPr>
          <p:cNvPr id="19" name="Image 18">
            <a:extLst>
              <a:ext uri="{FF2B5EF4-FFF2-40B4-BE49-F238E27FC236}">
                <a16:creationId xmlns:a16="http://schemas.microsoft.com/office/drawing/2014/main" id="{6E3677D7-8B77-B942-73EE-72984EDA5BE2}"/>
              </a:ext>
            </a:extLst>
          </p:cNvPr>
          <p:cNvPicPr>
            <a:picLocks noChangeAspect="1"/>
          </p:cNvPicPr>
          <p:nvPr userDrawn="1"/>
        </p:nvPicPr>
        <p:blipFill>
          <a:blip r:embed="rId17"/>
          <a:stretch>
            <a:fillRect/>
          </a:stretch>
        </p:blipFill>
        <p:spPr>
          <a:xfrm>
            <a:off x="7586041" y="6367371"/>
            <a:ext cx="2448155" cy="425766"/>
          </a:xfrm>
          <a:prstGeom prst="rect">
            <a:avLst/>
          </a:prstGeom>
        </p:spPr>
      </p:pic>
      <p:pic>
        <p:nvPicPr>
          <p:cNvPr id="22" name="Image 21">
            <a:extLst>
              <a:ext uri="{FF2B5EF4-FFF2-40B4-BE49-F238E27FC236}">
                <a16:creationId xmlns:a16="http://schemas.microsoft.com/office/drawing/2014/main" id="{94A9A12F-39C1-8C61-5673-74B5A39951A7}"/>
              </a:ext>
            </a:extLst>
          </p:cNvPr>
          <p:cNvPicPr>
            <a:picLocks noChangeAspect="1"/>
          </p:cNvPicPr>
          <p:nvPr userDrawn="1"/>
        </p:nvPicPr>
        <p:blipFill>
          <a:blip r:embed="rId18"/>
          <a:stretch>
            <a:fillRect/>
          </a:stretch>
        </p:blipFill>
        <p:spPr>
          <a:xfrm>
            <a:off x="2401173" y="6360684"/>
            <a:ext cx="1510302" cy="439140"/>
          </a:xfrm>
          <a:prstGeom prst="rect">
            <a:avLst/>
          </a:prstGeom>
        </p:spPr>
      </p:pic>
    </p:spTree>
    <p:extLst>
      <p:ext uri="{BB962C8B-B14F-4D97-AF65-F5344CB8AC3E}">
        <p14:creationId xmlns:p14="http://schemas.microsoft.com/office/powerpoint/2010/main" val="268270857"/>
      </p:ext>
    </p:extLst>
  </p:cSld>
  <p:clrMap bg1="dk1" tx1="lt1" bg2="dk2" tx2="lt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 Id="rId5" Type="http://schemas.openxmlformats.org/officeDocument/2006/relationships/image" Target="../media/image8.png"/><Relationship Id="rId4" Type="http://schemas.openxmlformats.org/officeDocument/2006/relationships/image" Target="../media/image7.jp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slideLayout" Target="../slideLayouts/slideLayout7.xml"/><Relationship Id="rId1" Type="http://schemas.openxmlformats.org/officeDocument/2006/relationships/tags" Target="../tags/tag3.xml"/><Relationship Id="rId5" Type="http://schemas.openxmlformats.org/officeDocument/2006/relationships/image" Target="../media/image13.JPG"/><Relationship Id="rId4" Type="http://schemas.openxmlformats.org/officeDocument/2006/relationships/image" Target="../media/image12.jp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14.jpg"/></Relationships>
</file>

<file path=ppt/slides/_rels/slide5.xml.rels><?xml version="1.0" encoding="UTF-8" standalone="yes"?>
<Relationships xmlns="http://schemas.openxmlformats.org/package/2006/relationships"><Relationship Id="rId3" Type="http://schemas.openxmlformats.org/officeDocument/2006/relationships/image" Target="../media/image15.JPG"/><Relationship Id="rId7" Type="http://schemas.openxmlformats.org/officeDocument/2006/relationships/hyperlink" Target="https://freepngimg.com/png/65023-thought-thinking-emoji-free-hq-image"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17.png"/><Relationship Id="rId5" Type="http://schemas.openxmlformats.org/officeDocument/2006/relationships/hyperlink" Target="https://www.pngall.com/magnifying-glass-png/download/37610" TargetMode="External"/><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5.xml"/><Relationship Id="rId5" Type="http://schemas.openxmlformats.org/officeDocument/2006/relationships/image" Target="../media/image19.png"/><Relationship Id="rId4" Type="http://schemas.openxmlformats.org/officeDocument/2006/relationships/image" Target="../media/image18.JP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0.jpg"/><Relationship Id="rId1" Type="http://schemas.openxmlformats.org/officeDocument/2006/relationships/slideLayout" Target="../slideLayouts/slideLayout7.xml"/><Relationship Id="rId6" Type="http://schemas.openxmlformats.org/officeDocument/2006/relationships/hyperlink" Target="https://freepngimg.com/png/65023-thought-thinking-emoji-free-hq-image" TargetMode="External"/><Relationship Id="rId5" Type="http://schemas.openxmlformats.org/officeDocument/2006/relationships/image" Target="../media/image17.png"/><Relationship Id="rId4" Type="http://schemas.openxmlformats.org/officeDocument/2006/relationships/hyperlink" Target="https://www.pngall.com/magnifying-glass-png/download/37610" TargetMode="Externa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6.xml"/><Relationship Id="rId5" Type="http://schemas.openxmlformats.org/officeDocument/2006/relationships/image" Target="../media/image19.png"/><Relationship Id="rId4" Type="http://schemas.openxmlformats.org/officeDocument/2006/relationships/image" Target="../media/image21.jp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2.jpg"/><Relationship Id="rId1" Type="http://schemas.openxmlformats.org/officeDocument/2006/relationships/slideLayout" Target="../slideLayouts/slideLayout6.xml"/><Relationship Id="rId6" Type="http://schemas.openxmlformats.org/officeDocument/2006/relationships/hyperlink" Target="https://www.pngall.com/magnifying-glass-png/download/37610" TargetMode="External"/><Relationship Id="rId5" Type="http://schemas.openxmlformats.org/officeDocument/2006/relationships/image" Target="../media/image16.png"/><Relationship Id="rId4" Type="http://schemas.openxmlformats.org/officeDocument/2006/relationships/hyperlink" Target="https://freepngimg.com/png/65023-thought-thinking-emoji-free-hq-image" TargetMode="Externa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7.xml"/><Relationship Id="rId5" Type="http://schemas.openxmlformats.org/officeDocument/2006/relationships/image" Target="../media/image19.png"/><Relationship Id="rId4" Type="http://schemas.openxmlformats.org/officeDocument/2006/relationships/image" Target="../media/image23.jpg"/></Relationships>
</file>

<file path=ppt/slides/_rels/slide11.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5.png"/><Relationship Id="rId1" Type="http://schemas.openxmlformats.org/officeDocument/2006/relationships/slideLayout" Target="../slideLayouts/slideLayout6.xml"/><Relationship Id="rId4" Type="http://schemas.openxmlformats.org/officeDocument/2006/relationships/hyperlink" Target="https://freepngimg.com/png/65023-thought-thinking-emoji-free-hq-image" TargetMode="Externa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image" Target="../media/image27.JPG"/><Relationship Id="rId5" Type="http://schemas.openxmlformats.org/officeDocument/2006/relationships/image" Target="../media/image19.png"/><Relationship Id="rId4" Type="http://schemas.openxmlformats.org/officeDocument/2006/relationships/image" Target="../media/image26.jp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8.jpg"/><Relationship Id="rId1" Type="http://schemas.openxmlformats.org/officeDocument/2006/relationships/slideLayout" Target="../slideLayouts/slideLayout6.xml"/><Relationship Id="rId4" Type="http://schemas.openxmlformats.org/officeDocument/2006/relationships/hyperlink" Target="https://freepngimg.com/png/65023-thought-thinking-emoji-free-hq-image" TargetMode="Externa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9.xml"/><Relationship Id="rId5" Type="http://schemas.openxmlformats.org/officeDocument/2006/relationships/image" Target="../media/image19.png"/><Relationship Id="rId4" Type="http://schemas.openxmlformats.org/officeDocument/2006/relationships/image" Target="../media/image29.jp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0.jpg"/><Relationship Id="rId1" Type="http://schemas.openxmlformats.org/officeDocument/2006/relationships/slideLayout" Target="../slideLayouts/slideLayout6.xml"/><Relationship Id="rId4" Type="http://schemas.openxmlformats.org/officeDocument/2006/relationships/hyperlink" Target="https://freepngimg.com/png/65023-thought-thinking-emoji-free-hq-image" TargetMode="Externa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image" Target="../media/image32.png"/><Relationship Id="rId5" Type="http://schemas.openxmlformats.org/officeDocument/2006/relationships/image" Target="../media/image19.png"/><Relationship Id="rId4" Type="http://schemas.openxmlformats.org/officeDocument/2006/relationships/image" Target="../media/image31.jpg"/></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3.JPG"/><Relationship Id="rId1" Type="http://schemas.openxmlformats.org/officeDocument/2006/relationships/slideLayout" Target="../slideLayouts/slideLayout6.xml"/><Relationship Id="rId4" Type="http://schemas.openxmlformats.org/officeDocument/2006/relationships/hyperlink" Target="https://freepngimg.com/png/65023-thought-thinking-emoji-free-hq-image" TargetMode="Externa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image" Target="../media/image35.JPG"/><Relationship Id="rId5" Type="http://schemas.openxmlformats.org/officeDocument/2006/relationships/image" Target="../media/image19.png"/><Relationship Id="rId4" Type="http://schemas.openxmlformats.org/officeDocument/2006/relationships/image" Target="../media/image34.JPG"/></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6.JPG"/><Relationship Id="rId1" Type="http://schemas.openxmlformats.org/officeDocument/2006/relationships/slideLayout" Target="../slideLayouts/slideLayout6.xml"/><Relationship Id="rId4" Type="http://schemas.openxmlformats.org/officeDocument/2006/relationships/hyperlink" Target="https://freepngimg.com/png/65023-thought-thinking-emoji-free-hq-image" TargetMode="Externa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tags" Target="../tags/tag12.xml"/><Relationship Id="rId5" Type="http://schemas.openxmlformats.org/officeDocument/2006/relationships/image" Target="../media/image19.png"/><Relationship Id="rId4" Type="http://schemas.openxmlformats.org/officeDocument/2006/relationships/image" Target="../media/image37.JPG"/></Relationships>
</file>

<file path=ppt/slides/_rels/slide22.xml.rels><?xml version="1.0" encoding="UTF-8" standalone="yes"?>
<Relationships xmlns="http://schemas.openxmlformats.org/package/2006/relationships"><Relationship Id="rId8" Type="http://schemas.openxmlformats.org/officeDocument/2006/relationships/image" Target="../media/image42.jpg"/><Relationship Id="rId3" Type="http://schemas.openxmlformats.org/officeDocument/2006/relationships/image" Target="../media/image1.jpg"/><Relationship Id="rId7" Type="http://schemas.openxmlformats.org/officeDocument/2006/relationships/image" Target="../media/image41.jp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40.jpg"/><Relationship Id="rId5" Type="http://schemas.openxmlformats.org/officeDocument/2006/relationships/image" Target="../media/image39.jpg"/><Relationship Id="rId10" Type="http://schemas.openxmlformats.org/officeDocument/2006/relationships/image" Target="../media/image44.jpg"/><Relationship Id="rId4" Type="http://schemas.openxmlformats.org/officeDocument/2006/relationships/image" Target="../media/image38.jpg"/><Relationship Id="rId9" Type="http://schemas.openxmlformats.org/officeDocument/2006/relationships/image" Target="../media/image43.jpg"/></Relationships>
</file>

<file path=ppt/slides/_rels/slide23.xml.rels><?xml version="1.0" encoding="UTF-8" standalone="yes"?>
<Relationships xmlns="http://schemas.openxmlformats.org/package/2006/relationships"><Relationship Id="rId8" Type="http://schemas.openxmlformats.org/officeDocument/2006/relationships/image" Target="../media/image50.jpg"/><Relationship Id="rId3" Type="http://schemas.openxmlformats.org/officeDocument/2006/relationships/image" Target="../media/image45.jpg"/><Relationship Id="rId7" Type="http://schemas.openxmlformats.org/officeDocument/2006/relationships/image" Target="../media/image49.jp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48.jpg"/><Relationship Id="rId5" Type="http://schemas.openxmlformats.org/officeDocument/2006/relationships/image" Target="../media/image47.jpg"/><Relationship Id="rId4" Type="http://schemas.openxmlformats.org/officeDocument/2006/relationships/image" Target="../media/image46.jpg"/></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55.png"/></Relationships>
</file>

<file path=ppt/slides/_rels/slide2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68.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 8">
            <a:extLst>
              <a:ext uri="{FF2B5EF4-FFF2-40B4-BE49-F238E27FC236}">
                <a16:creationId xmlns:a16="http://schemas.microsoft.com/office/drawing/2014/main" id="{4C1E890A-E2A1-174E-0774-F8CDF89EE290}"/>
              </a:ext>
            </a:extLst>
          </p:cNvPr>
          <p:cNvPicPr>
            <a:picLocks noChangeAspect="1"/>
          </p:cNvPicPr>
          <p:nvPr/>
        </p:nvPicPr>
        <p:blipFill>
          <a:blip r:embed="rId4"/>
          <a:srcRect t="18862" b="805"/>
          <a:stretch>
            <a:fillRect/>
          </a:stretch>
        </p:blipFill>
        <p:spPr>
          <a:xfrm>
            <a:off x="0" y="0"/>
            <a:ext cx="12192000" cy="6286500"/>
          </a:xfrm>
          <a:prstGeom prst="rect">
            <a:avLst/>
          </a:prstGeom>
        </p:spPr>
      </p:pic>
      <p:sp>
        <p:nvSpPr>
          <p:cNvPr id="2" name="Title 1">
            <a:extLst>
              <a:ext uri="{FF2B5EF4-FFF2-40B4-BE49-F238E27FC236}">
                <a16:creationId xmlns:a16="http://schemas.microsoft.com/office/drawing/2014/main" id="{A0AF4D54-9AB1-4D24-A782-AD536D6DB02B}"/>
              </a:ext>
            </a:extLst>
          </p:cNvPr>
          <p:cNvSpPr>
            <a:spLocks noGrp="1"/>
          </p:cNvSpPr>
          <p:nvPr>
            <p:ph type="ctrTitle"/>
          </p:nvPr>
        </p:nvSpPr>
        <p:spPr>
          <a:xfrm>
            <a:off x="7791754" y="1674021"/>
            <a:ext cx="4186896" cy="1771399"/>
          </a:xfrm>
        </p:spPr>
        <p:txBody>
          <a:bodyPr>
            <a:noAutofit/>
          </a:bodyPr>
          <a:lstStyle/>
          <a:p>
            <a:r>
              <a:rPr lang="fr-FR" sz="4000" dirty="0">
                <a:latin typeface="Cooper Black" panose="0208090404030B020404" pitchFamily="18" charset="77"/>
              </a:rPr>
              <a:t>Les Oiseaux endémiques de l’archipel des </a:t>
            </a:r>
            <a:br>
              <a:rPr lang="fr-FR" sz="4000" dirty="0">
                <a:latin typeface="Cooper Black" panose="0208090404030B020404" pitchFamily="18" charset="77"/>
              </a:rPr>
            </a:br>
            <a:r>
              <a:rPr lang="fr-FR" sz="4000" dirty="0">
                <a:latin typeface="Cooper Black" panose="0208090404030B020404" pitchFamily="18" charset="77"/>
              </a:rPr>
              <a:t>Australes</a:t>
            </a:r>
          </a:p>
        </p:txBody>
      </p:sp>
      <p:sp>
        <p:nvSpPr>
          <p:cNvPr id="12" name="Title 1">
            <a:extLst>
              <a:ext uri="{FF2B5EF4-FFF2-40B4-BE49-F238E27FC236}">
                <a16:creationId xmlns:a16="http://schemas.microsoft.com/office/drawing/2014/main" id="{188D4AC0-8E23-09E1-573D-EB934C1AF4B2}"/>
              </a:ext>
            </a:extLst>
          </p:cNvPr>
          <p:cNvSpPr txBox="1">
            <a:spLocks/>
          </p:cNvSpPr>
          <p:nvPr/>
        </p:nvSpPr>
        <p:spPr>
          <a:xfrm>
            <a:off x="6096000" y="4865960"/>
            <a:ext cx="4186896" cy="992312"/>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fr-FR" sz="3200" i="1" dirty="0">
                <a:latin typeface="Cooper Black" panose="0208090404030B020404" pitchFamily="18" charset="77"/>
              </a:rPr>
              <a:t>Connaissez-vous vos oiseaux ?</a:t>
            </a:r>
          </a:p>
        </p:txBody>
      </p:sp>
      <p:pic>
        <p:nvPicPr>
          <p:cNvPr id="3" name="Image 2">
            <a:extLst>
              <a:ext uri="{FF2B5EF4-FFF2-40B4-BE49-F238E27FC236}">
                <a16:creationId xmlns:a16="http://schemas.microsoft.com/office/drawing/2014/main" id="{7AA2622B-4BA0-1333-B3FA-032E74CB91E9}"/>
              </a:ext>
            </a:extLst>
          </p:cNvPr>
          <p:cNvPicPr>
            <a:picLocks noChangeAspect="1"/>
          </p:cNvPicPr>
          <p:nvPr/>
        </p:nvPicPr>
        <p:blipFill>
          <a:blip r:embed="rId5"/>
          <a:stretch>
            <a:fillRect/>
          </a:stretch>
        </p:blipFill>
        <p:spPr>
          <a:xfrm>
            <a:off x="7520943" y="3873648"/>
            <a:ext cx="1337010" cy="992312"/>
          </a:xfrm>
          <a:prstGeom prst="rect">
            <a:avLst/>
          </a:prstGeom>
        </p:spPr>
      </p:pic>
    </p:spTree>
    <p:custDataLst>
      <p:tags r:id="rId1"/>
    </p:custDataLst>
    <p:extLst>
      <p:ext uri="{BB962C8B-B14F-4D97-AF65-F5344CB8AC3E}">
        <p14:creationId xmlns:p14="http://schemas.microsoft.com/office/powerpoint/2010/main" val="967026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34AF3CCC-D188-7AAE-EB46-6886853C548B}"/>
              </a:ext>
            </a:extLst>
          </p:cNvPr>
          <p:cNvSpPr/>
          <p:nvPr/>
        </p:nvSpPr>
        <p:spPr>
          <a:xfrm>
            <a:off x="678012" y="1562496"/>
            <a:ext cx="5181601" cy="404634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noProof="0" dirty="0"/>
          </a:p>
        </p:txBody>
      </p:sp>
      <p:sp>
        <p:nvSpPr>
          <p:cNvPr id="23" name="Rectangle 22">
            <a:extLst>
              <a:ext uri="{FF2B5EF4-FFF2-40B4-BE49-F238E27FC236}">
                <a16:creationId xmlns:a16="http://schemas.microsoft.com/office/drawing/2014/main" id="{4A36D8AF-F5AB-CA79-3249-7FB44BE10C68}"/>
              </a:ext>
            </a:extLst>
          </p:cNvPr>
          <p:cNvSpPr/>
          <p:nvPr/>
        </p:nvSpPr>
        <p:spPr>
          <a:xfrm>
            <a:off x="6172201" y="1562497"/>
            <a:ext cx="5181601" cy="404634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noProof="0" dirty="0"/>
          </a:p>
        </p:txBody>
      </p:sp>
      <p:sp>
        <p:nvSpPr>
          <p:cNvPr id="24" name="Titre 1">
            <a:extLst>
              <a:ext uri="{FF2B5EF4-FFF2-40B4-BE49-F238E27FC236}">
                <a16:creationId xmlns:a16="http://schemas.microsoft.com/office/drawing/2014/main" id="{ADD64FF3-4AEB-DC13-2172-E590DCAB37C0}"/>
              </a:ext>
            </a:extLst>
          </p:cNvPr>
          <p:cNvSpPr>
            <a:spLocks noGrp="1"/>
          </p:cNvSpPr>
          <p:nvPr>
            <p:ph type="title"/>
          </p:nvPr>
        </p:nvSpPr>
        <p:spPr>
          <a:xfrm>
            <a:off x="678012" y="361483"/>
            <a:ext cx="10675790" cy="919931"/>
          </a:xfrm>
        </p:spPr>
        <p:txBody>
          <a:bodyPr>
            <a:normAutofit/>
          </a:bodyPr>
          <a:lstStyle/>
          <a:p>
            <a:pPr algn="ctr"/>
            <a:r>
              <a:rPr lang="fr-FR" sz="4000" noProof="0" dirty="0">
                <a:latin typeface="Cooper Black" panose="0208090404030B020404" pitchFamily="18" charset="77"/>
              </a:rPr>
              <a:t>QUELS SONT LES TYPES D’OISEAUX ?</a:t>
            </a:r>
          </a:p>
        </p:txBody>
      </p:sp>
      <p:sp>
        <p:nvSpPr>
          <p:cNvPr id="25" name="Espace réservé du contenu 2">
            <a:extLst>
              <a:ext uri="{FF2B5EF4-FFF2-40B4-BE49-F238E27FC236}">
                <a16:creationId xmlns:a16="http://schemas.microsoft.com/office/drawing/2014/main" id="{1962F926-8CD8-06BC-F8C7-2473161963E7}"/>
              </a:ext>
            </a:extLst>
          </p:cNvPr>
          <p:cNvSpPr>
            <a:spLocks noGrp="1"/>
          </p:cNvSpPr>
          <p:nvPr>
            <p:ph sz="half" idx="1"/>
          </p:nvPr>
        </p:nvSpPr>
        <p:spPr>
          <a:xfrm>
            <a:off x="678013" y="1685213"/>
            <a:ext cx="5181600" cy="4351338"/>
          </a:xfrm>
        </p:spPr>
        <p:txBody>
          <a:bodyPr>
            <a:normAutofit/>
          </a:bodyPr>
          <a:lstStyle/>
          <a:p>
            <a:pPr marL="0" indent="0" algn="ctr">
              <a:buNone/>
            </a:pPr>
            <a:r>
              <a:rPr lang="fr-FR" sz="2800" b="1" noProof="0" dirty="0">
                <a:solidFill>
                  <a:schemeClr val="accent6"/>
                </a:solidFill>
                <a:latin typeface="Cooper Black" panose="0208090404030B020404" pitchFamily="18" charset="77"/>
              </a:rPr>
              <a:t>Les oiseaux terrestres</a:t>
            </a:r>
          </a:p>
          <a:p>
            <a:pPr marL="0" indent="0">
              <a:buNone/>
            </a:pPr>
            <a:r>
              <a:rPr lang="fr-FR" dirty="0">
                <a:solidFill>
                  <a:schemeClr val="bg1"/>
                </a:solidFill>
              </a:rPr>
              <a:t>… s</a:t>
            </a:r>
            <a:r>
              <a:rPr lang="fr-PF" dirty="0">
                <a:solidFill>
                  <a:schemeClr val="bg1"/>
                </a:solidFill>
              </a:rPr>
              <a:t>e nourrissent </a:t>
            </a:r>
            <a:r>
              <a:rPr lang="fr-FR" dirty="0">
                <a:solidFill>
                  <a:schemeClr val="bg1"/>
                </a:solidFill>
              </a:rPr>
              <a:t>sur terre (et parfois les rivages)</a:t>
            </a:r>
            <a:endParaRPr lang="fr-PF" dirty="0">
              <a:solidFill>
                <a:schemeClr val="bg1"/>
              </a:solidFill>
            </a:endParaRPr>
          </a:p>
        </p:txBody>
      </p:sp>
      <p:sp>
        <p:nvSpPr>
          <p:cNvPr id="26" name="Espace réservé du contenu 3">
            <a:extLst>
              <a:ext uri="{FF2B5EF4-FFF2-40B4-BE49-F238E27FC236}">
                <a16:creationId xmlns:a16="http://schemas.microsoft.com/office/drawing/2014/main" id="{8092C7EC-1576-6ACA-7F2D-89A50BD78093}"/>
              </a:ext>
            </a:extLst>
          </p:cNvPr>
          <p:cNvSpPr>
            <a:spLocks noGrp="1"/>
          </p:cNvSpPr>
          <p:nvPr>
            <p:ph sz="half" idx="2"/>
          </p:nvPr>
        </p:nvSpPr>
        <p:spPr>
          <a:xfrm>
            <a:off x="6172202" y="1685213"/>
            <a:ext cx="5181600" cy="4351338"/>
          </a:xfrm>
        </p:spPr>
        <p:txBody>
          <a:bodyPr/>
          <a:lstStyle/>
          <a:p>
            <a:pPr marL="0" indent="0" algn="ctr">
              <a:buNone/>
            </a:pPr>
            <a:r>
              <a:rPr lang="fr-FR" sz="2800" b="1" noProof="0" dirty="0">
                <a:solidFill>
                  <a:schemeClr val="accent6"/>
                </a:solidFill>
                <a:latin typeface="Cooper Black" panose="0208090404030B020404" pitchFamily="18" charset="77"/>
              </a:rPr>
              <a:t>Les oiseaux marins</a:t>
            </a:r>
          </a:p>
          <a:p>
            <a:pPr marL="0" indent="0">
              <a:buNone/>
            </a:pPr>
            <a:r>
              <a:rPr lang="fr-FR" dirty="0">
                <a:solidFill>
                  <a:schemeClr val="bg1"/>
                </a:solidFill>
              </a:rPr>
              <a:t> … </a:t>
            </a:r>
            <a:r>
              <a:rPr lang="fr-PF" dirty="0">
                <a:solidFill>
                  <a:schemeClr val="bg1"/>
                </a:solidFill>
              </a:rPr>
              <a:t>se nourrissent en mer</a:t>
            </a:r>
          </a:p>
        </p:txBody>
      </p:sp>
      <p:pic>
        <p:nvPicPr>
          <p:cNvPr id="27" name="Image 26">
            <a:extLst>
              <a:ext uri="{FF2B5EF4-FFF2-40B4-BE49-F238E27FC236}">
                <a16:creationId xmlns:a16="http://schemas.microsoft.com/office/drawing/2014/main" id="{8CEF9497-5B7F-A572-9B4D-7B1724F928FA}"/>
              </a:ext>
            </a:extLst>
          </p:cNvPr>
          <p:cNvPicPr>
            <a:picLocks noChangeAspect="1"/>
          </p:cNvPicPr>
          <p:nvPr/>
        </p:nvPicPr>
        <p:blipFill>
          <a:blip r:embed="rId3"/>
          <a:stretch>
            <a:fillRect/>
          </a:stretch>
        </p:blipFill>
        <p:spPr>
          <a:xfrm>
            <a:off x="2413000" y="285283"/>
            <a:ext cx="13672989" cy="7691056"/>
          </a:xfrm>
          <a:prstGeom prst="rect">
            <a:avLst/>
          </a:prstGeom>
        </p:spPr>
      </p:pic>
      <p:pic>
        <p:nvPicPr>
          <p:cNvPr id="30" name="Image 29">
            <a:extLst>
              <a:ext uri="{FF2B5EF4-FFF2-40B4-BE49-F238E27FC236}">
                <a16:creationId xmlns:a16="http://schemas.microsoft.com/office/drawing/2014/main" id="{A65FB107-A725-2D28-8ED2-605F27DD4959}"/>
              </a:ext>
            </a:extLst>
          </p:cNvPr>
          <p:cNvPicPr>
            <a:picLocks noChangeAspect="1"/>
          </p:cNvPicPr>
          <p:nvPr/>
        </p:nvPicPr>
        <p:blipFill>
          <a:blip r:embed="rId4"/>
          <a:stretch>
            <a:fillRect/>
          </a:stretch>
        </p:blipFill>
        <p:spPr>
          <a:xfrm>
            <a:off x="396688" y="1685213"/>
            <a:ext cx="6416477" cy="5378919"/>
          </a:xfrm>
          <a:prstGeom prst="rect">
            <a:avLst/>
          </a:prstGeom>
        </p:spPr>
      </p:pic>
    </p:spTree>
    <p:extLst>
      <p:ext uri="{BB962C8B-B14F-4D97-AF65-F5344CB8AC3E}">
        <p14:creationId xmlns:p14="http://schemas.microsoft.com/office/powerpoint/2010/main" val="1670740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aragraph Text" descr="Size comparison between Triceratops and Tyrannosaurus Rex – around 15 to 20 feet high">
            <a:extLst>
              <a:ext uri="{FF2B5EF4-FFF2-40B4-BE49-F238E27FC236}">
                <a16:creationId xmlns:a16="http://schemas.microsoft.com/office/drawing/2014/main" id="{C286C991-1BF8-D17D-2746-9DDC9012C85E}"/>
              </a:ext>
            </a:extLst>
          </p:cNvPr>
          <p:cNvSpPr txBox="1">
            <a:spLocks/>
          </p:cNvSpPr>
          <p:nvPr/>
        </p:nvSpPr>
        <p:spPr>
          <a:xfrm>
            <a:off x="280110" y="1611840"/>
            <a:ext cx="3722144" cy="1817160"/>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gn="just"/>
            <a:r>
              <a:rPr lang="fr-FR" sz="1500" dirty="0"/>
              <a:t>C’est une espèce qui est arrivée naturellement dans une région (nos îles par exemple), sans interventions humaines, mais qu’on peut trouver ailleurs. </a:t>
            </a:r>
            <a:r>
              <a:rPr lang="fr-FR" sz="1500" noProof="0" dirty="0"/>
              <a:t>La Gygis par exemple est un oiseau qui est à arrivé en Polynésie avant même l’arrivée des premiers polynésiens.</a:t>
            </a:r>
          </a:p>
        </p:txBody>
      </p:sp>
      <p:sp>
        <p:nvSpPr>
          <p:cNvPr id="7" name="Title 1" descr="Triceratops Size">
            <a:extLst>
              <a:ext uri="{FF2B5EF4-FFF2-40B4-BE49-F238E27FC236}">
                <a16:creationId xmlns:a16="http://schemas.microsoft.com/office/drawing/2014/main" id="{38403351-A34A-23C1-D81E-AC895DBFBB68}"/>
              </a:ext>
            </a:extLst>
          </p:cNvPr>
          <p:cNvSpPr txBox="1">
            <a:spLocks/>
          </p:cNvSpPr>
          <p:nvPr/>
        </p:nvSpPr>
        <p:spPr>
          <a:xfrm>
            <a:off x="8924513" y="1123952"/>
            <a:ext cx="2217058" cy="656804"/>
          </a:xfrm>
          <a:prstGeom prst="rect">
            <a:avLst/>
          </a:prstGeom>
        </p:spPr>
        <p:txBody>
          <a:bodyPr vert="horz" lIns="91440" tIns="45720" rIns="91440" bIns="45720" rtlCol="0" anchor="ctr">
            <a:normAutofit/>
          </a:bodyPr>
          <a:lstStyle>
            <a:lvl1pPr marL="0" algn="l" defTabSz="914400" rtl="0" eaLnBrk="1" latinLnBrk="0" hangingPunct="1">
              <a:lnSpc>
                <a:spcPct val="90000"/>
              </a:lnSpc>
              <a:spcBef>
                <a:spcPct val="0"/>
              </a:spcBef>
              <a:buNone/>
              <a:defRPr lang="en-US" sz="3000" b="1" kern="1200" dirty="0">
                <a:solidFill>
                  <a:schemeClr val="bg1"/>
                </a:solidFill>
                <a:latin typeface="Segoe UI Light" panose="020B0502040204020203" pitchFamily="34" charset="0"/>
                <a:ea typeface="+mj-ea"/>
                <a:cs typeface="Segoe UI Light" panose="020B0502040204020203" pitchFamily="34" charset="0"/>
              </a:defRPr>
            </a:lvl1pPr>
          </a:lstStyle>
          <a:p>
            <a:pPr algn="ctr"/>
            <a:r>
              <a:rPr lang="fr-FR" noProof="0" dirty="0">
                <a:solidFill>
                  <a:schemeClr val="tx1"/>
                </a:solidFill>
                <a:latin typeface="Britannic Bold" panose="020B0903060703020204" pitchFamily="34" charset="77"/>
              </a:rPr>
              <a:t>Introduit</a:t>
            </a:r>
          </a:p>
        </p:txBody>
      </p:sp>
      <p:sp>
        <p:nvSpPr>
          <p:cNvPr id="9" name="Title 1" descr="Triceratops Size">
            <a:extLst>
              <a:ext uri="{FF2B5EF4-FFF2-40B4-BE49-F238E27FC236}">
                <a16:creationId xmlns:a16="http://schemas.microsoft.com/office/drawing/2014/main" id="{26BA2F0B-9F11-9B92-A5F6-4A5CD18B03A3}"/>
              </a:ext>
            </a:extLst>
          </p:cNvPr>
          <p:cNvSpPr txBox="1">
            <a:spLocks/>
          </p:cNvSpPr>
          <p:nvPr/>
        </p:nvSpPr>
        <p:spPr>
          <a:xfrm>
            <a:off x="4801467" y="1123952"/>
            <a:ext cx="2497574" cy="656804"/>
          </a:xfrm>
          <a:prstGeom prst="rect">
            <a:avLst/>
          </a:prstGeom>
        </p:spPr>
        <p:txBody>
          <a:bodyPr vert="horz" lIns="91440" tIns="45720" rIns="91440" bIns="45720" rtlCol="0" anchor="ctr">
            <a:noAutofit/>
          </a:bodyPr>
          <a:lstStyle>
            <a:lvl1pPr marL="0" algn="l" defTabSz="914400" rtl="0" eaLnBrk="1" latinLnBrk="0" hangingPunct="1">
              <a:lnSpc>
                <a:spcPct val="90000"/>
              </a:lnSpc>
              <a:spcBef>
                <a:spcPct val="0"/>
              </a:spcBef>
              <a:buNone/>
              <a:defRPr lang="en-US" sz="3000" b="1" kern="1200" dirty="0">
                <a:solidFill>
                  <a:schemeClr val="bg1"/>
                </a:solidFill>
                <a:latin typeface="Segoe UI Light" panose="020B0502040204020203" pitchFamily="34" charset="0"/>
                <a:ea typeface="+mj-ea"/>
                <a:cs typeface="Segoe UI Light" panose="020B0502040204020203" pitchFamily="34" charset="0"/>
              </a:defRPr>
            </a:lvl1pPr>
          </a:lstStyle>
          <a:p>
            <a:pPr algn="ctr"/>
            <a:r>
              <a:rPr lang="fr-FR" noProof="0" dirty="0">
                <a:solidFill>
                  <a:schemeClr val="tx1"/>
                </a:solidFill>
                <a:latin typeface="Britannic Bold" panose="020B0903060703020204" pitchFamily="34" charset="77"/>
              </a:rPr>
              <a:t>Endémique</a:t>
            </a:r>
          </a:p>
        </p:txBody>
      </p:sp>
      <p:sp>
        <p:nvSpPr>
          <p:cNvPr id="11" name="Title 1" descr="Triceratops Size">
            <a:extLst>
              <a:ext uri="{FF2B5EF4-FFF2-40B4-BE49-F238E27FC236}">
                <a16:creationId xmlns:a16="http://schemas.microsoft.com/office/drawing/2014/main" id="{B39745A1-761D-CAA0-E60C-A48A1FE37595}"/>
              </a:ext>
            </a:extLst>
          </p:cNvPr>
          <p:cNvSpPr txBox="1">
            <a:spLocks/>
          </p:cNvSpPr>
          <p:nvPr/>
        </p:nvSpPr>
        <p:spPr>
          <a:xfrm>
            <a:off x="958937" y="1184868"/>
            <a:ext cx="2217058" cy="656804"/>
          </a:xfrm>
          <a:prstGeom prst="rect">
            <a:avLst/>
          </a:prstGeom>
        </p:spPr>
        <p:txBody>
          <a:bodyPr vert="horz" lIns="91440" tIns="45720" rIns="91440" bIns="45720" rtlCol="0" anchor="ctr">
            <a:normAutofit/>
          </a:bodyPr>
          <a:lstStyle>
            <a:lvl1pPr marL="0" algn="l" defTabSz="914400" rtl="0" eaLnBrk="1" latinLnBrk="0" hangingPunct="1">
              <a:lnSpc>
                <a:spcPct val="90000"/>
              </a:lnSpc>
              <a:spcBef>
                <a:spcPct val="0"/>
              </a:spcBef>
              <a:buNone/>
              <a:defRPr lang="en-US" sz="3000" b="1" kern="1200" dirty="0">
                <a:solidFill>
                  <a:schemeClr val="bg1"/>
                </a:solidFill>
                <a:latin typeface="Segoe UI Light" panose="020B0502040204020203" pitchFamily="34" charset="0"/>
                <a:ea typeface="+mj-ea"/>
                <a:cs typeface="Segoe UI Light" panose="020B0502040204020203" pitchFamily="34" charset="0"/>
              </a:defRPr>
            </a:lvl1pPr>
          </a:lstStyle>
          <a:p>
            <a:pPr algn="ctr"/>
            <a:r>
              <a:rPr lang="fr-FR" noProof="0" dirty="0">
                <a:solidFill>
                  <a:schemeClr val="tx1"/>
                </a:solidFill>
                <a:latin typeface="Britannic Bold" panose="020B0903060703020204" pitchFamily="34" charset="77"/>
              </a:rPr>
              <a:t>Indigène</a:t>
            </a:r>
            <a:r>
              <a:rPr lang="fr-FR" u="sng" noProof="0" dirty="0">
                <a:solidFill>
                  <a:schemeClr val="tx1"/>
                </a:solidFill>
                <a:latin typeface="Cooper Black" panose="0208090404030B020404" pitchFamily="18" charset="77"/>
              </a:rPr>
              <a:t> </a:t>
            </a:r>
          </a:p>
        </p:txBody>
      </p:sp>
      <p:sp>
        <p:nvSpPr>
          <p:cNvPr id="13" name="Paragraph Text" descr="Size comparison between Triceratops and Tyrannosaurus Rex – around 15 to 20 feet high">
            <a:extLst>
              <a:ext uri="{FF2B5EF4-FFF2-40B4-BE49-F238E27FC236}">
                <a16:creationId xmlns:a16="http://schemas.microsoft.com/office/drawing/2014/main" id="{E9CFBA65-9FC7-AC0F-E41E-1BD95F99DC46}"/>
              </a:ext>
            </a:extLst>
          </p:cNvPr>
          <p:cNvSpPr txBox="1">
            <a:spLocks/>
          </p:cNvSpPr>
          <p:nvPr/>
        </p:nvSpPr>
        <p:spPr>
          <a:xfrm>
            <a:off x="4385998" y="1614596"/>
            <a:ext cx="3722143" cy="1817160"/>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gn="just"/>
            <a:r>
              <a:rPr lang="fr-FR" sz="1500" dirty="0"/>
              <a:t>C’est une espèce arrivée naturellement, mais qui est désormais présente uniquement dans cette région</a:t>
            </a:r>
            <a:r>
              <a:rPr lang="fr-FR" sz="1500" noProof="0" dirty="0"/>
              <a:t>. Par exemple le </a:t>
            </a:r>
            <a:r>
              <a:rPr lang="fr-FR" sz="1500" i="1" dirty="0"/>
              <a:t>‘</a:t>
            </a:r>
            <a:r>
              <a:rPr lang="fr-FR" sz="1500" i="1" noProof="0" dirty="0" err="1"/>
              <a:t>ura</a:t>
            </a:r>
            <a:r>
              <a:rPr lang="fr-FR" sz="1500" noProof="0" dirty="0"/>
              <a:t> est endémique de Polynésie orientale, car il n’existe que dans cette région du monde et nulle part ailleurs.</a:t>
            </a:r>
          </a:p>
        </p:txBody>
      </p:sp>
      <p:sp>
        <p:nvSpPr>
          <p:cNvPr id="14" name="Paragraph Text" descr="Size comparison between Triceratops and Tyrannosaurus Rex – around 15 to 20 feet high">
            <a:extLst>
              <a:ext uri="{FF2B5EF4-FFF2-40B4-BE49-F238E27FC236}">
                <a16:creationId xmlns:a16="http://schemas.microsoft.com/office/drawing/2014/main" id="{69A3EF35-067D-975B-64AD-6FB9A67B37A6}"/>
              </a:ext>
            </a:extLst>
          </p:cNvPr>
          <p:cNvSpPr txBox="1">
            <a:spLocks/>
          </p:cNvSpPr>
          <p:nvPr/>
        </p:nvSpPr>
        <p:spPr>
          <a:xfrm>
            <a:off x="8353133" y="1810919"/>
            <a:ext cx="3574716" cy="1956860"/>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gn="just"/>
            <a:r>
              <a:rPr lang="fr-FR" sz="1400" dirty="0"/>
              <a:t>C’est une espèce qui a été introduite par l'homme dans une région. Certaines sont agressives et prédatrices, comme le Merle des Moluques, d’autres sont porteuses de maladies. Rats, chats, cochons, chiens, chèvres sont aussi des espèces introduites en Polynésie française.</a:t>
            </a:r>
          </a:p>
        </p:txBody>
      </p:sp>
      <p:pic>
        <p:nvPicPr>
          <p:cNvPr id="16" name="Image 15">
            <a:extLst>
              <a:ext uri="{FF2B5EF4-FFF2-40B4-BE49-F238E27FC236}">
                <a16:creationId xmlns:a16="http://schemas.microsoft.com/office/drawing/2014/main" id="{15A7E9B2-F6F8-C461-0644-4EA760C1C0AA}"/>
              </a:ext>
            </a:extLst>
          </p:cNvPr>
          <p:cNvPicPr>
            <a:picLocks noChangeAspect="1"/>
          </p:cNvPicPr>
          <p:nvPr/>
        </p:nvPicPr>
        <p:blipFill>
          <a:blip r:embed="rId3"/>
          <a:srcRect r="-1165"/>
          <a:stretch>
            <a:fillRect/>
          </a:stretch>
        </p:blipFill>
        <p:spPr>
          <a:xfrm>
            <a:off x="8353133" y="3767779"/>
            <a:ext cx="3470695" cy="2382748"/>
          </a:xfrm>
          <a:prstGeom prst="rect">
            <a:avLst/>
          </a:prstGeom>
        </p:spPr>
      </p:pic>
      <p:sp>
        <p:nvSpPr>
          <p:cNvPr id="17" name="ZoneTexte 16">
            <a:extLst>
              <a:ext uri="{FF2B5EF4-FFF2-40B4-BE49-F238E27FC236}">
                <a16:creationId xmlns:a16="http://schemas.microsoft.com/office/drawing/2014/main" id="{6D517FFA-4936-3BC9-7759-9589AC47B1CC}"/>
              </a:ext>
            </a:extLst>
          </p:cNvPr>
          <p:cNvSpPr txBox="1"/>
          <p:nvPr/>
        </p:nvSpPr>
        <p:spPr>
          <a:xfrm>
            <a:off x="1580043" y="307119"/>
            <a:ext cx="9334054" cy="707886"/>
          </a:xfrm>
          <a:prstGeom prst="rect">
            <a:avLst/>
          </a:prstGeom>
          <a:noFill/>
        </p:spPr>
        <p:txBody>
          <a:bodyPr wrap="square" rtlCol="0">
            <a:spAutoFit/>
          </a:bodyPr>
          <a:lstStyle/>
          <a:p>
            <a:pPr algn="ctr"/>
            <a:r>
              <a:rPr lang="fr-FR" sz="4000" b="1" noProof="0" dirty="0">
                <a:latin typeface="Cooper Black" panose="0208090404030B020404" pitchFamily="18" charset="77"/>
              </a:rPr>
              <a:t>QUELQUES DÉFINTIONS</a:t>
            </a:r>
          </a:p>
        </p:txBody>
      </p:sp>
      <p:pic>
        <p:nvPicPr>
          <p:cNvPr id="19" name="Image 18">
            <a:extLst>
              <a:ext uri="{FF2B5EF4-FFF2-40B4-BE49-F238E27FC236}">
                <a16:creationId xmlns:a16="http://schemas.microsoft.com/office/drawing/2014/main" id="{9C4A72FD-59E9-1BF1-FBC9-0D775C5D2C13}"/>
              </a:ext>
            </a:extLst>
          </p:cNvPr>
          <p:cNvPicPr>
            <a:picLocks noChangeAspect="1"/>
          </p:cNvPicPr>
          <p:nvPr/>
        </p:nvPicPr>
        <p:blipFill>
          <a:blip r:embed="rId4"/>
          <a:stretch>
            <a:fillRect/>
          </a:stretch>
        </p:blipFill>
        <p:spPr>
          <a:xfrm>
            <a:off x="280110" y="3767779"/>
            <a:ext cx="3722144" cy="2374982"/>
          </a:xfrm>
          <a:prstGeom prst="rect">
            <a:avLst/>
          </a:prstGeom>
        </p:spPr>
      </p:pic>
      <p:pic>
        <p:nvPicPr>
          <p:cNvPr id="21" name="Image 20">
            <a:extLst>
              <a:ext uri="{FF2B5EF4-FFF2-40B4-BE49-F238E27FC236}">
                <a16:creationId xmlns:a16="http://schemas.microsoft.com/office/drawing/2014/main" id="{27992690-4161-3F91-0E7A-CA16C9B62E26}"/>
              </a:ext>
            </a:extLst>
          </p:cNvPr>
          <p:cNvPicPr>
            <a:picLocks noChangeAspect="1"/>
          </p:cNvPicPr>
          <p:nvPr/>
        </p:nvPicPr>
        <p:blipFill>
          <a:blip r:embed="rId5"/>
          <a:srcRect/>
          <a:stretch/>
        </p:blipFill>
        <p:spPr>
          <a:xfrm>
            <a:off x="4494316" y="3794533"/>
            <a:ext cx="3505508" cy="2337005"/>
          </a:xfrm>
          <a:prstGeom prst="rect">
            <a:avLst/>
          </a:prstGeom>
        </p:spPr>
      </p:pic>
    </p:spTree>
    <p:custDataLst>
      <p:tags r:id="rId1"/>
    </p:custDataLst>
    <p:extLst>
      <p:ext uri="{BB962C8B-B14F-4D97-AF65-F5344CB8AC3E}">
        <p14:creationId xmlns:p14="http://schemas.microsoft.com/office/powerpoint/2010/main" val="17154899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83CAD89B-EAB2-114E-17FA-DBB22295AC23}"/>
              </a:ext>
            </a:extLst>
          </p:cNvPr>
          <p:cNvPicPr>
            <a:picLocks noChangeAspect="1"/>
          </p:cNvPicPr>
          <p:nvPr/>
        </p:nvPicPr>
        <p:blipFill>
          <a:blip r:embed="rId4"/>
          <a:stretch>
            <a:fillRect/>
          </a:stretch>
        </p:blipFill>
        <p:spPr>
          <a:xfrm>
            <a:off x="368721" y="277130"/>
            <a:ext cx="7593752" cy="5822310"/>
          </a:xfrm>
          <a:prstGeom prst="rect">
            <a:avLst/>
          </a:prstGeom>
        </p:spPr>
      </p:pic>
      <p:sp>
        <p:nvSpPr>
          <p:cNvPr id="5" name="ZoneTexte 4">
            <a:extLst>
              <a:ext uri="{FF2B5EF4-FFF2-40B4-BE49-F238E27FC236}">
                <a16:creationId xmlns:a16="http://schemas.microsoft.com/office/drawing/2014/main" id="{EB44DCE3-5E1A-37EC-4FE4-42FB337F923B}"/>
              </a:ext>
            </a:extLst>
          </p:cNvPr>
          <p:cNvSpPr txBox="1"/>
          <p:nvPr/>
        </p:nvSpPr>
        <p:spPr>
          <a:xfrm>
            <a:off x="8400836" y="277130"/>
            <a:ext cx="3600664" cy="4278094"/>
          </a:xfrm>
          <a:prstGeom prst="rect">
            <a:avLst/>
          </a:prstGeom>
          <a:noFill/>
        </p:spPr>
        <p:txBody>
          <a:bodyPr wrap="square" rtlCol="0">
            <a:spAutoFit/>
          </a:bodyPr>
          <a:lstStyle/>
          <a:p>
            <a:r>
              <a:rPr lang="fr-PF" sz="1600" dirty="0"/>
              <a:t>La Polynésie française est répartie sur une surface aussi grande que le continent européen.</a:t>
            </a:r>
          </a:p>
          <a:p>
            <a:endParaRPr lang="fr-PF" sz="1600" dirty="0"/>
          </a:p>
          <a:p>
            <a:r>
              <a:rPr lang="fr-PF" sz="1600" dirty="0"/>
              <a:t>Elle compte 118 îles réparties sur 4 archipels :</a:t>
            </a:r>
          </a:p>
          <a:p>
            <a:pPr marL="285750" indent="-285750">
              <a:buFontTx/>
              <a:buChar char="-"/>
            </a:pPr>
            <a:r>
              <a:rPr lang="fr-PF" sz="1600" dirty="0"/>
              <a:t>Les îles de la Sociéte</a:t>
            </a:r>
          </a:p>
          <a:p>
            <a:pPr marL="285750" indent="-285750">
              <a:buFontTx/>
              <a:buChar char="-"/>
            </a:pPr>
            <a:r>
              <a:rPr lang="fr-PF" sz="1600" dirty="0"/>
              <a:t>Les îles Australes</a:t>
            </a:r>
          </a:p>
          <a:p>
            <a:pPr marL="285750" indent="-285750">
              <a:buFontTx/>
              <a:buChar char="-"/>
            </a:pPr>
            <a:r>
              <a:rPr lang="fr-PF" sz="1600" dirty="0"/>
              <a:t>L’Archipel des Tuamotu-Gambier</a:t>
            </a:r>
          </a:p>
          <a:p>
            <a:pPr marL="285750" indent="-285750">
              <a:buFontTx/>
              <a:buChar char="-"/>
            </a:pPr>
            <a:r>
              <a:rPr lang="fr-PF" sz="1600" dirty="0"/>
              <a:t>Et les îles Marquises</a:t>
            </a:r>
          </a:p>
          <a:p>
            <a:pPr marL="285750" indent="-285750">
              <a:buFontTx/>
              <a:buChar char="-"/>
            </a:pPr>
            <a:endParaRPr lang="fr-PF" sz="1600" dirty="0"/>
          </a:p>
          <a:p>
            <a:r>
              <a:rPr lang="fr-PF" sz="1600" dirty="0"/>
              <a:t>Chaque archipel possède des oiseaux terrestres propre à elle-même</a:t>
            </a:r>
          </a:p>
          <a:p>
            <a:endParaRPr lang="fr-PF" sz="1600" dirty="0"/>
          </a:p>
          <a:p>
            <a:r>
              <a:rPr lang="fr-PF" sz="1600" dirty="0"/>
              <a:t>Aujourd’hui nous nous intéressons aux oiseaux de notre archipel : </a:t>
            </a:r>
            <a:r>
              <a:rPr lang="fr-PF" sz="1600" b="1" dirty="0"/>
              <a:t>LES AUSTRALES</a:t>
            </a:r>
          </a:p>
        </p:txBody>
      </p:sp>
    </p:spTree>
    <p:custDataLst>
      <p:tags r:id="rId1"/>
    </p:custDataLst>
    <p:extLst>
      <p:ext uri="{BB962C8B-B14F-4D97-AF65-F5344CB8AC3E}">
        <p14:creationId xmlns:p14="http://schemas.microsoft.com/office/powerpoint/2010/main" val="27006000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D4428ED7-5C9C-9632-9BBC-DBFB1DD2B751}"/>
              </a:ext>
            </a:extLst>
          </p:cNvPr>
          <p:cNvPicPr>
            <a:picLocks noChangeAspect="1"/>
          </p:cNvPicPr>
          <p:nvPr/>
        </p:nvPicPr>
        <p:blipFill>
          <a:blip r:embed="rId3"/>
          <a:srcRect t="11599" b="11225"/>
          <a:stretch>
            <a:fillRect/>
          </a:stretch>
        </p:blipFill>
        <p:spPr>
          <a:xfrm>
            <a:off x="0" y="0"/>
            <a:ext cx="12203723" cy="6278880"/>
          </a:xfrm>
          <a:prstGeom prst="rect">
            <a:avLst/>
          </a:prstGeom>
        </p:spPr>
      </p:pic>
      <p:sp>
        <p:nvSpPr>
          <p:cNvPr id="10" name="ZoneTexte 9">
            <a:extLst>
              <a:ext uri="{FF2B5EF4-FFF2-40B4-BE49-F238E27FC236}">
                <a16:creationId xmlns:a16="http://schemas.microsoft.com/office/drawing/2014/main" id="{6B939006-AC4D-B064-8133-A24D9045C3C1}"/>
              </a:ext>
            </a:extLst>
          </p:cNvPr>
          <p:cNvSpPr txBox="1"/>
          <p:nvPr/>
        </p:nvSpPr>
        <p:spPr>
          <a:xfrm>
            <a:off x="9187163" y="1620396"/>
            <a:ext cx="2353242" cy="1200329"/>
          </a:xfrm>
          <a:prstGeom prst="rect">
            <a:avLst/>
          </a:prstGeom>
          <a:noFill/>
        </p:spPr>
        <p:txBody>
          <a:bodyPr wrap="square" rtlCol="0">
            <a:spAutoFit/>
          </a:bodyPr>
          <a:lstStyle/>
          <a:p>
            <a:pPr algn="ctr"/>
            <a:r>
              <a:rPr lang="fr-PF" sz="2400" dirty="0"/>
              <a:t>Indice : Cousin du ‘u’upa, je ne vis que sur Rapa</a:t>
            </a:r>
          </a:p>
        </p:txBody>
      </p:sp>
      <p:pic>
        <p:nvPicPr>
          <p:cNvPr id="4" name="Image 3">
            <a:extLst>
              <a:ext uri="{FF2B5EF4-FFF2-40B4-BE49-F238E27FC236}">
                <a16:creationId xmlns:a16="http://schemas.microsoft.com/office/drawing/2014/main" id="{83C6FF48-968F-7B4E-6D5D-1AF187032B5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683846" y="579120"/>
            <a:ext cx="914400" cy="914400"/>
          </a:xfrm>
          <a:prstGeom prst="rect">
            <a:avLst/>
          </a:prstGeom>
        </p:spPr>
      </p:pic>
      <p:pic>
        <p:nvPicPr>
          <p:cNvPr id="9" name="Image 8">
            <a:extLst>
              <a:ext uri="{FF2B5EF4-FFF2-40B4-BE49-F238E27FC236}">
                <a16:creationId xmlns:a16="http://schemas.microsoft.com/office/drawing/2014/main" id="{15F80EBD-4314-F561-42B2-68F75F18DF98}"/>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31818" y="4298901"/>
            <a:ext cx="914400" cy="914400"/>
          </a:xfrm>
          <a:prstGeom prst="rect">
            <a:avLst/>
          </a:prstGeom>
        </p:spPr>
      </p:pic>
      <p:sp>
        <p:nvSpPr>
          <p:cNvPr id="11" name="ZoneTexte 10">
            <a:extLst>
              <a:ext uri="{FF2B5EF4-FFF2-40B4-BE49-F238E27FC236}">
                <a16:creationId xmlns:a16="http://schemas.microsoft.com/office/drawing/2014/main" id="{3A01E77A-D545-B70F-D8AF-DB79A53E6446}"/>
              </a:ext>
            </a:extLst>
          </p:cNvPr>
          <p:cNvSpPr txBox="1"/>
          <p:nvPr/>
        </p:nvSpPr>
        <p:spPr>
          <a:xfrm>
            <a:off x="1704787" y="4443860"/>
            <a:ext cx="4270869" cy="769441"/>
          </a:xfrm>
          <a:prstGeom prst="rect">
            <a:avLst/>
          </a:prstGeom>
          <a:noFill/>
        </p:spPr>
        <p:txBody>
          <a:bodyPr wrap="square" rtlCol="0">
            <a:spAutoFit/>
          </a:bodyPr>
          <a:lstStyle/>
          <a:p>
            <a:pPr algn="ctr"/>
            <a:r>
              <a:rPr lang="fr-PF" sz="4400" dirty="0">
                <a:latin typeface="Cooper Black" panose="0208090404030B020404" pitchFamily="18" charset="77"/>
              </a:rPr>
              <a:t>QUI SUIS-JE ?</a:t>
            </a:r>
          </a:p>
        </p:txBody>
      </p:sp>
      <p:pic>
        <p:nvPicPr>
          <p:cNvPr id="13" name="Image 12">
            <a:extLst>
              <a:ext uri="{FF2B5EF4-FFF2-40B4-BE49-F238E27FC236}">
                <a16:creationId xmlns:a16="http://schemas.microsoft.com/office/drawing/2014/main" id="{38E7C4B4-E8AF-F9CA-3C27-3DD062FF51B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134225" y="4298901"/>
            <a:ext cx="914400" cy="914400"/>
          </a:xfrm>
          <a:prstGeom prst="rect">
            <a:avLst/>
          </a:prstGeom>
        </p:spPr>
      </p:pic>
    </p:spTree>
    <p:extLst>
      <p:ext uri="{BB962C8B-B14F-4D97-AF65-F5344CB8AC3E}">
        <p14:creationId xmlns:p14="http://schemas.microsoft.com/office/powerpoint/2010/main" val="3503755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815F49A4-D74C-EABF-F2EE-ED96415696DB}"/>
              </a:ext>
            </a:extLst>
          </p:cNvPr>
          <p:cNvPicPr>
            <a:picLocks noChangeAspect="1"/>
          </p:cNvPicPr>
          <p:nvPr/>
        </p:nvPicPr>
        <p:blipFill>
          <a:blip r:embed="rId4"/>
          <a:srcRect t="1874" b="21000"/>
          <a:stretch>
            <a:fillRect/>
          </a:stretch>
        </p:blipFill>
        <p:spPr>
          <a:xfrm>
            <a:off x="0" y="0"/>
            <a:ext cx="12191999" cy="6271846"/>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694E6EA8-3E74-4272-ACB6-25CEF8379FC1}"/>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dirty="0"/>
          </a:p>
        </p:txBody>
      </p:sp>
      <p:sp>
        <p:nvSpPr>
          <p:cNvPr id="7" name="Title 1" descr="Title">
            <a:extLst>
              <a:ext uri="{FF2B5EF4-FFF2-40B4-BE49-F238E27FC236}">
                <a16:creationId xmlns:a16="http://schemas.microsoft.com/office/drawing/2014/main" id="{B67EA5CA-41E3-111F-348D-AD5CFACEC241}"/>
              </a:ext>
            </a:extLst>
          </p:cNvPr>
          <p:cNvSpPr>
            <a:spLocks noGrp="1"/>
          </p:cNvSpPr>
          <p:nvPr>
            <p:ph type="title" idx="4294967295"/>
          </p:nvPr>
        </p:nvSpPr>
        <p:spPr>
          <a:xfrm>
            <a:off x="654026" y="4319059"/>
            <a:ext cx="3692324" cy="1427162"/>
          </a:xfrm>
        </p:spPr>
        <p:txBody>
          <a:bodyPr>
            <a:noAutofit/>
          </a:bodyPr>
          <a:lstStyle/>
          <a:p>
            <a:pPr algn="ctr"/>
            <a:r>
              <a:rPr lang="fr-FR" sz="2400" b="1" i="1" dirty="0">
                <a:latin typeface="+mn-lt"/>
              </a:rPr>
              <a:t>Koko</a:t>
            </a:r>
            <a:r>
              <a:rPr lang="fr-FR" sz="2400" b="1" dirty="0">
                <a:latin typeface="+mn-lt"/>
              </a:rPr>
              <a:t>, c’est mon nom polynésien, en français c’est le </a:t>
            </a:r>
            <a:r>
              <a:rPr lang="fr-FR" sz="2400" b="1" dirty="0" err="1">
                <a:latin typeface="+mn-lt"/>
              </a:rPr>
              <a:t>Ptilope</a:t>
            </a:r>
            <a:r>
              <a:rPr lang="fr-FR" sz="2400" b="1" dirty="0">
                <a:latin typeface="+mn-lt"/>
              </a:rPr>
              <a:t> de Rapa.</a:t>
            </a:r>
          </a:p>
        </p:txBody>
      </p:sp>
      <p:pic>
        <p:nvPicPr>
          <p:cNvPr id="2" name="Image 1">
            <a:extLst>
              <a:ext uri="{FF2B5EF4-FFF2-40B4-BE49-F238E27FC236}">
                <a16:creationId xmlns:a16="http://schemas.microsoft.com/office/drawing/2014/main" id="{1A8AEB20-89EF-2A23-5C6E-E750ADB30BBE}"/>
              </a:ext>
            </a:extLst>
          </p:cNvPr>
          <p:cNvPicPr>
            <a:picLocks noChangeAspect="1"/>
          </p:cNvPicPr>
          <p:nvPr/>
        </p:nvPicPr>
        <p:blipFill>
          <a:blip r:embed="rId5"/>
          <a:stretch>
            <a:fillRect/>
          </a:stretch>
        </p:blipFill>
        <p:spPr>
          <a:xfrm>
            <a:off x="1863908" y="3046500"/>
            <a:ext cx="1272559" cy="1272559"/>
          </a:xfrm>
          <a:prstGeom prst="rect">
            <a:avLst/>
          </a:prstGeom>
        </p:spPr>
      </p:pic>
    </p:spTree>
    <p:custDataLst>
      <p:tags r:id="rId1"/>
    </p:custDataLst>
    <p:extLst>
      <p:ext uri="{BB962C8B-B14F-4D97-AF65-F5344CB8AC3E}">
        <p14:creationId xmlns:p14="http://schemas.microsoft.com/office/powerpoint/2010/main" val="14701537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F1A5E9FC-8C95-5238-96D2-0CBCC9B2A051}"/>
              </a:ext>
            </a:extLst>
          </p:cNvPr>
          <p:cNvPicPr>
            <a:picLocks noChangeAspect="1"/>
          </p:cNvPicPr>
          <p:nvPr/>
        </p:nvPicPr>
        <p:blipFill>
          <a:blip r:embed="rId2"/>
          <a:srcRect t="3931" b="4358"/>
          <a:stretch>
            <a:fillRect/>
          </a:stretch>
        </p:blipFill>
        <p:spPr>
          <a:xfrm>
            <a:off x="0" y="0"/>
            <a:ext cx="12192000" cy="6291074"/>
          </a:xfrm>
          <a:prstGeom prst="rect">
            <a:avLst/>
          </a:prstGeom>
        </p:spPr>
      </p:pic>
      <p:sp>
        <p:nvSpPr>
          <p:cNvPr id="15" name="ZoneTexte 14">
            <a:extLst>
              <a:ext uri="{FF2B5EF4-FFF2-40B4-BE49-F238E27FC236}">
                <a16:creationId xmlns:a16="http://schemas.microsoft.com/office/drawing/2014/main" id="{7A8562EB-8A95-D633-2688-C4C8AACB2B32}"/>
              </a:ext>
            </a:extLst>
          </p:cNvPr>
          <p:cNvSpPr txBox="1"/>
          <p:nvPr/>
        </p:nvSpPr>
        <p:spPr>
          <a:xfrm>
            <a:off x="6616609" y="566926"/>
            <a:ext cx="4282829" cy="769441"/>
          </a:xfrm>
          <a:prstGeom prst="rect">
            <a:avLst/>
          </a:prstGeom>
          <a:noFill/>
        </p:spPr>
        <p:txBody>
          <a:bodyPr wrap="square" rtlCol="0">
            <a:spAutoFit/>
          </a:bodyPr>
          <a:lstStyle/>
          <a:p>
            <a:pPr algn="ctr"/>
            <a:r>
              <a:rPr lang="fr-PF" sz="4400" dirty="0">
                <a:latin typeface="Cooper Black" panose="0208090404030B020404" pitchFamily="18" charset="77"/>
              </a:rPr>
              <a:t>QUI SUIS-JE ?</a:t>
            </a:r>
          </a:p>
        </p:txBody>
      </p:sp>
      <p:sp>
        <p:nvSpPr>
          <p:cNvPr id="18" name="ZoneTexte 17">
            <a:extLst>
              <a:ext uri="{FF2B5EF4-FFF2-40B4-BE49-F238E27FC236}">
                <a16:creationId xmlns:a16="http://schemas.microsoft.com/office/drawing/2014/main" id="{FCB216D5-3F7B-80CB-A54B-2348DBC0AFB2}"/>
              </a:ext>
            </a:extLst>
          </p:cNvPr>
          <p:cNvSpPr txBox="1"/>
          <p:nvPr/>
        </p:nvSpPr>
        <p:spPr>
          <a:xfrm>
            <a:off x="2036750" y="4459797"/>
            <a:ext cx="2286640" cy="1200329"/>
          </a:xfrm>
          <a:prstGeom prst="rect">
            <a:avLst/>
          </a:prstGeom>
          <a:noFill/>
        </p:spPr>
        <p:txBody>
          <a:bodyPr wrap="square" rtlCol="0">
            <a:spAutoFit/>
          </a:bodyPr>
          <a:lstStyle/>
          <a:p>
            <a:r>
              <a:rPr lang="fr-PF" sz="2400" dirty="0"/>
              <a:t>Indice : Je suis l’emblème de Rimatara</a:t>
            </a:r>
          </a:p>
        </p:txBody>
      </p:sp>
      <p:pic>
        <p:nvPicPr>
          <p:cNvPr id="19" name="Image 18">
            <a:extLst>
              <a:ext uri="{FF2B5EF4-FFF2-40B4-BE49-F238E27FC236}">
                <a16:creationId xmlns:a16="http://schemas.microsoft.com/office/drawing/2014/main" id="{716A6483-AB5E-07D3-49BE-52004CD0AA6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07649" y="4598165"/>
            <a:ext cx="923594" cy="923594"/>
          </a:xfrm>
          <a:prstGeom prst="rect">
            <a:avLst/>
          </a:prstGeom>
        </p:spPr>
      </p:pic>
      <p:pic>
        <p:nvPicPr>
          <p:cNvPr id="3" name="Image 2">
            <a:extLst>
              <a:ext uri="{FF2B5EF4-FFF2-40B4-BE49-F238E27FC236}">
                <a16:creationId xmlns:a16="http://schemas.microsoft.com/office/drawing/2014/main" id="{DFAD8145-E1D1-8B02-1C06-BE4379555B4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853700" y="588506"/>
            <a:ext cx="762909" cy="762909"/>
          </a:xfrm>
          <a:prstGeom prst="rect">
            <a:avLst/>
          </a:prstGeom>
        </p:spPr>
      </p:pic>
      <p:pic>
        <p:nvPicPr>
          <p:cNvPr id="4" name="Image 3">
            <a:extLst>
              <a:ext uri="{FF2B5EF4-FFF2-40B4-BE49-F238E27FC236}">
                <a16:creationId xmlns:a16="http://schemas.microsoft.com/office/drawing/2014/main" id="{B5D5031E-651D-A20C-2BF4-1DA900F50AC0}"/>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0899438" y="588506"/>
            <a:ext cx="762909" cy="762909"/>
          </a:xfrm>
          <a:prstGeom prst="rect">
            <a:avLst/>
          </a:prstGeom>
        </p:spPr>
      </p:pic>
    </p:spTree>
    <p:extLst>
      <p:ext uri="{BB962C8B-B14F-4D97-AF65-F5344CB8AC3E}">
        <p14:creationId xmlns:p14="http://schemas.microsoft.com/office/powerpoint/2010/main" val="10734257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E76B23BC-4462-1DFD-7BBC-9DEF23319EDB}"/>
              </a:ext>
            </a:extLst>
          </p:cNvPr>
          <p:cNvPicPr>
            <a:picLocks noChangeAspect="1"/>
          </p:cNvPicPr>
          <p:nvPr/>
        </p:nvPicPr>
        <p:blipFill>
          <a:blip r:embed="rId4"/>
          <a:srcRect t="5299" b="3080"/>
          <a:stretch>
            <a:fillRect/>
          </a:stretch>
        </p:blipFill>
        <p:spPr>
          <a:xfrm>
            <a:off x="0" y="0"/>
            <a:ext cx="12192000" cy="6283569"/>
          </a:xfrm>
          <a:prstGeom prst="rect">
            <a:avLst/>
          </a:prstGeom>
        </p:spPr>
      </p:pic>
      <p:sp>
        <p:nvSpPr>
          <p:cNvPr id="2" name="Title 1" descr="Title">
            <a:extLst>
              <a:ext uri="{FF2B5EF4-FFF2-40B4-BE49-F238E27FC236}">
                <a16:creationId xmlns:a16="http://schemas.microsoft.com/office/drawing/2014/main" id="{2112C3E6-6F12-4DE9-9E46-D6C71B447695}"/>
              </a:ext>
            </a:extLst>
          </p:cNvPr>
          <p:cNvSpPr>
            <a:spLocks noGrp="1"/>
          </p:cNvSpPr>
          <p:nvPr>
            <p:ph type="title" idx="4294967295"/>
          </p:nvPr>
        </p:nvSpPr>
        <p:spPr>
          <a:xfrm>
            <a:off x="1122500" y="4499317"/>
            <a:ext cx="3089275" cy="854075"/>
          </a:xfrm>
        </p:spPr>
        <p:txBody>
          <a:bodyPr>
            <a:noAutofit/>
          </a:bodyPr>
          <a:lstStyle/>
          <a:p>
            <a:pPr algn="ctr"/>
            <a:r>
              <a:rPr lang="fr-FR" sz="2400" b="1" dirty="0">
                <a:latin typeface="+mn-lt"/>
              </a:rPr>
              <a:t>Je suis bien le ‘</a:t>
            </a:r>
            <a:r>
              <a:rPr lang="fr-FR" sz="2400" b="1" dirty="0" err="1">
                <a:latin typeface="+mn-lt"/>
              </a:rPr>
              <a:t>ura</a:t>
            </a:r>
            <a:r>
              <a:rPr lang="fr-FR" sz="2400" b="1" dirty="0">
                <a:latin typeface="+mn-lt"/>
              </a:rPr>
              <a:t> ou Lori de </a:t>
            </a:r>
            <a:r>
              <a:rPr lang="fr-FR" sz="2400" b="1" dirty="0" err="1">
                <a:latin typeface="+mn-lt"/>
              </a:rPr>
              <a:t>Khul</a:t>
            </a:r>
            <a:r>
              <a:rPr lang="fr-FR" sz="2400" b="1" dirty="0">
                <a:latin typeface="+mn-lt"/>
              </a:rPr>
              <a:t>. En PF, je n’existe plus que sur l’île de Rimatara</a:t>
            </a:r>
          </a:p>
        </p:txBody>
      </p:sp>
      <p:pic>
        <p:nvPicPr>
          <p:cNvPr id="3" name="Image 2">
            <a:extLst>
              <a:ext uri="{FF2B5EF4-FFF2-40B4-BE49-F238E27FC236}">
                <a16:creationId xmlns:a16="http://schemas.microsoft.com/office/drawing/2014/main" id="{69C2AF60-3164-29A2-904A-17607424B1F8}"/>
              </a:ext>
            </a:extLst>
          </p:cNvPr>
          <p:cNvPicPr>
            <a:picLocks noChangeAspect="1"/>
          </p:cNvPicPr>
          <p:nvPr/>
        </p:nvPicPr>
        <p:blipFill>
          <a:blip r:embed="rId5"/>
          <a:stretch>
            <a:fillRect/>
          </a:stretch>
        </p:blipFill>
        <p:spPr>
          <a:xfrm>
            <a:off x="2042158" y="2804021"/>
            <a:ext cx="1249957" cy="1249957"/>
          </a:xfrm>
          <a:prstGeom prst="rect">
            <a:avLst/>
          </a:prstGeom>
        </p:spPr>
      </p:pic>
    </p:spTree>
    <p:custDataLst>
      <p:tags r:id="rId1"/>
    </p:custDataLst>
    <p:extLst>
      <p:ext uri="{BB962C8B-B14F-4D97-AF65-F5344CB8AC3E}">
        <p14:creationId xmlns:p14="http://schemas.microsoft.com/office/powerpoint/2010/main" val="37517358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C2E0FB46-8B0C-C7EE-52C2-8CE47E23FEFD}"/>
              </a:ext>
            </a:extLst>
          </p:cNvPr>
          <p:cNvPicPr>
            <a:picLocks noChangeAspect="1"/>
          </p:cNvPicPr>
          <p:nvPr/>
        </p:nvPicPr>
        <p:blipFill>
          <a:blip r:embed="rId2"/>
          <a:srcRect b="8388"/>
          <a:stretch>
            <a:fillRect/>
          </a:stretch>
        </p:blipFill>
        <p:spPr>
          <a:xfrm>
            <a:off x="1626" y="0"/>
            <a:ext cx="12190373" cy="6283570"/>
          </a:xfrm>
          <a:prstGeom prst="rect">
            <a:avLst/>
          </a:prstGeom>
        </p:spPr>
      </p:pic>
      <p:sp>
        <p:nvSpPr>
          <p:cNvPr id="6" name="ZoneTexte 5">
            <a:extLst>
              <a:ext uri="{FF2B5EF4-FFF2-40B4-BE49-F238E27FC236}">
                <a16:creationId xmlns:a16="http://schemas.microsoft.com/office/drawing/2014/main" id="{5E0FA2C2-69E6-3CE2-52CF-3A3D6A57834E}"/>
              </a:ext>
            </a:extLst>
          </p:cNvPr>
          <p:cNvSpPr txBox="1"/>
          <p:nvPr/>
        </p:nvSpPr>
        <p:spPr>
          <a:xfrm>
            <a:off x="1260033" y="469151"/>
            <a:ext cx="4246385" cy="707886"/>
          </a:xfrm>
          <a:prstGeom prst="rect">
            <a:avLst/>
          </a:prstGeom>
          <a:noFill/>
        </p:spPr>
        <p:txBody>
          <a:bodyPr wrap="square" rtlCol="0">
            <a:spAutoFit/>
          </a:bodyPr>
          <a:lstStyle/>
          <a:p>
            <a:pPr algn="ctr"/>
            <a:r>
              <a:rPr lang="fr-PF" sz="4000" dirty="0">
                <a:latin typeface="Cooper Black" panose="0208090404030B020404" pitchFamily="18" charset="77"/>
              </a:rPr>
              <a:t>QUI SUIS-JE ?</a:t>
            </a:r>
          </a:p>
        </p:txBody>
      </p:sp>
      <p:pic>
        <p:nvPicPr>
          <p:cNvPr id="8" name="Image 7">
            <a:extLst>
              <a:ext uri="{FF2B5EF4-FFF2-40B4-BE49-F238E27FC236}">
                <a16:creationId xmlns:a16="http://schemas.microsoft.com/office/drawing/2014/main" id="{78D37E65-5A46-8159-C94F-B6C5697DA2E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333091" y="469151"/>
            <a:ext cx="762909" cy="762909"/>
          </a:xfrm>
          <a:prstGeom prst="rect">
            <a:avLst/>
          </a:prstGeom>
        </p:spPr>
      </p:pic>
      <p:sp>
        <p:nvSpPr>
          <p:cNvPr id="10" name="ZoneTexte 9">
            <a:extLst>
              <a:ext uri="{FF2B5EF4-FFF2-40B4-BE49-F238E27FC236}">
                <a16:creationId xmlns:a16="http://schemas.microsoft.com/office/drawing/2014/main" id="{6B939006-AC4D-B064-8133-A24D9045C3C1}"/>
              </a:ext>
            </a:extLst>
          </p:cNvPr>
          <p:cNvSpPr txBox="1"/>
          <p:nvPr/>
        </p:nvSpPr>
        <p:spPr>
          <a:xfrm>
            <a:off x="8692503" y="4207177"/>
            <a:ext cx="2714843" cy="1200329"/>
          </a:xfrm>
          <a:prstGeom prst="rect">
            <a:avLst/>
          </a:prstGeom>
          <a:noFill/>
        </p:spPr>
        <p:txBody>
          <a:bodyPr wrap="square" rtlCol="0">
            <a:spAutoFit/>
          </a:bodyPr>
          <a:lstStyle/>
          <a:p>
            <a:r>
              <a:rPr lang="fr-PF" sz="2400" dirty="0"/>
              <a:t>Indice : Je suis endemique stricte à l’île de Rimatara</a:t>
            </a:r>
          </a:p>
        </p:txBody>
      </p:sp>
      <p:pic>
        <p:nvPicPr>
          <p:cNvPr id="20" name="Image 19">
            <a:extLst>
              <a:ext uri="{FF2B5EF4-FFF2-40B4-BE49-F238E27FC236}">
                <a16:creationId xmlns:a16="http://schemas.microsoft.com/office/drawing/2014/main" id="{8495DA82-6F7E-0EFE-594B-3186F811369D}"/>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744276" y="4391844"/>
            <a:ext cx="830997" cy="830997"/>
          </a:xfrm>
          <a:prstGeom prst="rect">
            <a:avLst/>
          </a:prstGeom>
        </p:spPr>
      </p:pic>
      <p:pic>
        <p:nvPicPr>
          <p:cNvPr id="4" name="Image 3">
            <a:extLst>
              <a:ext uri="{FF2B5EF4-FFF2-40B4-BE49-F238E27FC236}">
                <a16:creationId xmlns:a16="http://schemas.microsoft.com/office/drawing/2014/main" id="{EB08DEB0-99DE-3166-B0CD-EBDA6D62535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70451" y="469152"/>
            <a:ext cx="762909" cy="762909"/>
          </a:xfrm>
          <a:prstGeom prst="rect">
            <a:avLst/>
          </a:prstGeom>
        </p:spPr>
      </p:pic>
    </p:spTree>
    <p:extLst>
      <p:ext uri="{BB962C8B-B14F-4D97-AF65-F5344CB8AC3E}">
        <p14:creationId xmlns:p14="http://schemas.microsoft.com/office/powerpoint/2010/main" val="2454963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BE5E9097-34D3-12C0-98C3-B0267C93C6F0}"/>
              </a:ext>
            </a:extLst>
          </p:cNvPr>
          <p:cNvPicPr>
            <a:picLocks noChangeAspect="1"/>
          </p:cNvPicPr>
          <p:nvPr/>
        </p:nvPicPr>
        <p:blipFill>
          <a:blip r:embed="rId4"/>
          <a:srcRect t="10390" b="12256"/>
          <a:stretch>
            <a:fillRect/>
          </a:stretch>
        </p:blipFill>
        <p:spPr>
          <a:xfrm>
            <a:off x="0" y="-1"/>
            <a:ext cx="12192000" cy="6283569"/>
          </a:xfrm>
          <a:prstGeom prst="rect">
            <a:avLst/>
          </a:prstGeom>
        </p:spPr>
      </p:pic>
      <p:sp>
        <p:nvSpPr>
          <p:cNvPr id="2" name="Title 1" descr="Title">
            <a:extLst>
              <a:ext uri="{FF2B5EF4-FFF2-40B4-BE49-F238E27FC236}">
                <a16:creationId xmlns:a16="http://schemas.microsoft.com/office/drawing/2014/main" id="{2112C3E6-6F12-4DE9-9E46-D6C71B447695}"/>
              </a:ext>
            </a:extLst>
          </p:cNvPr>
          <p:cNvSpPr>
            <a:spLocks noGrp="1"/>
          </p:cNvSpPr>
          <p:nvPr>
            <p:ph type="title" idx="4294967295"/>
          </p:nvPr>
        </p:nvSpPr>
        <p:spPr>
          <a:xfrm>
            <a:off x="8266295" y="4053978"/>
            <a:ext cx="3216275" cy="1427163"/>
          </a:xfrm>
        </p:spPr>
        <p:txBody>
          <a:bodyPr>
            <a:noAutofit/>
          </a:bodyPr>
          <a:lstStyle/>
          <a:p>
            <a:pPr algn="ctr"/>
            <a:r>
              <a:rPr lang="fr-FR" sz="2400" b="1" dirty="0">
                <a:latin typeface="+mn-lt"/>
              </a:rPr>
              <a:t>E ‘</a:t>
            </a:r>
            <a:r>
              <a:rPr lang="fr-FR" sz="2400" b="1" dirty="0" err="1">
                <a:latin typeface="+mn-lt"/>
              </a:rPr>
              <a:t>oromaō</a:t>
            </a:r>
            <a:r>
              <a:rPr lang="fr-FR" sz="2400" b="1" dirty="0">
                <a:latin typeface="+mn-lt"/>
              </a:rPr>
              <a:t> vau – Je suis le ‘</a:t>
            </a:r>
            <a:r>
              <a:rPr lang="fr-FR" sz="2400" b="1" dirty="0" err="1">
                <a:latin typeface="+mn-lt"/>
              </a:rPr>
              <a:t>oromaō</a:t>
            </a:r>
            <a:r>
              <a:rPr lang="fr-FR" sz="2400" b="1" dirty="0">
                <a:latin typeface="+mn-lt"/>
              </a:rPr>
              <a:t> ou Rousserolle de Rimatara</a:t>
            </a:r>
          </a:p>
        </p:txBody>
      </p:sp>
      <p:pic>
        <p:nvPicPr>
          <p:cNvPr id="4" name="Image 3">
            <a:extLst>
              <a:ext uri="{FF2B5EF4-FFF2-40B4-BE49-F238E27FC236}">
                <a16:creationId xmlns:a16="http://schemas.microsoft.com/office/drawing/2014/main" id="{BB3F17CE-40A0-2772-BF0F-CB074C12EE2C}"/>
              </a:ext>
            </a:extLst>
          </p:cNvPr>
          <p:cNvPicPr>
            <a:picLocks noChangeAspect="1"/>
          </p:cNvPicPr>
          <p:nvPr/>
        </p:nvPicPr>
        <p:blipFill>
          <a:blip r:embed="rId5"/>
          <a:stretch>
            <a:fillRect/>
          </a:stretch>
        </p:blipFill>
        <p:spPr>
          <a:xfrm>
            <a:off x="9249455" y="2804021"/>
            <a:ext cx="1249957" cy="1249957"/>
          </a:xfrm>
          <a:prstGeom prst="rect">
            <a:avLst/>
          </a:prstGeom>
        </p:spPr>
      </p:pic>
    </p:spTree>
    <p:custDataLst>
      <p:tags r:id="rId1"/>
    </p:custDataLst>
    <p:extLst>
      <p:ext uri="{BB962C8B-B14F-4D97-AF65-F5344CB8AC3E}">
        <p14:creationId xmlns:p14="http://schemas.microsoft.com/office/powerpoint/2010/main" val="6115072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1FC9AD34-BC0D-D70C-2285-A37EA5619F42}"/>
              </a:ext>
            </a:extLst>
          </p:cNvPr>
          <p:cNvPicPr>
            <a:picLocks noChangeAspect="1"/>
          </p:cNvPicPr>
          <p:nvPr/>
        </p:nvPicPr>
        <p:blipFill>
          <a:blip r:embed="rId2"/>
          <a:srcRect t="6562" b="16093"/>
          <a:stretch>
            <a:fillRect/>
          </a:stretch>
        </p:blipFill>
        <p:spPr>
          <a:xfrm>
            <a:off x="0" y="0"/>
            <a:ext cx="12192000" cy="6286500"/>
          </a:xfrm>
          <a:prstGeom prst="rect">
            <a:avLst/>
          </a:prstGeom>
        </p:spPr>
      </p:pic>
      <p:sp>
        <p:nvSpPr>
          <p:cNvPr id="2" name="ZoneTexte 1">
            <a:extLst>
              <a:ext uri="{FF2B5EF4-FFF2-40B4-BE49-F238E27FC236}">
                <a16:creationId xmlns:a16="http://schemas.microsoft.com/office/drawing/2014/main" id="{9470C562-6788-6D96-1DDD-7E0E19422E92}"/>
              </a:ext>
            </a:extLst>
          </p:cNvPr>
          <p:cNvSpPr txBox="1"/>
          <p:nvPr/>
        </p:nvSpPr>
        <p:spPr>
          <a:xfrm>
            <a:off x="7386431" y="1731494"/>
            <a:ext cx="4157870" cy="3170099"/>
          </a:xfrm>
          <a:prstGeom prst="rect">
            <a:avLst/>
          </a:prstGeom>
          <a:noFill/>
        </p:spPr>
        <p:txBody>
          <a:bodyPr wrap="square" rtlCol="0">
            <a:spAutoFit/>
          </a:bodyPr>
          <a:lstStyle/>
          <a:p>
            <a:pPr algn="ctr"/>
            <a:r>
              <a:rPr lang="fr-PF" sz="4000" dirty="0">
                <a:latin typeface="Cooper Black" panose="0208090404030B020404" pitchFamily="18" charset="77"/>
              </a:rPr>
              <a:t>QUELQUES OISEAUX MARINS QUI NICHENT AUX AUSTRALES</a:t>
            </a:r>
          </a:p>
        </p:txBody>
      </p:sp>
    </p:spTree>
    <p:extLst>
      <p:ext uri="{BB962C8B-B14F-4D97-AF65-F5344CB8AC3E}">
        <p14:creationId xmlns:p14="http://schemas.microsoft.com/office/powerpoint/2010/main" val="6322953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47C02F-8562-7516-7F1E-E5E3514FD6B5}"/>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0E764AC4-6195-273E-8C19-48875C33C91F}"/>
              </a:ext>
            </a:extLst>
          </p:cNvPr>
          <p:cNvPicPr>
            <a:picLocks noChangeAspect="1"/>
          </p:cNvPicPr>
          <p:nvPr/>
        </p:nvPicPr>
        <p:blipFill>
          <a:blip r:embed="rId2"/>
          <a:srcRect t="4233" b="18174"/>
          <a:stretch>
            <a:fillRect/>
          </a:stretch>
        </p:blipFill>
        <p:spPr>
          <a:xfrm>
            <a:off x="0" y="0"/>
            <a:ext cx="12192000" cy="6285700"/>
          </a:xfrm>
          <a:prstGeom prst="rect">
            <a:avLst/>
          </a:prstGeom>
        </p:spPr>
      </p:pic>
      <p:sp>
        <p:nvSpPr>
          <p:cNvPr id="19" name="ZoneTexte 18">
            <a:extLst>
              <a:ext uri="{FF2B5EF4-FFF2-40B4-BE49-F238E27FC236}">
                <a16:creationId xmlns:a16="http://schemas.microsoft.com/office/drawing/2014/main" id="{94BFF58B-A387-8613-14C4-AC5C153D46BD}"/>
              </a:ext>
            </a:extLst>
          </p:cNvPr>
          <p:cNvSpPr txBox="1"/>
          <p:nvPr/>
        </p:nvSpPr>
        <p:spPr>
          <a:xfrm>
            <a:off x="6636000" y="661424"/>
            <a:ext cx="3903709" cy="707886"/>
          </a:xfrm>
          <a:prstGeom prst="rect">
            <a:avLst/>
          </a:prstGeom>
          <a:noFill/>
        </p:spPr>
        <p:txBody>
          <a:bodyPr wrap="square" rtlCol="0">
            <a:spAutoFit/>
          </a:bodyPr>
          <a:lstStyle/>
          <a:p>
            <a:pPr algn="ctr"/>
            <a:r>
              <a:rPr lang="fr-PF" sz="4000" dirty="0">
                <a:latin typeface="Cooper Black" panose="0208090404030B020404" pitchFamily="18" charset="77"/>
              </a:rPr>
              <a:t>QUI SUIS-JE ?</a:t>
            </a:r>
          </a:p>
        </p:txBody>
      </p:sp>
      <p:pic>
        <p:nvPicPr>
          <p:cNvPr id="34" name="Image 33">
            <a:extLst>
              <a:ext uri="{FF2B5EF4-FFF2-40B4-BE49-F238E27FC236}">
                <a16:creationId xmlns:a16="http://schemas.microsoft.com/office/drawing/2014/main" id="{C62E42C4-DAEC-6243-A3A5-0C3E8F86850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722622" y="572300"/>
            <a:ext cx="913378" cy="913378"/>
          </a:xfrm>
          <a:prstGeom prst="rect">
            <a:avLst/>
          </a:prstGeom>
        </p:spPr>
      </p:pic>
      <p:pic>
        <p:nvPicPr>
          <p:cNvPr id="36" name="Image 35">
            <a:extLst>
              <a:ext uri="{FF2B5EF4-FFF2-40B4-BE49-F238E27FC236}">
                <a16:creationId xmlns:a16="http://schemas.microsoft.com/office/drawing/2014/main" id="{0D7935C2-7973-8F9F-39E7-2DA4D6AC29D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448618" y="455932"/>
            <a:ext cx="913378" cy="913378"/>
          </a:xfrm>
          <a:prstGeom prst="rect">
            <a:avLst/>
          </a:prstGeom>
        </p:spPr>
      </p:pic>
    </p:spTree>
    <p:extLst>
      <p:ext uri="{BB962C8B-B14F-4D97-AF65-F5344CB8AC3E}">
        <p14:creationId xmlns:p14="http://schemas.microsoft.com/office/powerpoint/2010/main" val="4178592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48F5D3-C7CE-DF1F-BC1F-0F901FB2CD44}"/>
            </a:ext>
          </a:extLst>
        </p:cNvPr>
        <p:cNvGrpSpPr/>
        <p:nvPr/>
      </p:nvGrpSpPr>
      <p:grpSpPr>
        <a:xfrm>
          <a:off x="0" y="0"/>
          <a:ext cx="0" cy="0"/>
          <a:chOff x="0" y="0"/>
          <a:chExt cx="0" cy="0"/>
        </a:xfrm>
      </p:grpSpPr>
      <p:pic>
        <p:nvPicPr>
          <p:cNvPr id="6" name="Image 5">
            <a:extLst>
              <a:ext uri="{FF2B5EF4-FFF2-40B4-BE49-F238E27FC236}">
                <a16:creationId xmlns:a16="http://schemas.microsoft.com/office/drawing/2014/main" id="{1C65519F-D9EA-5EF2-234C-6195E683572D}"/>
              </a:ext>
            </a:extLst>
          </p:cNvPr>
          <p:cNvPicPr>
            <a:picLocks noChangeAspect="1"/>
          </p:cNvPicPr>
          <p:nvPr/>
        </p:nvPicPr>
        <p:blipFill>
          <a:blip r:embed="rId4"/>
          <a:srcRect t="19623" b="28607"/>
          <a:stretch>
            <a:fillRect/>
          </a:stretch>
        </p:blipFill>
        <p:spPr>
          <a:xfrm>
            <a:off x="0" y="0"/>
            <a:ext cx="12192000" cy="6311900"/>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F7E1572F-6CEC-0862-9477-FC6FE9208EC1}"/>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dirty="0"/>
          </a:p>
        </p:txBody>
      </p:sp>
      <p:pic>
        <p:nvPicPr>
          <p:cNvPr id="2" name="Image 1">
            <a:extLst>
              <a:ext uri="{FF2B5EF4-FFF2-40B4-BE49-F238E27FC236}">
                <a16:creationId xmlns:a16="http://schemas.microsoft.com/office/drawing/2014/main" id="{C6DC3724-F6AD-951A-6369-D22D91C8B4FA}"/>
              </a:ext>
            </a:extLst>
          </p:cNvPr>
          <p:cNvPicPr>
            <a:picLocks noChangeAspect="1"/>
          </p:cNvPicPr>
          <p:nvPr/>
        </p:nvPicPr>
        <p:blipFill>
          <a:blip r:embed="rId5"/>
          <a:stretch>
            <a:fillRect/>
          </a:stretch>
        </p:blipFill>
        <p:spPr>
          <a:xfrm>
            <a:off x="2500188" y="3067326"/>
            <a:ext cx="1272559" cy="1272559"/>
          </a:xfrm>
          <a:prstGeom prst="rect">
            <a:avLst/>
          </a:prstGeom>
        </p:spPr>
      </p:pic>
      <p:sp>
        <p:nvSpPr>
          <p:cNvPr id="3" name="ZoneTexte 2">
            <a:extLst>
              <a:ext uri="{FF2B5EF4-FFF2-40B4-BE49-F238E27FC236}">
                <a16:creationId xmlns:a16="http://schemas.microsoft.com/office/drawing/2014/main" id="{15CE964F-C4E2-C286-0E26-D3ADC465CBBD}"/>
              </a:ext>
            </a:extLst>
          </p:cNvPr>
          <p:cNvSpPr txBox="1"/>
          <p:nvPr/>
        </p:nvSpPr>
        <p:spPr>
          <a:xfrm>
            <a:off x="1511300" y="4546600"/>
            <a:ext cx="3302000" cy="830997"/>
          </a:xfrm>
          <a:prstGeom prst="rect">
            <a:avLst/>
          </a:prstGeom>
          <a:noFill/>
        </p:spPr>
        <p:txBody>
          <a:bodyPr wrap="square" rtlCol="0">
            <a:spAutoFit/>
          </a:bodyPr>
          <a:lstStyle/>
          <a:p>
            <a:pPr algn="ctr"/>
            <a:r>
              <a:rPr lang="fr-PF" sz="2400" b="1" dirty="0"/>
              <a:t>Je suis le Puffin de Rapa – kakīkakī</a:t>
            </a:r>
          </a:p>
        </p:txBody>
      </p:sp>
      <p:pic>
        <p:nvPicPr>
          <p:cNvPr id="8" name="Image 7">
            <a:extLst>
              <a:ext uri="{FF2B5EF4-FFF2-40B4-BE49-F238E27FC236}">
                <a16:creationId xmlns:a16="http://schemas.microsoft.com/office/drawing/2014/main" id="{C73F6BBD-1EAD-25CA-5B65-36B661D81CDE}"/>
              </a:ext>
            </a:extLst>
          </p:cNvPr>
          <p:cNvPicPr>
            <a:picLocks noChangeAspect="1"/>
          </p:cNvPicPr>
          <p:nvPr/>
        </p:nvPicPr>
        <p:blipFill>
          <a:blip r:embed="rId6"/>
          <a:stretch>
            <a:fillRect/>
          </a:stretch>
        </p:blipFill>
        <p:spPr>
          <a:xfrm>
            <a:off x="8140700" y="546100"/>
            <a:ext cx="3354512" cy="2236341"/>
          </a:xfrm>
          <a:prstGeom prst="rect">
            <a:avLst/>
          </a:prstGeom>
        </p:spPr>
      </p:pic>
    </p:spTree>
    <p:custDataLst>
      <p:tags r:id="rId1"/>
    </p:custDataLst>
    <p:extLst>
      <p:ext uri="{BB962C8B-B14F-4D97-AF65-F5344CB8AC3E}">
        <p14:creationId xmlns:p14="http://schemas.microsoft.com/office/powerpoint/2010/main" val="41851861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8FAA11EC-2B07-D670-5AD7-1A5F20416293}"/>
              </a:ext>
            </a:extLst>
          </p:cNvPr>
          <p:cNvPicPr>
            <a:picLocks noChangeAspect="1"/>
          </p:cNvPicPr>
          <p:nvPr/>
        </p:nvPicPr>
        <p:blipFill>
          <a:blip r:embed="rId2"/>
          <a:srcRect t="6250" b="15781"/>
          <a:stretch>
            <a:fillRect/>
          </a:stretch>
        </p:blipFill>
        <p:spPr>
          <a:xfrm>
            <a:off x="0" y="0"/>
            <a:ext cx="12192000" cy="6337300"/>
          </a:xfrm>
          <a:prstGeom prst="rect">
            <a:avLst/>
          </a:prstGeom>
        </p:spPr>
      </p:pic>
      <p:sp>
        <p:nvSpPr>
          <p:cNvPr id="6" name="ZoneTexte 5">
            <a:extLst>
              <a:ext uri="{FF2B5EF4-FFF2-40B4-BE49-F238E27FC236}">
                <a16:creationId xmlns:a16="http://schemas.microsoft.com/office/drawing/2014/main" id="{5E0FA2C2-69E6-3CE2-52CF-3A3D6A57834E}"/>
              </a:ext>
            </a:extLst>
          </p:cNvPr>
          <p:cNvSpPr txBox="1"/>
          <p:nvPr/>
        </p:nvSpPr>
        <p:spPr>
          <a:xfrm>
            <a:off x="6553198" y="758149"/>
            <a:ext cx="4270869" cy="769441"/>
          </a:xfrm>
          <a:prstGeom prst="rect">
            <a:avLst/>
          </a:prstGeom>
          <a:noFill/>
        </p:spPr>
        <p:txBody>
          <a:bodyPr wrap="square" rtlCol="0">
            <a:spAutoFit/>
          </a:bodyPr>
          <a:lstStyle/>
          <a:p>
            <a:pPr algn="ctr"/>
            <a:r>
              <a:rPr lang="fr-PF" sz="4400" dirty="0">
                <a:latin typeface="Cooper Black" panose="0208090404030B020404" pitchFamily="18" charset="77"/>
              </a:rPr>
              <a:t>QUI SUIS-JE ?</a:t>
            </a:r>
          </a:p>
        </p:txBody>
      </p:sp>
      <p:pic>
        <p:nvPicPr>
          <p:cNvPr id="7" name="Image 6">
            <a:extLst>
              <a:ext uri="{FF2B5EF4-FFF2-40B4-BE49-F238E27FC236}">
                <a16:creationId xmlns:a16="http://schemas.microsoft.com/office/drawing/2014/main" id="{7C41E371-264F-8541-368E-A779312E115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638798" y="685670"/>
            <a:ext cx="914400" cy="914400"/>
          </a:xfrm>
          <a:prstGeom prst="rect">
            <a:avLst/>
          </a:prstGeom>
        </p:spPr>
      </p:pic>
      <p:pic>
        <p:nvPicPr>
          <p:cNvPr id="8" name="Image 7">
            <a:extLst>
              <a:ext uri="{FF2B5EF4-FFF2-40B4-BE49-F238E27FC236}">
                <a16:creationId xmlns:a16="http://schemas.microsoft.com/office/drawing/2014/main" id="{78D37E65-5A46-8159-C94F-B6C5697DA2E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824067" y="614212"/>
            <a:ext cx="913378" cy="913378"/>
          </a:xfrm>
          <a:prstGeom prst="rect">
            <a:avLst/>
          </a:prstGeom>
        </p:spPr>
      </p:pic>
    </p:spTree>
    <p:extLst>
      <p:ext uri="{BB962C8B-B14F-4D97-AF65-F5344CB8AC3E}">
        <p14:creationId xmlns:p14="http://schemas.microsoft.com/office/powerpoint/2010/main" val="17930559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63DB6063-8094-32A9-F229-D91B2B3EE82B}"/>
              </a:ext>
            </a:extLst>
          </p:cNvPr>
          <p:cNvPicPr>
            <a:picLocks noChangeAspect="1"/>
          </p:cNvPicPr>
          <p:nvPr/>
        </p:nvPicPr>
        <p:blipFill>
          <a:blip r:embed="rId4"/>
          <a:srcRect t="15334" b="7370"/>
          <a:stretch>
            <a:fillRect/>
          </a:stretch>
        </p:blipFill>
        <p:spPr>
          <a:xfrm>
            <a:off x="0" y="0"/>
            <a:ext cx="12192000" cy="6261100"/>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694E6EA8-3E74-4272-ACB6-25CEF8379FC1}"/>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dirty="0"/>
          </a:p>
        </p:txBody>
      </p:sp>
      <p:pic>
        <p:nvPicPr>
          <p:cNvPr id="7" name="Image 6">
            <a:extLst>
              <a:ext uri="{FF2B5EF4-FFF2-40B4-BE49-F238E27FC236}">
                <a16:creationId xmlns:a16="http://schemas.microsoft.com/office/drawing/2014/main" id="{856662A5-FF89-2F60-5221-6AD0A7F7A2AC}"/>
              </a:ext>
            </a:extLst>
          </p:cNvPr>
          <p:cNvPicPr>
            <a:picLocks noChangeAspect="1"/>
          </p:cNvPicPr>
          <p:nvPr/>
        </p:nvPicPr>
        <p:blipFill>
          <a:blip r:embed="rId5"/>
          <a:stretch>
            <a:fillRect/>
          </a:stretch>
        </p:blipFill>
        <p:spPr>
          <a:xfrm>
            <a:off x="9398000" y="3130550"/>
            <a:ext cx="1371600" cy="1371600"/>
          </a:xfrm>
          <a:prstGeom prst="rect">
            <a:avLst/>
          </a:prstGeom>
        </p:spPr>
      </p:pic>
      <p:sp>
        <p:nvSpPr>
          <p:cNvPr id="2" name="ZoneTexte 1">
            <a:extLst>
              <a:ext uri="{FF2B5EF4-FFF2-40B4-BE49-F238E27FC236}">
                <a16:creationId xmlns:a16="http://schemas.microsoft.com/office/drawing/2014/main" id="{1ECB153C-B62C-B3D8-6575-F65F6D9B1DA2}"/>
              </a:ext>
            </a:extLst>
          </p:cNvPr>
          <p:cNvSpPr txBox="1"/>
          <p:nvPr/>
        </p:nvSpPr>
        <p:spPr>
          <a:xfrm>
            <a:off x="8585200" y="4648200"/>
            <a:ext cx="2997200" cy="830997"/>
          </a:xfrm>
          <a:prstGeom prst="rect">
            <a:avLst/>
          </a:prstGeom>
          <a:noFill/>
        </p:spPr>
        <p:txBody>
          <a:bodyPr wrap="square" rtlCol="0">
            <a:spAutoFit/>
          </a:bodyPr>
          <a:lstStyle/>
          <a:p>
            <a:pPr algn="ctr"/>
            <a:r>
              <a:rPr lang="fr-PF" sz="2400" b="1" dirty="0"/>
              <a:t>Je suis le tavake ou Phaeton à brin rouge</a:t>
            </a:r>
          </a:p>
        </p:txBody>
      </p:sp>
    </p:spTree>
    <p:custDataLst>
      <p:tags r:id="rId1"/>
    </p:custDataLst>
    <p:extLst>
      <p:ext uri="{BB962C8B-B14F-4D97-AF65-F5344CB8AC3E}">
        <p14:creationId xmlns:p14="http://schemas.microsoft.com/office/powerpoint/2010/main" val="15021905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B4B8BD-A9E5-2935-09CF-1B8E3E023B7D}"/>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24253197-289F-138F-E84A-BF931D987BED}"/>
              </a:ext>
            </a:extLst>
          </p:cNvPr>
          <p:cNvPicPr>
            <a:picLocks noChangeAspect="1"/>
          </p:cNvPicPr>
          <p:nvPr/>
        </p:nvPicPr>
        <p:blipFill>
          <a:blip r:embed="rId2"/>
          <a:srcRect t="7813" b="14853"/>
          <a:stretch>
            <a:fillRect/>
          </a:stretch>
        </p:blipFill>
        <p:spPr>
          <a:xfrm>
            <a:off x="0" y="0"/>
            <a:ext cx="12192000" cy="6285700"/>
          </a:xfrm>
          <a:prstGeom prst="rect">
            <a:avLst/>
          </a:prstGeom>
        </p:spPr>
      </p:pic>
      <p:sp>
        <p:nvSpPr>
          <p:cNvPr id="19" name="ZoneTexte 18">
            <a:extLst>
              <a:ext uri="{FF2B5EF4-FFF2-40B4-BE49-F238E27FC236}">
                <a16:creationId xmlns:a16="http://schemas.microsoft.com/office/drawing/2014/main" id="{C17548A0-EF39-2EFF-0B20-F64D8BB94F66}"/>
              </a:ext>
            </a:extLst>
          </p:cNvPr>
          <p:cNvSpPr txBox="1"/>
          <p:nvPr/>
        </p:nvSpPr>
        <p:spPr>
          <a:xfrm>
            <a:off x="2056284" y="675046"/>
            <a:ext cx="3903709" cy="707886"/>
          </a:xfrm>
          <a:prstGeom prst="rect">
            <a:avLst/>
          </a:prstGeom>
          <a:noFill/>
        </p:spPr>
        <p:txBody>
          <a:bodyPr wrap="square" rtlCol="0">
            <a:spAutoFit/>
          </a:bodyPr>
          <a:lstStyle/>
          <a:p>
            <a:pPr algn="ctr"/>
            <a:r>
              <a:rPr lang="fr-PF" sz="4000" dirty="0">
                <a:latin typeface="Cooper Black" panose="0208090404030B020404" pitchFamily="18" charset="77"/>
              </a:rPr>
              <a:t>QUI SUIS-JE ?</a:t>
            </a:r>
          </a:p>
        </p:txBody>
      </p:sp>
      <p:pic>
        <p:nvPicPr>
          <p:cNvPr id="34" name="Image 33">
            <a:extLst>
              <a:ext uri="{FF2B5EF4-FFF2-40B4-BE49-F238E27FC236}">
                <a16:creationId xmlns:a16="http://schemas.microsoft.com/office/drawing/2014/main" id="{415B36BE-35D9-8891-71E7-A5D9B66B436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29211" y="675046"/>
            <a:ext cx="913378" cy="913378"/>
          </a:xfrm>
          <a:prstGeom prst="rect">
            <a:avLst/>
          </a:prstGeom>
        </p:spPr>
      </p:pic>
      <p:pic>
        <p:nvPicPr>
          <p:cNvPr id="36" name="Image 35">
            <a:extLst>
              <a:ext uri="{FF2B5EF4-FFF2-40B4-BE49-F238E27FC236}">
                <a16:creationId xmlns:a16="http://schemas.microsoft.com/office/drawing/2014/main" id="{8ACDB56B-C522-9131-860B-49277BF0F34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073688" y="572300"/>
            <a:ext cx="913378" cy="913378"/>
          </a:xfrm>
          <a:prstGeom prst="rect">
            <a:avLst/>
          </a:prstGeom>
        </p:spPr>
      </p:pic>
    </p:spTree>
    <p:extLst>
      <p:ext uri="{BB962C8B-B14F-4D97-AF65-F5344CB8AC3E}">
        <p14:creationId xmlns:p14="http://schemas.microsoft.com/office/powerpoint/2010/main" val="15370146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28B99-D46D-0A5F-59BF-9614A93FADCD}"/>
            </a:ext>
          </a:extLst>
        </p:cNvPr>
        <p:cNvGrpSpPr/>
        <p:nvPr/>
      </p:nvGrpSpPr>
      <p:grpSpPr>
        <a:xfrm>
          <a:off x="0" y="0"/>
          <a:ext cx="0" cy="0"/>
          <a:chOff x="0" y="0"/>
          <a:chExt cx="0" cy="0"/>
        </a:xfrm>
      </p:grpSpPr>
      <p:pic>
        <p:nvPicPr>
          <p:cNvPr id="6" name="Image 5">
            <a:extLst>
              <a:ext uri="{FF2B5EF4-FFF2-40B4-BE49-F238E27FC236}">
                <a16:creationId xmlns:a16="http://schemas.microsoft.com/office/drawing/2014/main" id="{01B5BCAE-C99C-397E-7B70-70B0AE4C97B5}"/>
              </a:ext>
            </a:extLst>
          </p:cNvPr>
          <p:cNvPicPr>
            <a:picLocks noChangeAspect="1"/>
          </p:cNvPicPr>
          <p:nvPr/>
        </p:nvPicPr>
        <p:blipFill>
          <a:blip r:embed="rId4"/>
          <a:srcRect l="1244" t="16820" b="6798"/>
          <a:stretch>
            <a:fillRect/>
          </a:stretch>
        </p:blipFill>
        <p:spPr>
          <a:xfrm>
            <a:off x="0" y="0"/>
            <a:ext cx="12192000" cy="6286500"/>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16B18082-B078-B0B0-F207-10913EA45A80}"/>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dirty="0"/>
          </a:p>
        </p:txBody>
      </p:sp>
      <p:pic>
        <p:nvPicPr>
          <p:cNvPr id="2" name="Image 1">
            <a:extLst>
              <a:ext uri="{FF2B5EF4-FFF2-40B4-BE49-F238E27FC236}">
                <a16:creationId xmlns:a16="http://schemas.microsoft.com/office/drawing/2014/main" id="{0C56C2DA-EC91-C691-4D4B-428D77EB9867}"/>
              </a:ext>
            </a:extLst>
          </p:cNvPr>
          <p:cNvPicPr>
            <a:picLocks noChangeAspect="1"/>
          </p:cNvPicPr>
          <p:nvPr/>
        </p:nvPicPr>
        <p:blipFill>
          <a:blip r:embed="rId5"/>
          <a:stretch>
            <a:fillRect/>
          </a:stretch>
        </p:blipFill>
        <p:spPr>
          <a:xfrm>
            <a:off x="9335630" y="2011186"/>
            <a:ext cx="1272559" cy="1272559"/>
          </a:xfrm>
          <a:prstGeom prst="rect">
            <a:avLst/>
          </a:prstGeom>
        </p:spPr>
      </p:pic>
      <p:sp>
        <p:nvSpPr>
          <p:cNvPr id="3" name="ZoneTexte 2">
            <a:extLst>
              <a:ext uri="{FF2B5EF4-FFF2-40B4-BE49-F238E27FC236}">
                <a16:creationId xmlns:a16="http://schemas.microsoft.com/office/drawing/2014/main" id="{841685F6-30B2-13A5-D14D-4E089675F648}"/>
              </a:ext>
            </a:extLst>
          </p:cNvPr>
          <p:cNvSpPr txBox="1"/>
          <p:nvPr/>
        </p:nvSpPr>
        <p:spPr>
          <a:xfrm>
            <a:off x="8473310" y="3364013"/>
            <a:ext cx="2997200" cy="1569660"/>
          </a:xfrm>
          <a:prstGeom prst="rect">
            <a:avLst/>
          </a:prstGeom>
          <a:noFill/>
        </p:spPr>
        <p:txBody>
          <a:bodyPr wrap="square" rtlCol="0">
            <a:spAutoFit/>
          </a:bodyPr>
          <a:lstStyle/>
          <a:p>
            <a:pPr algn="ctr"/>
            <a:r>
              <a:rPr lang="fr-PF" sz="2400" b="1" dirty="0"/>
              <a:t>À Rapa, on m’appelle </a:t>
            </a:r>
            <a:r>
              <a:rPr lang="fr-PF" sz="2400" b="1" i="1" dirty="0"/>
              <a:t>korue</a:t>
            </a:r>
            <a:r>
              <a:rPr lang="fr-PF" sz="2400" b="1" dirty="0"/>
              <a:t>, en français l’Océanite à gorge blanche</a:t>
            </a:r>
          </a:p>
        </p:txBody>
      </p:sp>
      <p:pic>
        <p:nvPicPr>
          <p:cNvPr id="8" name="Image 7">
            <a:extLst>
              <a:ext uri="{FF2B5EF4-FFF2-40B4-BE49-F238E27FC236}">
                <a16:creationId xmlns:a16="http://schemas.microsoft.com/office/drawing/2014/main" id="{56B1E3B1-210E-38C6-E258-01ABF9A00F84}"/>
              </a:ext>
            </a:extLst>
          </p:cNvPr>
          <p:cNvPicPr>
            <a:picLocks noChangeAspect="1"/>
          </p:cNvPicPr>
          <p:nvPr/>
        </p:nvPicPr>
        <p:blipFill>
          <a:blip r:embed="rId6"/>
          <a:stretch>
            <a:fillRect/>
          </a:stretch>
        </p:blipFill>
        <p:spPr>
          <a:xfrm>
            <a:off x="821167" y="440097"/>
            <a:ext cx="2916257" cy="3395303"/>
          </a:xfrm>
          <a:prstGeom prst="rect">
            <a:avLst/>
          </a:prstGeom>
        </p:spPr>
      </p:pic>
    </p:spTree>
    <p:custDataLst>
      <p:tags r:id="rId1"/>
    </p:custDataLst>
    <p:extLst>
      <p:ext uri="{BB962C8B-B14F-4D97-AF65-F5344CB8AC3E}">
        <p14:creationId xmlns:p14="http://schemas.microsoft.com/office/powerpoint/2010/main" val="33656580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6BAD36-FB1E-6480-70A8-FD9B435E1535}"/>
            </a:ext>
          </a:extLst>
        </p:cNvPr>
        <p:cNvGrpSpPr/>
        <p:nvPr/>
      </p:nvGrpSpPr>
      <p:grpSpPr>
        <a:xfrm>
          <a:off x="0" y="0"/>
          <a:ext cx="0" cy="0"/>
          <a:chOff x="0" y="0"/>
          <a:chExt cx="0" cy="0"/>
        </a:xfrm>
      </p:grpSpPr>
      <p:pic>
        <p:nvPicPr>
          <p:cNvPr id="4" name="Image 3">
            <a:extLst>
              <a:ext uri="{FF2B5EF4-FFF2-40B4-BE49-F238E27FC236}">
                <a16:creationId xmlns:a16="http://schemas.microsoft.com/office/drawing/2014/main" id="{30CAC679-228F-542F-62B2-C992A1DA988A}"/>
              </a:ext>
            </a:extLst>
          </p:cNvPr>
          <p:cNvPicPr>
            <a:picLocks noChangeAspect="1"/>
          </p:cNvPicPr>
          <p:nvPr/>
        </p:nvPicPr>
        <p:blipFill>
          <a:blip r:embed="rId2"/>
          <a:srcRect t="23543" r="1133"/>
          <a:stretch>
            <a:fillRect/>
          </a:stretch>
        </p:blipFill>
        <p:spPr>
          <a:xfrm>
            <a:off x="0" y="0"/>
            <a:ext cx="12192000" cy="6285700"/>
          </a:xfrm>
          <a:prstGeom prst="rect">
            <a:avLst/>
          </a:prstGeom>
        </p:spPr>
      </p:pic>
      <p:sp>
        <p:nvSpPr>
          <p:cNvPr id="19" name="ZoneTexte 18">
            <a:extLst>
              <a:ext uri="{FF2B5EF4-FFF2-40B4-BE49-F238E27FC236}">
                <a16:creationId xmlns:a16="http://schemas.microsoft.com/office/drawing/2014/main" id="{9B6BCD72-45FD-9905-E0D6-5B7E0A8E5EE3}"/>
              </a:ext>
            </a:extLst>
          </p:cNvPr>
          <p:cNvSpPr txBox="1"/>
          <p:nvPr/>
        </p:nvSpPr>
        <p:spPr>
          <a:xfrm>
            <a:off x="6221884" y="777792"/>
            <a:ext cx="3903709" cy="707886"/>
          </a:xfrm>
          <a:prstGeom prst="rect">
            <a:avLst/>
          </a:prstGeom>
          <a:noFill/>
        </p:spPr>
        <p:txBody>
          <a:bodyPr wrap="square" rtlCol="0">
            <a:spAutoFit/>
          </a:bodyPr>
          <a:lstStyle/>
          <a:p>
            <a:pPr algn="ctr"/>
            <a:r>
              <a:rPr lang="fr-PF" sz="4000" dirty="0">
                <a:latin typeface="Cooper Black" panose="0208090404030B020404" pitchFamily="18" charset="77"/>
              </a:rPr>
              <a:t>QUI SUIS-JE ?</a:t>
            </a:r>
          </a:p>
        </p:txBody>
      </p:sp>
      <p:pic>
        <p:nvPicPr>
          <p:cNvPr id="34" name="Image 33">
            <a:extLst>
              <a:ext uri="{FF2B5EF4-FFF2-40B4-BE49-F238E27FC236}">
                <a16:creationId xmlns:a16="http://schemas.microsoft.com/office/drawing/2014/main" id="{805B7180-0B6B-98B3-3890-5CD1861F05D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056739" y="675046"/>
            <a:ext cx="913378" cy="913378"/>
          </a:xfrm>
          <a:prstGeom prst="rect">
            <a:avLst/>
          </a:prstGeom>
        </p:spPr>
      </p:pic>
      <p:pic>
        <p:nvPicPr>
          <p:cNvPr id="36" name="Image 35">
            <a:extLst>
              <a:ext uri="{FF2B5EF4-FFF2-40B4-BE49-F238E27FC236}">
                <a16:creationId xmlns:a16="http://schemas.microsoft.com/office/drawing/2014/main" id="{E4FD99B4-CBA5-BEA1-D016-4504E2E1370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249411" y="675046"/>
            <a:ext cx="913378" cy="913378"/>
          </a:xfrm>
          <a:prstGeom prst="rect">
            <a:avLst/>
          </a:prstGeom>
        </p:spPr>
      </p:pic>
    </p:spTree>
    <p:extLst>
      <p:ext uri="{BB962C8B-B14F-4D97-AF65-F5344CB8AC3E}">
        <p14:creationId xmlns:p14="http://schemas.microsoft.com/office/powerpoint/2010/main" val="23241580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D14924-240D-398E-5C93-E265F13D8876}"/>
            </a:ext>
          </a:extLst>
        </p:cNvPr>
        <p:cNvGrpSpPr/>
        <p:nvPr/>
      </p:nvGrpSpPr>
      <p:grpSpPr>
        <a:xfrm>
          <a:off x="0" y="0"/>
          <a:ext cx="0" cy="0"/>
          <a:chOff x="0" y="0"/>
          <a:chExt cx="0" cy="0"/>
        </a:xfrm>
      </p:grpSpPr>
      <p:pic>
        <p:nvPicPr>
          <p:cNvPr id="7" name="Image 6">
            <a:extLst>
              <a:ext uri="{FF2B5EF4-FFF2-40B4-BE49-F238E27FC236}">
                <a16:creationId xmlns:a16="http://schemas.microsoft.com/office/drawing/2014/main" id="{F6C7C6CA-A5B4-814C-C980-C6244D984F6B}"/>
              </a:ext>
            </a:extLst>
          </p:cNvPr>
          <p:cNvPicPr>
            <a:picLocks noChangeAspect="1"/>
          </p:cNvPicPr>
          <p:nvPr/>
        </p:nvPicPr>
        <p:blipFill>
          <a:blip r:embed="rId4"/>
          <a:srcRect t="8437" b="14219"/>
          <a:stretch>
            <a:fillRect/>
          </a:stretch>
        </p:blipFill>
        <p:spPr>
          <a:xfrm>
            <a:off x="0" y="0"/>
            <a:ext cx="12192000" cy="6286500"/>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B43E81CA-F086-766B-A8C3-4C17A7403067}"/>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dirty="0"/>
          </a:p>
        </p:txBody>
      </p:sp>
      <p:pic>
        <p:nvPicPr>
          <p:cNvPr id="2" name="Image 1">
            <a:extLst>
              <a:ext uri="{FF2B5EF4-FFF2-40B4-BE49-F238E27FC236}">
                <a16:creationId xmlns:a16="http://schemas.microsoft.com/office/drawing/2014/main" id="{F7FBDA75-3017-4E31-8C7D-1EEDDA7304BC}"/>
              </a:ext>
            </a:extLst>
          </p:cNvPr>
          <p:cNvPicPr>
            <a:picLocks noChangeAspect="1"/>
          </p:cNvPicPr>
          <p:nvPr/>
        </p:nvPicPr>
        <p:blipFill>
          <a:blip r:embed="rId5"/>
          <a:stretch>
            <a:fillRect/>
          </a:stretch>
        </p:blipFill>
        <p:spPr>
          <a:xfrm>
            <a:off x="9132428" y="2792720"/>
            <a:ext cx="1272559" cy="1272559"/>
          </a:xfrm>
          <a:prstGeom prst="rect">
            <a:avLst/>
          </a:prstGeom>
        </p:spPr>
      </p:pic>
      <p:sp>
        <p:nvSpPr>
          <p:cNvPr id="3" name="ZoneTexte 2">
            <a:extLst>
              <a:ext uri="{FF2B5EF4-FFF2-40B4-BE49-F238E27FC236}">
                <a16:creationId xmlns:a16="http://schemas.microsoft.com/office/drawing/2014/main" id="{C01BB759-9D39-333B-763B-35F73D8FFEAD}"/>
              </a:ext>
            </a:extLst>
          </p:cNvPr>
          <p:cNvSpPr txBox="1"/>
          <p:nvPr/>
        </p:nvSpPr>
        <p:spPr>
          <a:xfrm>
            <a:off x="8270108" y="4210240"/>
            <a:ext cx="2997200" cy="1200329"/>
          </a:xfrm>
          <a:prstGeom prst="rect">
            <a:avLst/>
          </a:prstGeom>
          <a:noFill/>
        </p:spPr>
        <p:txBody>
          <a:bodyPr wrap="square" rtlCol="0">
            <a:spAutoFit/>
          </a:bodyPr>
          <a:lstStyle/>
          <a:p>
            <a:pPr algn="ctr"/>
            <a:r>
              <a:rPr lang="fr-PF" sz="2400" b="1" dirty="0"/>
              <a:t>À Rapa, on m’appelle </a:t>
            </a:r>
            <a:r>
              <a:rPr lang="fr-PF" sz="2400" b="1" i="1" dirty="0"/>
              <a:t>titi</a:t>
            </a:r>
            <a:r>
              <a:rPr lang="fr-PF" sz="2400" b="1" dirty="0"/>
              <a:t>, et en français Pétrel à ailes noires</a:t>
            </a:r>
          </a:p>
        </p:txBody>
      </p:sp>
      <p:pic>
        <p:nvPicPr>
          <p:cNvPr id="10" name="Image 9">
            <a:extLst>
              <a:ext uri="{FF2B5EF4-FFF2-40B4-BE49-F238E27FC236}">
                <a16:creationId xmlns:a16="http://schemas.microsoft.com/office/drawing/2014/main" id="{A00F44D4-EE86-4426-FFCB-FC46FEE8C741}"/>
              </a:ext>
            </a:extLst>
          </p:cNvPr>
          <p:cNvPicPr>
            <a:picLocks noChangeAspect="1"/>
          </p:cNvPicPr>
          <p:nvPr/>
        </p:nvPicPr>
        <p:blipFill>
          <a:blip r:embed="rId6"/>
          <a:stretch>
            <a:fillRect/>
          </a:stretch>
        </p:blipFill>
        <p:spPr>
          <a:xfrm>
            <a:off x="1044262" y="3428999"/>
            <a:ext cx="3349938" cy="2234535"/>
          </a:xfrm>
          <a:prstGeom prst="rect">
            <a:avLst/>
          </a:prstGeom>
        </p:spPr>
      </p:pic>
    </p:spTree>
    <p:custDataLst>
      <p:tags r:id="rId1"/>
    </p:custDataLst>
    <p:extLst>
      <p:ext uri="{BB962C8B-B14F-4D97-AF65-F5344CB8AC3E}">
        <p14:creationId xmlns:p14="http://schemas.microsoft.com/office/powerpoint/2010/main" val="22415537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C8F690-26D9-2176-1EB9-3481FB7B7BDB}"/>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4CD8230F-ADB1-3920-FBB9-74A532C9E9D0}"/>
              </a:ext>
            </a:extLst>
          </p:cNvPr>
          <p:cNvPicPr>
            <a:picLocks noChangeAspect="1"/>
          </p:cNvPicPr>
          <p:nvPr/>
        </p:nvPicPr>
        <p:blipFill>
          <a:blip r:embed="rId2"/>
          <a:srcRect t="12197" b="10559"/>
          <a:stretch>
            <a:fillRect/>
          </a:stretch>
        </p:blipFill>
        <p:spPr>
          <a:xfrm>
            <a:off x="0" y="0"/>
            <a:ext cx="12192000" cy="6273800"/>
          </a:xfrm>
          <a:prstGeom prst="rect">
            <a:avLst/>
          </a:prstGeom>
        </p:spPr>
      </p:pic>
      <p:sp>
        <p:nvSpPr>
          <p:cNvPr id="19" name="ZoneTexte 18">
            <a:extLst>
              <a:ext uri="{FF2B5EF4-FFF2-40B4-BE49-F238E27FC236}">
                <a16:creationId xmlns:a16="http://schemas.microsoft.com/office/drawing/2014/main" id="{AE9C1C2C-AD6F-6822-58A3-04CBC7343424}"/>
              </a:ext>
            </a:extLst>
          </p:cNvPr>
          <p:cNvSpPr txBox="1"/>
          <p:nvPr/>
        </p:nvSpPr>
        <p:spPr>
          <a:xfrm>
            <a:off x="7631584" y="2798238"/>
            <a:ext cx="3903709" cy="707886"/>
          </a:xfrm>
          <a:prstGeom prst="rect">
            <a:avLst/>
          </a:prstGeom>
          <a:noFill/>
        </p:spPr>
        <p:txBody>
          <a:bodyPr wrap="square" rtlCol="0">
            <a:spAutoFit/>
          </a:bodyPr>
          <a:lstStyle/>
          <a:p>
            <a:pPr algn="ctr"/>
            <a:r>
              <a:rPr lang="fr-PF" sz="4000" dirty="0">
                <a:latin typeface="Cooper Black" panose="0208090404030B020404" pitchFamily="18" charset="77"/>
              </a:rPr>
              <a:t>QUI SUIS-JE ?</a:t>
            </a:r>
          </a:p>
        </p:txBody>
      </p:sp>
      <p:pic>
        <p:nvPicPr>
          <p:cNvPr id="36" name="Image 35">
            <a:extLst>
              <a:ext uri="{FF2B5EF4-FFF2-40B4-BE49-F238E27FC236}">
                <a16:creationId xmlns:a16="http://schemas.microsoft.com/office/drawing/2014/main" id="{0A3AA0A4-60EC-F826-E41F-997377480AA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126749" y="1884860"/>
            <a:ext cx="913378" cy="913378"/>
          </a:xfrm>
          <a:prstGeom prst="rect">
            <a:avLst/>
          </a:prstGeom>
        </p:spPr>
      </p:pic>
    </p:spTree>
    <p:extLst>
      <p:ext uri="{BB962C8B-B14F-4D97-AF65-F5344CB8AC3E}">
        <p14:creationId xmlns:p14="http://schemas.microsoft.com/office/powerpoint/2010/main" val="14950136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091C08-7371-8250-418B-D1586A85816E}"/>
            </a:ext>
          </a:extLst>
        </p:cNvPr>
        <p:cNvGrpSpPr/>
        <p:nvPr/>
      </p:nvGrpSpPr>
      <p:grpSpPr>
        <a:xfrm>
          <a:off x="0" y="0"/>
          <a:ext cx="0" cy="0"/>
          <a:chOff x="0" y="0"/>
          <a:chExt cx="0" cy="0"/>
        </a:xfrm>
      </p:grpSpPr>
      <p:pic>
        <p:nvPicPr>
          <p:cNvPr id="6" name="Image 5">
            <a:extLst>
              <a:ext uri="{FF2B5EF4-FFF2-40B4-BE49-F238E27FC236}">
                <a16:creationId xmlns:a16="http://schemas.microsoft.com/office/drawing/2014/main" id="{F7664B44-0E9D-7D7E-3C60-0F502351F7CE}"/>
              </a:ext>
            </a:extLst>
          </p:cNvPr>
          <p:cNvPicPr>
            <a:picLocks noChangeAspect="1"/>
          </p:cNvPicPr>
          <p:nvPr/>
        </p:nvPicPr>
        <p:blipFill>
          <a:blip r:embed="rId4"/>
          <a:srcRect t="11331" b="11175"/>
          <a:stretch>
            <a:fillRect/>
          </a:stretch>
        </p:blipFill>
        <p:spPr>
          <a:xfrm>
            <a:off x="0" y="0"/>
            <a:ext cx="12192000" cy="6286500"/>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F64A9376-85D5-6A1A-A43C-AB5E7214D71B}"/>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dirty="0"/>
          </a:p>
        </p:txBody>
      </p:sp>
      <p:pic>
        <p:nvPicPr>
          <p:cNvPr id="2" name="Image 1">
            <a:extLst>
              <a:ext uri="{FF2B5EF4-FFF2-40B4-BE49-F238E27FC236}">
                <a16:creationId xmlns:a16="http://schemas.microsoft.com/office/drawing/2014/main" id="{0D869463-758A-130B-F0D7-FCD93D9A8B6E}"/>
              </a:ext>
            </a:extLst>
          </p:cNvPr>
          <p:cNvPicPr>
            <a:picLocks noChangeAspect="1"/>
          </p:cNvPicPr>
          <p:nvPr/>
        </p:nvPicPr>
        <p:blipFill>
          <a:blip r:embed="rId5"/>
          <a:stretch>
            <a:fillRect/>
          </a:stretch>
        </p:blipFill>
        <p:spPr>
          <a:xfrm>
            <a:off x="9018128" y="417820"/>
            <a:ext cx="1272559" cy="1272559"/>
          </a:xfrm>
          <a:prstGeom prst="rect">
            <a:avLst/>
          </a:prstGeom>
        </p:spPr>
      </p:pic>
      <p:sp>
        <p:nvSpPr>
          <p:cNvPr id="3" name="ZoneTexte 2">
            <a:extLst>
              <a:ext uri="{FF2B5EF4-FFF2-40B4-BE49-F238E27FC236}">
                <a16:creationId xmlns:a16="http://schemas.microsoft.com/office/drawing/2014/main" id="{DA1A9A37-A43D-5F73-56D3-9135EC2F1713}"/>
              </a:ext>
            </a:extLst>
          </p:cNvPr>
          <p:cNvSpPr txBox="1"/>
          <p:nvPr/>
        </p:nvSpPr>
        <p:spPr>
          <a:xfrm>
            <a:off x="8308208" y="1830557"/>
            <a:ext cx="2997200" cy="1200329"/>
          </a:xfrm>
          <a:prstGeom prst="rect">
            <a:avLst/>
          </a:prstGeom>
          <a:noFill/>
        </p:spPr>
        <p:txBody>
          <a:bodyPr wrap="square" rtlCol="0">
            <a:spAutoFit/>
          </a:bodyPr>
          <a:lstStyle/>
          <a:p>
            <a:pPr algn="ctr"/>
            <a:r>
              <a:rPr lang="fr-PF" sz="2400" b="1" dirty="0"/>
              <a:t>À Rapa, on m’appelle </a:t>
            </a:r>
            <a:r>
              <a:rPr lang="fr-PF" sz="2400" b="1" i="1" dirty="0"/>
              <a:t>kea</a:t>
            </a:r>
            <a:r>
              <a:rPr lang="fr-PF" sz="2400" b="1" dirty="0"/>
              <a:t>, et en français Pétrel de Kermadec</a:t>
            </a:r>
          </a:p>
        </p:txBody>
      </p:sp>
    </p:spTree>
    <p:custDataLst>
      <p:tags r:id="rId1"/>
    </p:custDataLst>
    <p:extLst>
      <p:ext uri="{BB962C8B-B14F-4D97-AF65-F5344CB8AC3E}">
        <p14:creationId xmlns:p14="http://schemas.microsoft.com/office/powerpoint/2010/main" val="15787279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Image 21">
            <a:extLst>
              <a:ext uri="{FF2B5EF4-FFF2-40B4-BE49-F238E27FC236}">
                <a16:creationId xmlns:a16="http://schemas.microsoft.com/office/drawing/2014/main" id="{3F0B1CDB-AE8F-6459-B231-2FD84C1546A4}"/>
              </a:ext>
            </a:extLst>
          </p:cNvPr>
          <p:cNvPicPr>
            <a:picLocks noChangeAspect="1"/>
          </p:cNvPicPr>
          <p:nvPr/>
        </p:nvPicPr>
        <p:blipFill>
          <a:blip r:embed="rId3">
            <a:alphaModFix amt="5000"/>
          </a:blip>
          <a:srcRect t="2853" b="23324"/>
          <a:stretch/>
        </p:blipFill>
        <p:spPr>
          <a:xfrm>
            <a:off x="0" y="25648"/>
            <a:ext cx="12192000" cy="6858000"/>
          </a:xfrm>
          <a:prstGeom prst="rect">
            <a:avLst/>
          </a:prstGeom>
        </p:spPr>
      </p:pic>
      <p:sp>
        <p:nvSpPr>
          <p:cNvPr id="3" name="ZoneTexte 2">
            <a:extLst>
              <a:ext uri="{FF2B5EF4-FFF2-40B4-BE49-F238E27FC236}">
                <a16:creationId xmlns:a16="http://schemas.microsoft.com/office/drawing/2014/main" id="{361794CC-475F-6721-2EFD-107DAAA94634}"/>
              </a:ext>
            </a:extLst>
          </p:cNvPr>
          <p:cNvSpPr txBox="1"/>
          <p:nvPr/>
        </p:nvSpPr>
        <p:spPr>
          <a:xfrm>
            <a:off x="2166730" y="207494"/>
            <a:ext cx="7858539" cy="707886"/>
          </a:xfrm>
          <a:prstGeom prst="rect">
            <a:avLst/>
          </a:prstGeom>
          <a:noFill/>
        </p:spPr>
        <p:txBody>
          <a:bodyPr wrap="square" rtlCol="0">
            <a:spAutoFit/>
          </a:bodyPr>
          <a:lstStyle/>
          <a:p>
            <a:pPr algn="ctr"/>
            <a:r>
              <a:rPr lang="fr-PF" sz="4000" dirty="0">
                <a:latin typeface="Cooper Black" panose="0208090404030B020404" pitchFamily="18" charset="77"/>
              </a:rPr>
              <a:t>LES OISEAUX DISPARUS</a:t>
            </a:r>
          </a:p>
        </p:txBody>
      </p:sp>
      <p:pic>
        <p:nvPicPr>
          <p:cNvPr id="5" name="Image 4">
            <a:extLst>
              <a:ext uri="{FF2B5EF4-FFF2-40B4-BE49-F238E27FC236}">
                <a16:creationId xmlns:a16="http://schemas.microsoft.com/office/drawing/2014/main" id="{5F87F4C8-C0F1-1505-18E7-FBF72CD8F3EB}"/>
              </a:ext>
            </a:extLst>
          </p:cNvPr>
          <p:cNvPicPr>
            <a:picLocks noChangeAspect="1"/>
          </p:cNvPicPr>
          <p:nvPr/>
        </p:nvPicPr>
        <p:blipFill>
          <a:blip r:embed="rId4"/>
          <a:stretch>
            <a:fillRect/>
          </a:stretch>
        </p:blipFill>
        <p:spPr>
          <a:xfrm>
            <a:off x="972344" y="1362937"/>
            <a:ext cx="1927548" cy="2292219"/>
          </a:xfrm>
          <a:prstGeom prst="rect">
            <a:avLst/>
          </a:prstGeom>
        </p:spPr>
      </p:pic>
      <p:pic>
        <p:nvPicPr>
          <p:cNvPr id="13" name="Image 12">
            <a:extLst>
              <a:ext uri="{FF2B5EF4-FFF2-40B4-BE49-F238E27FC236}">
                <a16:creationId xmlns:a16="http://schemas.microsoft.com/office/drawing/2014/main" id="{26A0AFE0-7FC9-7E9D-F072-0DCB3DF899A8}"/>
              </a:ext>
            </a:extLst>
          </p:cNvPr>
          <p:cNvPicPr>
            <a:picLocks noChangeAspect="1"/>
          </p:cNvPicPr>
          <p:nvPr/>
        </p:nvPicPr>
        <p:blipFill>
          <a:blip r:embed="rId5"/>
          <a:stretch>
            <a:fillRect/>
          </a:stretch>
        </p:blipFill>
        <p:spPr>
          <a:xfrm>
            <a:off x="7352992" y="1627213"/>
            <a:ext cx="2093106" cy="2960415"/>
          </a:xfrm>
          <a:prstGeom prst="rect">
            <a:avLst/>
          </a:prstGeom>
        </p:spPr>
      </p:pic>
      <p:pic>
        <p:nvPicPr>
          <p:cNvPr id="11" name="Image 10">
            <a:extLst>
              <a:ext uri="{FF2B5EF4-FFF2-40B4-BE49-F238E27FC236}">
                <a16:creationId xmlns:a16="http://schemas.microsoft.com/office/drawing/2014/main" id="{F6105FA6-4A9E-4DEC-CF0F-95E18A1459F9}"/>
              </a:ext>
            </a:extLst>
          </p:cNvPr>
          <p:cNvPicPr>
            <a:picLocks noChangeAspect="1"/>
          </p:cNvPicPr>
          <p:nvPr/>
        </p:nvPicPr>
        <p:blipFill>
          <a:blip r:embed="rId6"/>
          <a:srcRect/>
          <a:stretch/>
        </p:blipFill>
        <p:spPr>
          <a:xfrm>
            <a:off x="8917199" y="3628331"/>
            <a:ext cx="2268204" cy="2408867"/>
          </a:xfrm>
          <a:prstGeom prst="rect">
            <a:avLst/>
          </a:prstGeom>
        </p:spPr>
      </p:pic>
      <p:pic>
        <p:nvPicPr>
          <p:cNvPr id="15" name="Image 14">
            <a:extLst>
              <a:ext uri="{FF2B5EF4-FFF2-40B4-BE49-F238E27FC236}">
                <a16:creationId xmlns:a16="http://schemas.microsoft.com/office/drawing/2014/main" id="{131208F5-AB6D-55D9-36D7-5B8520E9F85C}"/>
              </a:ext>
            </a:extLst>
          </p:cNvPr>
          <p:cNvPicPr>
            <a:picLocks noChangeAspect="1"/>
          </p:cNvPicPr>
          <p:nvPr/>
        </p:nvPicPr>
        <p:blipFill>
          <a:blip r:embed="rId7"/>
          <a:stretch>
            <a:fillRect/>
          </a:stretch>
        </p:blipFill>
        <p:spPr>
          <a:xfrm>
            <a:off x="3674914" y="1582794"/>
            <a:ext cx="2393017" cy="2974653"/>
          </a:xfrm>
          <a:prstGeom prst="rect">
            <a:avLst/>
          </a:prstGeom>
        </p:spPr>
      </p:pic>
      <p:sp>
        <p:nvSpPr>
          <p:cNvPr id="17" name="ZoneTexte 16">
            <a:extLst>
              <a:ext uri="{FF2B5EF4-FFF2-40B4-BE49-F238E27FC236}">
                <a16:creationId xmlns:a16="http://schemas.microsoft.com/office/drawing/2014/main" id="{410A98E8-B9BA-89D3-2DD2-E40B4289A10B}"/>
              </a:ext>
            </a:extLst>
          </p:cNvPr>
          <p:cNvSpPr txBox="1"/>
          <p:nvPr/>
        </p:nvSpPr>
        <p:spPr>
          <a:xfrm>
            <a:off x="7535138" y="1019008"/>
            <a:ext cx="1816594" cy="646331"/>
          </a:xfrm>
          <a:prstGeom prst="rect">
            <a:avLst/>
          </a:prstGeom>
          <a:noFill/>
        </p:spPr>
        <p:txBody>
          <a:bodyPr wrap="square" rtlCol="0">
            <a:spAutoFit/>
          </a:bodyPr>
          <a:lstStyle/>
          <a:p>
            <a:pPr algn="ctr"/>
            <a:r>
              <a:rPr lang="fr-PF" dirty="0"/>
              <a:t>Gallicolombe de Moorea</a:t>
            </a:r>
          </a:p>
        </p:txBody>
      </p:sp>
      <p:sp>
        <p:nvSpPr>
          <p:cNvPr id="19" name="ZoneTexte 18">
            <a:extLst>
              <a:ext uri="{FF2B5EF4-FFF2-40B4-BE49-F238E27FC236}">
                <a16:creationId xmlns:a16="http://schemas.microsoft.com/office/drawing/2014/main" id="{B6531D61-8DC1-4506-4E2D-494E5545F5F0}"/>
              </a:ext>
            </a:extLst>
          </p:cNvPr>
          <p:cNvSpPr txBox="1"/>
          <p:nvPr/>
        </p:nvSpPr>
        <p:spPr>
          <a:xfrm>
            <a:off x="3702983" y="1137392"/>
            <a:ext cx="2393016" cy="369332"/>
          </a:xfrm>
          <a:prstGeom prst="rect">
            <a:avLst/>
          </a:prstGeom>
          <a:noFill/>
        </p:spPr>
        <p:txBody>
          <a:bodyPr wrap="square" rtlCol="0">
            <a:spAutoFit/>
          </a:bodyPr>
          <a:lstStyle/>
          <a:p>
            <a:pPr algn="ctr"/>
            <a:r>
              <a:rPr lang="fr-PF" dirty="0"/>
              <a:t>Monarque de Maupiti</a:t>
            </a:r>
          </a:p>
        </p:txBody>
      </p:sp>
      <p:sp>
        <p:nvSpPr>
          <p:cNvPr id="20" name="ZoneTexte 19">
            <a:extLst>
              <a:ext uri="{FF2B5EF4-FFF2-40B4-BE49-F238E27FC236}">
                <a16:creationId xmlns:a16="http://schemas.microsoft.com/office/drawing/2014/main" id="{67B1E2DD-00F6-8BB5-470C-7B6C44408526}"/>
              </a:ext>
            </a:extLst>
          </p:cNvPr>
          <p:cNvSpPr txBox="1"/>
          <p:nvPr/>
        </p:nvSpPr>
        <p:spPr>
          <a:xfrm>
            <a:off x="8820690" y="5654326"/>
            <a:ext cx="2461221" cy="369332"/>
          </a:xfrm>
          <a:prstGeom prst="rect">
            <a:avLst/>
          </a:prstGeom>
          <a:noFill/>
        </p:spPr>
        <p:txBody>
          <a:bodyPr wrap="square" rtlCol="0">
            <a:spAutoFit/>
          </a:bodyPr>
          <a:lstStyle/>
          <a:p>
            <a:pPr algn="ctr"/>
            <a:r>
              <a:rPr lang="fr-FR" dirty="0">
                <a:solidFill>
                  <a:schemeClr val="bg1"/>
                </a:solidFill>
              </a:rPr>
              <a:t>Rousserole de Moorea</a:t>
            </a:r>
            <a:endParaRPr lang="fr-PF" dirty="0">
              <a:solidFill>
                <a:schemeClr val="bg1"/>
              </a:solidFill>
            </a:endParaRPr>
          </a:p>
        </p:txBody>
      </p:sp>
      <p:sp>
        <p:nvSpPr>
          <p:cNvPr id="21" name="ZoneTexte 20">
            <a:extLst>
              <a:ext uri="{FF2B5EF4-FFF2-40B4-BE49-F238E27FC236}">
                <a16:creationId xmlns:a16="http://schemas.microsoft.com/office/drawing/2014/main" id="{69AB27E4-B576-346F-92B4-184C6C95661D}"/>
              </a:ext>
            </a:extLst>
          </p:cNvPr>
          <p:cNvSpPr txBox="1"/>
          <p:nvPr/>
        </p:nvSpPr>
        <p:spPr>
          <a:xfrm>
            <a:off x="823864" y="933772"/>
            <a:ext cx="2167240" cy="369332"/>
          </a:xfrm>
          <a:prstGeom prst="rect">
            <a:avLst/>
          </a:prstGeom>
          <a:noFill/>
        </p:spPr>
        <p:txBody>
          <a:bodyPr wrap="square" rtlCol="0">
            <a:spAutoFit/>
          </a:bodyPr>
          <a:lstStyle/>
          <a:p>
            <a:pPr algn="ctr"/>
            <a:r>
              <a:rPr lang="fr-PF" dirty="0"/>
              <a:t>Perruche de Raiatea</a:t>
            </a:r>
          </a:p>
        </p:txBody>
      </p:sp>
      <p:pic>
        <p:nvPicPr>
          <p:cNvPr id="24" name="Image 23">
            <a:extLst>
              <a:ext uri="{FF2B5EF4-FFF2-40B4-BE49-F238E27FC236}">
                <a16:creationId xmlns:a16="http://schemas.microsoft.com/office/drawing/2014/main" id="{758CAF4C-39B4-C928-31E2-9F9A2F31CC19}"/>
              </a:ext>
            </a:extLst>
          </p:cNvPr>
          <p:cNvPicPr>
            <a:picLocks noChangeAspect="1"/>
          </p:cNvPicPr>
          <p:nvPr/>
        </p:nvPicPr>
        <p:blipFill>
          <a:blip r:embed="rId8"/>
          <a:stretch>
            <a:fillRect/>
          </a:stretch>
        </p:blipFill>
        <p:spPr>
          <a:xfrm>
            <a:off x="5817665" y="3947106"/>
            <a:ext cx="2541104" cy="1734132"/>
          </a:xfrm>
          <a:prstGeom prst="rect">
            <a:avLst/>
          </a:prstGeom>
        </p:spPr>
      </p:pic>
      <p:pic>
        <p:nvPicPr>
          <p:cNvPr id="26" name="Image 25">
            <a:extLst>
              <a:ext uri="{FF2B5EF4-FFF2-40B4-BE49-F238E27FC236}">
                <a16:creationId xmlns:a16="http://schemas.microsoft.com/office/drawing/2014/main" id="{45B757CC-A9C0-CC1F-1A0D-44C377753B62}"/>
              </a:ext>
            </a:extLst>
          </p:cNvPr>
          <p:cNvPicPr>
            <a:picLocks noChangeAspect="1"/>
          </p:cNvPicPr>
          <p:nvPr/>
        </p:nvPicPr>
        <p:blipFill>
          <a:blip r:embed="rId9"/>
          <a:stretch>
            <a:fillRect/>
          </a:stretch>
        </p:blipFill>
        <p:spPr>
          <a:xfrm>
            <a:off x="2705933" y="4279142"/>
            <a:ext cx="2268205" cy="1818713"/>
          </a:xfrm>
          <a:prstGeom prst="rect">
            <a:avLst/>
          </a:prstGeom>
        </p:spPr>
      </p:pic>
      <p:pic>
        <p:nvPicPr>
          <p:cNvPr id="28" name="Image 27">
            <a:extLst>
              <a:ext uri="{FF2B5EF4-FFF2-40B4-BE49-F238E27FC236}">
                <a16:creationId xmlns:a16="http://schemas.microsoft.com/office/drawing/2014/main" id="{8985BD47-12D7-F70B-503D-7FCCC049D770}"/>
              </a:ext>
            </a:extLst>
          </p:cNvPr>
          <p:cNvPicPr>
            <a:picLocks noChangeAspect="1"/>
          </p:cNvPicPr>
          <p:nvPr/>
        </p:nvPicPr>
        <p:blipFill>
          <a:blip r:embed="rId10"/>
          <a:stretch>
            <a:fillRect/>
          </a:stretch>
        </p:blipFill>
        <p:spPr>
          <a:xfrm>
            <a:off x="379854" y="3565840"/>
            <a:ext cx="2112213" cy="1709750"/>
          </a:xfrm>
          <a:prstGeom prst="rect">
            <a:avLst/>
          </a:prstGeom>
        </p:spPr>
      </p:pic>
      <p:sp>
        <p:nvSpPr>
          <p:cNvPr id="29" name="ZoneTexte 28">
            <a:extLst>
              <a:ext uri="{FF2B5EF4-FFF2-40B4-BE49-F238E27FC236}">
                <a16:creationId xmlns:a16="http://schemas.microsoft.com/office/drawing/2014/main" id="{7AFF6973-EC8B-09B4-2BAE-B5DD99B78F0D}"/>
              </a:ext>
            </a:extLst>
          </p:cNvPr>
          <p:cNvSpPr txBox="1"/>
          <p:nvPr/>
        </p:nvSpPr>
        <p:spPr>
          <a:xfrm>
            <a:off x="5784987" y="5679689"/>
            <a:ext cx="2541103" cy="369332"/>
          </a:xfrm>
          <a:prstGeom prst="rect">
            <a:avLst/>
          </a:prstGeom>
          <a:noFill/>
        </p:spPr>
        <p:txBody>
          <a:bodyPr wrap="square" rtlCol="0">
            <a:spAutoFit/>
          </a:bodyPr>
          <a:lstStyle/>
          <a:p>
            <a:pPr algn="ctr"/>
            <a:r>
              <a:rPr lang="fr-PF" dirty="0"/>
              <a:t>Chevalier de Ellis</a:t>
            </a:r>
          </a:p>
        </p:txBody>
      </p:sp>
      <p:sp>
        <p:nvSpPr>
          <p:cNvPr id="30" name="ZoneTexte 29">
            <a:extLst>
              <a:ext uri="{FF2B5EF4-FFF2-40B4-BE49-F238E27FC236}">
                <a16:creationId xmlns:a16="http://schemas.microsoft.com/office/drawing/2014/main" id="{4D589E30-3417-5B13-71B4-D68A06853715}"/>
              </a:ext>
            </a:extLst>
          </p:cNvPr>
          <p:cNvSpPr txBox="1"/>
          <p:nvPr/>
        </p:nvSpPr>
        <p:spPr>
          <a:xfrm>
            <a:off x="338710" y="5299432"/>
            <a:ext cx="2112213" cy="369332"/>
          </a:xfrm>
          <a:prstGeom prst="rect">
            <a:avLst/>
          </a:prstGeom>
          <a:noFill/>
        </p:spPr>
        <p:txBody>
          <a:bodyPr wrap="square" rtlCol="0">
            <a:spAutoFit/>
          </a:bodyPr>
          <a:lstStyle/>
          <a:p>
            <a:pPr algn="ctr"/>
            <a:r>
              <a:rPr lang="fr-PF" dirty="0"/>
              <a:t>Ptilope de Mercier</a:t>
            </a:r>
          </a:p>
        </p:txBody>
      </p:sp>
      <p:sp>
        <p:nvSpPr>
          <p:cNvPr id="31" name="ZoneTexte 30">
            <a:extLst>
              <a:ext uri="{FF2B5EF4-FFF2-40B4-BE49-F238E27FC236}">
                <a16:creationId xmlns:a16="http://schemas.microsoft.com/office/drawing/2014/main" id="{BDC42586-78D1-9640-4327-309D21368CB1}"/>
              </a:ext>
            </a:extLst>
          </p:cNvPr>
          <p:cNvSpPr txBox="1"/>
          <p:nvPr/>
        </p:nvSpPr>
        <p:spPr>
          <a:xfrm>
            <a:off x="2664789" y="5411576"/>
            <a:ext cx="2268204" cy="646331"/>
          </a:xfrm>
          <a:prstGeom prst="rect">
            <a:avLst/>
          </a:prstGeom>
          <a:noFill/>
        </p:spPr>
        <p:txBody>
          <a:bodyPr wrap="square" rtlCol="0">
            <a:spAutoFit/>
          </a:bodyPr>
          <a:lstStyle/>
          <a:p>
            <a:pPr algn="ctr"/>
            <a:r>
              <a:rPr lang="fr-PF" dirty="0">
                <a:solidFill>
                  <a:schemeClr val="bg1"/>
                </a:solidFill>
              </a:rPr>
              <a:t>Chevalier à ailes blanches</a:t>
            </a:r>
          </a:p>
        </p:txBody>
      </p:sp>
    </p:spTree>
    <p:extLst>
      <p:ext uri="{BB962C8B-B14F-4D97-AF65-F5344CB8AC3E}">
        <p14:creationId xmlns:p14="http://schemas.microsoft.com/office/powerpoint/2010/main" val="12090221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002D2E-B0F1-D231-BEF5-52FBC147C66D}"/>
            </a:ext>
          </a:extLst>
        </p:cNvPr>
        <p:cNvGrpSpPr/>
        <p:nvPr/>
      </p:nvGrpSpPr>
      <p:grpSpPr>
        <a:xfrm>
          <a:off x="0" y="0"/>
          <a:ext cx="0" cy="0"/>
          <a:chOff x="0" y="0"/>
          <a:chExt cx="0" cy="0"/>
        </a:xfrm>
      </p:grpSpPr>
      <p:sp>
        <p:nvSpPr>
          <p:cNvPr id="27" name="Rectangle 26">
            <a:extLst>
              <a:ext uri="{FF2B5EF4-FFF2-40B4-BE49-F238E27FC236}">
                <a16:creationId xmlns:a16="http://schemas.microsoft.com/office/drawing/2014/main" id="{DAFC9FB5-E842-0842-73BA-410A2D946FCD}"/>
              </a:ext>
            </a:extLst>
          </p:cNvPr>
          <p:cNvSpPr/>
          <p:nvPr/>
        </p:nvSpPr>
        <p:spPr>
          <a:xfrm>
            <a:off x="4552545" y="4559339"/>
            <a:ext cx="1206230" cy="159827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9" name="Rectangle 8">
            <a:extLst>
              <a:ext uri="{FF2B5EF4-FFF2-40B4-BE49-F238E27FC236}">
                <a16:creationId xmlns:a16="http://schemas.microsoft.com/office/drawing/2014/main" id="{C75CA14C-44C0-3BEC-CB57-D860E691CA33}"/>
              </a:ext>
            </a:extLst>
          </p:cNvPr>
          <p:cNvSpPr/>
          <p:nvPr/>
        </p:nvSpPr>
        <p:spPr>
          <a:xfrm>
            <a:off x="359153" y="4170716"/>
            <a:ext cx="3275241" cy="188009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4" name="Rectangle 3">
            <a:extLst>
              <a:ext uri="{FF2B5EF4-FFF2-40B4-BE49-F238E27FC236}">
                <a16:creationId xmlns:a16="http://schemas.microsoft.com/office/drawing/2014/main" id="{A9D16267-5200-8670-3269-E773ACC77156}"/>
              </a:ext>
            </a:extLst>
          </p:cNvPr>
          <p:cNvSpPr/>
          <p:nvPr/>
        </p:nvSpPr>
        <p:spPr>
          <a:xfrm>
            <a:off x="454255" y="1591518"/>
            <a:ext cx="2660420" cy="170064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3" name="ZoneTexte 2">
            <a:extLst>
              <a:ext uri="{FF2B5EF4-FFF2-40B4-BE49-F238E27FC236}">
                <a16:creationId xmlns:a16="http://schemas.microsoft.com/office/drawing/2014/main" id="{CA3A2549-4985-65DC-5115-7B97C1A299BF}"/>
              </a:ext>
            </a:extLst>
          </p:cNvPr>
          <p:cNvSpPr txBox="1"/>
          <p:nvPr/>
        </p:nvSpPr>
        <p:spPr>
          <a:xfrm>
            <a:off x="2166730" y="207494"/>
            <a:ext cx="7858539" cy="1323439"/>
          </a:xfrm>
          <a:prstGeom prst="rect">
            <a:avLst/>
          </a:prstGeom>
          <a:noFill/>
        </p:spPr>
        <p:txBody>
          <a:bodyPr wrap="square" rtlCol="0">
            <a:spAutoFit/>
          </a:bodyPr>
          <a:lstStyle/>
          <a:p>
            <a:pPr algn="ctr"/>
            <a:r>
              <a:rPr lang="fr-PF" sz="4000" dirty="0">
                <a:latin typeface="Cooper Black" panose="0208090404030B020404" pitchFamily="18" charset="77"/>
              </a:rPr>
              <a:t>LES OISEAUX DISPARUS</a:t>
            </a:r>
            <a:r>
              <a:rPr lang="fr-FR" sz="4000" dirty="0">
                <a:latin typeface="Cooper Black" panose="0208090404030B020404" pitchFamily="18" charset="77"/>
              </a:rPr>
              <a:t> des Australes</a:t>
            </a:r>
            <a:endParaRPr lang="fr-PF" sz="4000" dirty="0">
              <a:latin typeface="Cooper Black" panose="0208090404030B020404" pitchFamily="18" charset="77"/>
            </a:endParaRPr>
          </a:p>
        </p:txBody>
      </p:sp>
      <p:pic>
        <p:nvPicPr>
          <p:cNvPr id="7" name="Image 6">
            <a:extLst>
              <a:ext uri="{FF2B5EF4-FFF2-40B4-BE49-F238E27FC236}">
                <a16:creationId xmlns:a16="http://schemas.microsoft.com/office/drawing/2014/main" id="{B94E775C-09CE-318F-9575-074389F3FBE8}"/>
              </a:ext>
            </a:extLst>
          </p:cNvPr>
          <p:cNvPicPr>
            <a:picLocks noChangeAspect="1"/>
          </p:cNvPicPr>
          <p:nvPr/>
        </p:nvPicPr>
        <p:blipFill>
          <a:blip r:embed="rId3"/>
          <a:stretch>
            <a:fillRect/>
          </a:stretch>
        </p:blipFill>
        <p:spPr>
          <a:xfrm>
            <a:off x="6915867" y="2333591"/>
            <a:ext cx="2471690" cy="3152809"/>
          </a:xfrm>
          <a:prstGeom prst="rect">
            <a:avLst/>
          </a:prstGeom>
        </p:spPr>
      </p:pic>
      <p:pic>
        <p:nvPicPr>
          <p:cNvPr id="11" name="Image 10">
            <a:extLst>
              <a:ext uri="{FF2B5EF4-FFF2-40B4-BE49-F238E27FC236}">
                <a16:creationId xmlns:a16="http://schemas.microsoft.com/office/drawing/2014/main" id="{93A2E9AC-0460-135F-53CE-312CD2BB4768}"/>
              </a:ext>
            </a:extLst>
          </p:cNvPr>
          <p:cNvPicPr>
            <a:picLocks noChangeAspect="1"/>
          </p:cNvPicPr>
          <p:nvPr/>
        </p:nvPicPr>
        <p:blipFill>
          <a:blip r:embed="rId4"/>
          <a:stretch>
            <a:fillRect/>
          </a:stretch>
        </p:blipFill>
        <p:spPr>
          <a:xfrm>
            <a:off x="9715614" y="2333591"/>
            <a:ext cx="2268204" cy="2533850"/>
          </a:xfrm>
          <a:prstGeom prst="rect">
            <a:avLst/>
          </a:prstGeom>
        </p:spPr>
      </p:pic>
      <p:sp>
        <p:nvSpPr>
          <p:cNvPr id="17" name="ZoneTexte 16">
            <a:extLst>
              <a:ext uri="{FF2B5EF4-FFF2-40B4-BE49-F238E27FC236}">
                <a16:creationId xmlns:a16="http://schemas.microsoft.com/office/drawing/2014/main" id="{3D480DC4-07D6-2C3F-C311-12A053BD595B}"/>
              </a:ext>
            </a:extLst>
          </p:cNvPr>
          <p:cNvSpPr txBox="1"/>
          <p:nvPr/>
        </p:nvSpPr>
        <p:spPr>
          <a:xfrm>
            <a:off x="7282576" y="1622538"/>
            <a:ext cx="1816594" cy="646331"/>
          </a:xfrm>
          <a:prstGeom prst="rect">
            <a:avLst/>
          </a:prstGeom>
          <a:noFill/>
        </p:spPr>
        <p:txBody>
          <a:bodyPr wrap="square" rtlCol="0">
            <a:spAutoFit/>
          </a:bodyPr>
          <a:lstStyle/>
          <a:p>
            <a:pPr algn="ctr"/>
            <a:r>
              <a:rPr lang="fr-FR" dirty="0"/>
              <a:t>La perruche de Rapa</a:t>
            </a:r>
            <a:endParaRPr lang="fr-PF" dirty="0"/>
          </a:p>
        </p:txBody>
      </p:sp>
      <p:sp>
        <p:nvSpPr>
          <p:cNvPr id="18" name="ZoneTexte 17">
            <a:extLst>
              <a:ext uri="{FF2B5EF4-FFF2-40B4-BE49-F238E27FC236}">
                <a16:creationId xmlns:a16="http://schemas.microsoft.com/office/drawing/2014/main" id="{FDFF8B26-C443-BC56-6D2A-49F464D377F1}"/>
              </a:ext>
            </a:extLst>
          </p:cNvPr>
          <p:cNvSpPr txBox="1"/>
          <p:nvPr/>
        </p:nvSpPr>
        <p:spPr>
          <a:xfrm>
            <a:off x="7282576" y="4965194"/>
            <a:ext cx="2093106" cy="369332"/>
          </a:xfrm>
          <a:prstGeom prst="rect">
            <a:avLst/>
          </a:prstGeom>
          <a:noFill/>
        </p:spPr>
        <p:txBody>
          <a:bodyPr wrap="square" rtlCol="0">
            <a:spAutoFit/>
          </a:bodyPr>
          <a:lstStyle/>
          <a:p>
            <a:pPr algn="ctr"/>
            <a:r>
              <a:rPr lang="fr-PF" dirty="0">
                <a:solidFill>
                  <a:schemeClr val="bg1"/>
                </a:solidFill>
              </a:rPr>
              <a:t>Perruche de Tahiti</a:t>
            </a:r>
          </a:p>
        </p:txBody>
      </p:sp>
      <p:sp>
        <p:nvSpPr>
          <p:cNvPr id="19" name="ZoneTexte 18">
            <a:extLst>
              <a:ext uri="{FF2B5EF4-FFF2-40B4-BE49-F238E27FC236}">
                <a16:creationId xmlns:a16="http://schemas.microsoft.com/office/drawing/2014/main" id="{CDC2F1E0-AD91-B35B-FAEC-118FA152EF7F}"/>
              </a:ext>
            </a:extLst>
          </p:cNvPr>
          <p:cNvSpPr txBox="1"/>
          <p:nvPr/>
        </p:nvSpPr>
        <p:spPr>
          <a:xfrm>
            <a:off x="4104712" y="1523473"/>
            <a:ext cx="2393016" cy="369332"/>
          </a:xfrm>
          <a:prstGeom prst="rect">
            <a:avLst/>
          </a:prstGeom>
          <a:noFill/>
        </p:spPr>
        <p:txBody>
          <a:bodyPr wrap="square" rtlCol="0">
            <a:spAutoFit/>
          </a:bodyPr>
          <a:lstStyle/>
          <a:p>
            <a:pPr algn="ctr"/>
            <a:r>
              <a:rPr lang="fr-FR" dirty="0"/>
              <a:t>1 </a:t>
            </a:r>
            <a:r>
              <a:rPr lang="fr-FR" dirty="0" err="1"/>
              <a:t>ptilope</a:t>
            </a:r>
            <a:r>
              <a:rPr lang="fr-FR" dirty="0"/>
              <a:t> (sur </a:t>
            </a:r>
            <a:r>
              <a:rPr lang="fr-FR" dirty="0" err="1"/>
              <a:t>Tubuai</a:t>
            </a:r>
            <a:r>
              <a:rPr lang="fr-FR" dirty="0"/>
              <a:t>)</a:t>
            </a:r>
            <a:endParaRPr lang="fr-PF" dirty="0"/>
          </a:p>
        </p:txBody>
      </p:sp>
      <p:sp>
        <p:nvSpPr>
          <p:cNvPr id="20" name="ZoneTexte 19">
            <a:extLst>
              <a:ext uri="{FF2B5EF4-FFF2-40B4-BE49-F238E27FC236}">
                <a16:creationId xmlns:a16="http://schemas.microsoft.com/office/drawing/2014/main" id="{01150C9D-FB72-8DA8-AE4C-D310CAD6C1E9}"/>
              </a:ext>
            </a:extLst>
          </p:cNvPr>
          <p:cNvSpPr txBox="1"/>
          <p:nvPr/>
        </p:nvSpPr>
        <p:spPr>
          <a:xfrm>
            <a:off x="9652588" y="4459045"/>
            <a:ext cx="2268204" cy="369332"/>
          </a:xfrm>
          <a:prstGeom prst="rect">
            <a:avLst/>
          </a:prstGeom>
          <a:noFill/>
        </p:spPr>
        <p:txBody>
          <a:bodyPr wrap="square" rtlCol="0">
            <a:spAutoFit/>
          </a:bodyPr>
          <a:lstStyle/>
          <a:p>
            <a:pPr algn="ctr"/>
            <a:r>
              <a:rPr lang="fr-PF" dirty="0">
                <a:solidFill>
                  <a:schemeClr val="bg1"/>
                </a:solidFill>
              </a:rPr>
              <a:t>Râle teve’a</a:t>
            </a:r>
          </a:p>
        </p:txBody>
      </p:sp>
      <p:sp>
        <p:nvSpPr>
          <p:cNvPr id="21" name="ZoneTexte 20">
            <a:extLst>
              <a:ext uri="{FF2B5EF4-FFF2-40B4-BE49-F238E27FC236}">
                <a16:creationId xmlns:a16="http://schemas.microsoft.com/office/drawing/2014/main" id="{F3A48BB9-B32D-34E1-D5F2-337D9AA2B9C7}"/>
              </a:ext>
            </a:extLst>
          </p:cNvPr>
          <p:cNvSpPr txBox="1"/>
          <p:nvPr/>
        </p:nvSpPr>
        <p:spPr>
          <a:xfrm>
            <a:off x="335227" y="914894"/>
            <a:ext cx="2828793" cy="646331"/>
          </a:xfrm>
          <a:prstGeom prst="rect">
            <a:avLst/>
          </a:prstGeom>
          <a:noFill/>
        </p:spPr>
        <p:txBody>
          <a:bodyPr wrap="square" rtlCol="0">
            <a:spAutoFit/>
          </a:bodyPr>
          <a:lstStyle/>
          <a:p>
            <a:pPr algn="ctr"/>
            <a:r>
              <a:rPr lang="fr-FR" dirty="0"/>
              <a:t>3 </a:t>
            </a:r>
            <a:r>
              <a:rPr lang="fr-FR" dirty="0" err="1"/>
              <a:t>Gallicolombes</a:t>
            </a:r>
            <a:r>
              <a:rPr lang="fr-FR" dirty="0"/>
              <a:t> (2 sur Rurutu, une sur </a:t>
            </a:r>
            <a:r>
              <a:rPr lang="fr-FR" dirty="0" err="1"/>
              <a:t>Tubuai</a:t>
            </a:r>
            <a:r>
              <a:rPr lang="fr-FR" dirty="0"/>
              <a:t>)</a:t>
            </a:r>
            <a:endParaRPr lang="fr-PF" dirty="0"/>
          </a:p>
        </p:txBody>
      </p:sp>
      <p:sp>
        <p:nvSpPr>
          <p:cNvPr id="29" name="ZoneTexte 28">
            <a:extLst>
              <a:ext uri="{FF2B5EF4-FFF2-40B4-BE49-F238E27FC236}">
                <a16:creationId xmlns:a16="http://schemas.microsoft.com/office/drawing/2014/main" id="{E3DC3CC1-938A-A0F5-9CD2-80C6064AA05C}"/>
              </a:ext>
            </a:extLst>
          </p:cNvPr>
          <p:cNvSpPr txBox="1"/>
          <p:nvPr/>
        </p:nvSpPr>
        <p:spPr>
          <a:xfrm>
            <a:off x="3885108" y="4170716"/>
            <a:ext cx="2541103" cy="369332"/>
          </a:xfrm>
          <a:prstGeom prst="rect">
            <a:avLst/>
          </a:prstGeom>
          <a:noFill/>
        </p:spPr>
        <p:txBody>
          <a:bodyPr wrap="square" rtlCol="0">
            <a:spAutoFit/>
          </a:bodyPr>
          <a:lstStyle/>
          <a:p>
            <a:pPr algn="ctr"/>
            <a:r>
              <a:rPr lang="fr-FR" dirty="0"/>
              <a:t>Le </a:t>
            </a:r>
            <a:r>
              <a:rPr lang="fr-PF" dirty="0"/>
              <a:t>Chevalier </a:t>
            </a:r>
            <a:r>
              <a:rPr lang="fr-FR" dirty="0"/>
              <a:t>de </a:t>
            </a:r>
            <a:r>
              <a:rPr lang="fr-FR" dirty="0" err="1"/>
              <a:t>Tubuai</a:t>
            </a:r>
            <a:endParaRPr lang="fr-PF" dirty="0"/>
          </a:p>
        </p:txBody>
      </p:sp>
      <p:sp>
        <p:nvSpPr>
          <p:cNvPr id="30" name="ZoneTexte 29">
            <a:extLst>
              <a:ext uri="{FF2B5EF4-FFF2-40B4-BE49-F238E27FC236}">
                <a16:creationId xmlns:a16="http://schemas.microsoft.com/office/drawing/2014/main" id="{4A5B59D8-9473-8302-6BE1-6E0112734D6E}"/>
              </a:ext>
            </a:extLst>
          </p:cNvPr>
          <p:cNvSpPr txBox="1"/>
          <p:nvPr/>
        </p:nvSpPr>
        <p:spPr>
          <a:xfrm>
            <a:off x="359153" y="3412938"/>
            <a:ext cx="2575631" cy="646331"/>
          </a:xfrm>
          <a:prstGeom prst="rect">
            <a:avLst/>
          </a:prstGeom>
          <a:noFill/>
        </p:spPr>
        <p:txBody>
          <a:bodyPr wrap="square" rtlCol="0">
            <a:spAutoFit/>
          </a:bodyPr>
          <a:lstStyle/>
          <a:p>
            <a:pPr algn="ctr"/>
            <a:r>
              <a:rPr lang="fr-FR" dirty="0"/>
              <a:t>Deux espèces de Carpophages</a:t>
            </a:r>
            <a:endParaRPr lang="fr-PF" dirty="0"/>
          </a:p>
        </p:txBody>
      </p:sp>
      <p:pic>
        <p:nvPicPr>
          <p:cNvPr id="2" name="Image 1">
            <a:extLst>
              <a:ext uri="{FF2B5EF4-FFF2-40B4-BE49-F238E27FC236}">
                <a16:creationId xmlns:a16="http://schemas.microsoft.com/office/drawing/2014/main" id="{0892A1F6-D72C-7D9D-9A02-04A285D9DEA4}"/>
              </a:ext>
            </a:extLst>
          </p:cNvPr>
          <p:cNvPicPr>
            <a:picLocks noChangeAspect="1"/>
          </p:cNvPicPr>
          <p:nvPr/>
        </p:nvPicPr>
        <p:blipFill>
          <a:blip r:embed="rId5"/>
          <a:stretch>
            <a:fillRect/>
          </a:stretch>
        </p:blipFill>
        <p:spPr>
          <a:xfrm>
            <a:off x="757450" y="1712779"/>
            <a:ext cx="2054030" cy="1364664"/>
          </a:xfrm>
          <a:prstGeom prst="rect">
            <a:avLst/>
          </a:prstGeom>
        </p:spPr>
      </p:pic>
      <p:pic>
        <p:nvPicPr>
          <p:cNvPr id="6" name="Image 5">
            <a:extLst>
              <a:ext uri="{FF2B5EF4-FFF2-40B4-BE49-F238E27FC236}">
                <a16:creationId xmlns:a16="http://schemas.microsoft.com/office/drawing/2014/main" id="{EEA8CCA9-8B4F-FAA9-BDBE-2D86F5CD4C68}"/>
              </a:ext>
            </a:extLst>
          </p:cNvPr>
          <p:cNvPicPr>
            <a:picLocks noChangeAspect="1"/>
          </p:cNvPicPr>
          <p:nvPr/>
        </p:nvPicPr>
        <p:blipFill>
          <a:blip r:embed="rId6"/>
          <a:stretch>
            <a:fillRect/>
          </a:stretch>
        </p:blipFill>
        <p:spPr>
          <a:xfrm>
            <a:off x="677521" y="4395703"/>
            <a:ext cx="2470709" cy="1430122"/>
          </a:xfrm>
          <a:prstGeom prst="rect">
            <a:avLst/>
          </a:prstGeom>
        </p:spPr>
      </p:pic>
      <p:sp>
        <p:nvSpPr>
          <p:cNvPr id="10" name="Rectangle 9">
            <a:extLst>
              <a:ext uri="{FF2B5EF4-FFF2-40B4-BE49-F238E27FC236}">
                <a16:creationId xmlns:a16="http://schemas.microsoft.com/office/drawing/2014/main" id="{9423FBCE-2F4F-1406-253F-68C684B27ADF}"/>
              </a:ext>
            </a:extLst>
          </p:cNvPr>
          <p:cNvSpPr/>
          <p:nvPr/>
        </p:nvSpPr>
        <p:spPr>
          <a:xfrm>
            <a:off x="3685977" y="2017594"/>
            <a:ext cx="3005259" cy="205508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fr-FR" dirty="0">
                <a:solidFill>
                  <a:schemeClr val="bg1"/>
                </a:solidFill>
              </a:rPr>
              <a:t>des Tuamotu</a:t>
            </a:r>
            <a:endParaRPr lang="en-US" dirty="0">
              <a:solidFill>
                <a:schemeClr val="bg1"/>
              </a:solidFill>
            </a:endParaRPr>
          </a:p>
        </p:txBody>
      </p:sp>
      <p:pic>
        <p:nvPicPr>
          <p:cNvPr id="14" name="Image 13">
            <a:extLst>
              <a:ext uri="{FF2B5EF4-FFF2-40B4-BE49-F238E27FC236}">
                <a16:creationId xmlns:a16="http://schemas.microsoft.com/office/drawing/2014/main" id="{D3E347D7-7434-B66E-EC68-F719F61FC8A1}"/>
              </a:ext>
            </a:extLst>
          </p:cNvPr>
          <p:cNvPicPr>
            <a:picLocks noChangeAspect="1"/>
          </p:cNvPicPr>
          <p:nvPr/>
        </p:nvPicPr>
        <p:blipFill>
          <a:blip r:embed="rId7"/>
          <a:srcRect/>
          <a:stretch/>
        </p:blipFill>
        <p:spPr>
          <a:xfrm>
            <a:off x="3889996" y="2254342"/>
            <a:ext cx="2477788" cy="1646202"/>
          </a:xfrm>
          <a:prstGeom prst="rect">
            <a:avLst/>
          </a:prstGeom>
        </p:spPr>
      </p:pic>
      <p:sp>
        <p:nvSpPr>
          <p:cNvPr id="16" name="ZoneTexte 15">
            <a:extLst>
              <a:ext uri="{FF2B5EF4-FFF2-40B4-BE49-F238E27FC236}">
                <a16:creationId xmlns:a16="http://schemas.microsoft.com/office/drawing/2014/main" id="{778F2AD2-FBCC-E77B-790A-2F1E9C0E1BCE}"/>
              </a:ext>
            </a:extLst>
          </p:cNvPr>
          <p:cNvSpPr txBox="1"/>
          <p:nvPr/>
        </p:nvSpPr>
        <p:spPr>
          <a:xfrm>
            <a:off x="9884019" y="1238059"/>
            <a:ext cx="1845377" cy="923330"/>
          </a:xfrm>
          <a:prstGeom prst="rect">
            <a:avLst/>
          </a:prstGeom>
          <a:noFill/>
        </p:spPr>
        <p:txBody>
          <a:bodyPr wrap="none" rtlCol="0">
            <a:spAutoFit/>
          </a:bodyPr>
          <a:lstStyle/>
          <a:p>
            <a:r>
              <a:rPr lang="fr-FR" dirty="0"/>
              <a:t>Le Râle de </a:t>
            </a:r>
            <a:r>
              <a:rPr lang="fr-FR" dirty="0" err="1"/>
              <a:t>Tubuai</a:t>
            </a:r>
            <a:endParaRPr lang="fr-FR" dirty="0"/>
          </a:p>
          <a:p>
            <a:r>
              <a:rPr lang="fr-FR" dirty="0"/>
              <a:t>Le Râle de Rurutu</a:t>
            </a:r>
          </a:p>
          <a:p>
            <a:r>
              <a:rPr lang="fr-FR" dirty="0"/>
              <a:t>Le Râle de Rapa</a:t>
            </a:r>
            <a:endParaRPr lang="en-US" dirty="0"/>
          </a:p>
        </p:txBody>
      </p:sp>
      <p:pic>
        <p:nvPicPr>
          <p:cNvPr id="25" name="Image 24">
            <a:extLst>
              <a:ext uri="{FF2B5EF4-FFF2-40B4-BE49-F238E27FC236}">
                <a16:creationId xmlns:a16="http://schemas.microsoft.com/office/drawing/2014/main" id="{6C96B0B9-ABE1-0452-2315-5622C60C7D7B}"/>
              </a:ext>
            </a:extLst>
          </p:cNvPr>
          <p:cNvPicPr>
            <a:picLocks noChangeAspect="1"/>
          </p:cNvPicPr>
          <p:nvPr/>
        </p:nvPicPr>
        <p:blipFill>
          <a:blip r:embed="rId8"/>
          <a:stretch>
            <a:fillRect/>
          </a:stretch>
        </p:blipFill>
        <p:spPr>
          <a:xfrm>
            <a:off x="4759180" y="4717374"/>
            <a:ext cx="858851" cy="1234305"/>
          </a:xfrm>
          <a:prstGeom prst="rect">
            <a:avLst/>
          </a:prstGeom>
        </p:spPr>
      </p:pic>
    </p:spTree>
    <p:extLst>
      <p:ext uri="{BB962C8B-B14F-4D97-AF65-F5344CB8AC3E}">
        <p14:creationId xmlns:p14="http://schemas.microsoft.com/office/powerpoint/2010/main" val="24014220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65CC227C-606F-93D6-6C67-E713CDF46A63}"/>
              </a:ext>
            </a:extLst>
          </p:cNvPr>
          <p:cNvPicPr>
            <a:picLocks noChangeAspect="1"/>
          </p:cNvPicPr>
          <p:nvPr/>
        </p:nvPicPr>
        <p:blipFill>
          <a:blip r:embed="rId2"/>
          <a:stretch>
            <a:fillRect/>
          </a:stretch>
        </p:blipFill>
        <p:spPr>
          <a:xfrm>
            <a:off x="904708" y="763928"/>
            <a:ext cx="5680269" cy="4215824"/>
          </a:xfrm>
          <a:prstGeom prst="rect">
            <a:avLst/>
          </a:prstGeom>
        </p:spPr>
      </p:pic>
      <p:sp>
        <p:nvSpPr>
          <p:cNvPr id="4" name="ZoneTexte 3">
            <a:extLst>
              <a:ext uri="{FF2B5EF4-FFF2-40B4-BE49-F238E27FC236}">
                <a16:creationId xmlns:a16="http://schemas.microsoft.com/office/drawing/2014/main" id="{A9369A55-F5A9-E96F-F34C-C9021C7C0DA3}"/>
              </a:ext>
            </a:extLst>
          </p:cNvPr>
          <p:cNvSpPr txBox="1"/>
          <p:nvPr/>
        </p:nvSpPr>
        <p:spPr>
          <a:xfrm>
            <a:off x="7060557" y="1286790"/>
            <a:ext cx="4373049" cy="3170099"/>
          </a:xfrm>
          <a:prstGeom prst="rect">
            <a:avLst/>
          </a:prstGeom>
          <a:noFill/>
        </p:spPr>
        <p:txBody>
          <a:bodyPr wrap="square" rtlCol="0">
            <a:spAutoFit/>
          </a:bodyPr>
          <a:lstStyle/>
          <a:p>
            <a:pPr algn="ctr"/>
            <a:r>
              <a:rPr lang="fr-PF" sz="4000" dirty="0">
                <a:latin typeface="Cooper Black" panose="0208090404030B020404" pitchFamily="18" charset="77"/>
              </a:rPr>
              <a:t>QUELS SONT LES MENACES POUR NOS OISEAUX ENDÉMIQUES ?</a:t>
            </a:r>
          </a:p>
        </p:txBody>
      </p:sp>
    </p:spTree>
    <p:extLst>
      <p:ext uri="{BB962C8B-B14F-4D97-AF65-F5344CB8AC3E}">
        <p14:creationId xmlns:p14="http://schemas.microsoft.com/office/powerpoint/2010/main" val="39239795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2187C2-525C-D921-6870-832306D4930C}"/>
            </a:ext>
          </a:extLst>
        </p:cNvPr>
        <p:cNvGrpSpPr/>
        <p:nvPr/>
      </p:nvGrpSpPr>
      <p:grpSpPr>
        <a:xfrm>
          <a:off x="0" y="0"/>
          <a:ext cx="0" cy="0"/>
          <a:chOff x="0" y="0"/>
          <a:chExt cx="0" cy="0"/>
        </a:xfrm>
      </p:grpSpPr>
      <p:pic>
        <p:nvPicPr>
          <p:cNvPr id="5" name="Image 4">
            <a:extLst>
              <a:ext uri="{FF2B5EF4-FFF2-40B4-BE49-F238E27FC236}">
                <a16:creationId xmlns:a16="http://schemas.microsoft.com/office/drawing/2014/main" id="{79D05D8D-758A-C1EE-8CE8-AF2FEC7C1A71}"/>
              </a:ext>
            </a:extLst>
          </p:cNvPr>
          <p:cNvPicPr>
            <a:picLocks noChangeAspect="1"/>
          </p:cNvPicPr>
          <p:nvPr/>
        </p:nvPicPr>
        <p:blipFill>
          <a:blip r:embed="rId3"/>
          <a:stretch>
            <a:fillRect/>
          </a:stretch>
        </p:blipFill>
        <p:spPr>
          <a:xfrm>
            <a:off x="0" y="0"/>
            <a:ext cx="12192000" cy="6285053"/>
          </a:xfrm>
          <a:prstGeom prst="rect">
            <a:avLst/>
          </a:prstGeom>
        </p:spPr>
      </p:pic>
      <p:sp>
        <p:nvSpPr>
          <p:cNvPr id="10" name="ZoneTexte 9">
            <a:extLst>
              <a:ext uri="{FF2B5EF4-FFF2-40B4-BE49-F238E27FC236}">
                <a16:creationId xmlns:a16="http://schemas.microsoft.com/office/drawing/2014/main" id="{D73CB6FE-571A-477D-2134-E791F2B5E881}"/>
              </a:ext>
            </a:extLst>
          </p:cNvPr>
          <p:cNvSpPr txBox="1"/>
          <p:nvPr/>
        </p:nvSpPr>
        <p:spPr>
          <a:xfrm>
            <a:off x="1128415" y="846707"/>
            <a:ext cx="2579349" cy="769441"/>
          </a:xfrm>
          <a:prstGeom prst="rect">
            <a:avLst/>
          </a:prstGeom>
          <a:noFill/>
        </p:spPr>
        <p:txBody>
          <a:bodyPr wrap="square" rtlCol="0">
            <a:spAutoFit/>
          </a:bodyPr>
          <a:lstStyle/>
          <a:p>
            <a:pPr algn="ctr"/>
            <a:r>
              <a:rPr lang="fr-PF" sz="4400" dirty="0">
                <a:latin typeface="Britannic Bold" panose="020B0903060703020204" pitchFamily="34" charset="77"/>
              </a:rPr>
              <a:t>LES RATS</a:t>
            </a:r>
          </a:p>
        </p:txBody>
      </p:sp>
    </p:spTree>
    <p:extLst>
      <p:ext uri="{BB962C8B-B14F-4D97-AF65-F5344CB8AC3E}">
        <p14:creationId xmlns:p14="http://schemas.microsoft.com/office/powerpoint/2010/main" val="24501489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E71F03-2708-AB2A-CF28-3D0A36AE080B}"/>
            </a:ext>
          </a:extLst>
        </p:cNvPr>
        <p:cNvGrpSpPr/>
        <p:nvPr/>
      </p:nvGrpSpPr>
      <p:grpSpPr>
        <a:xfrm>
          <a:off x="0" y="0"/>
          <a:ext cx="0" cy="0"/>
          <a:chOff x="0" y="0"/>
          <a:chExt cx="0" cy="0"/>
        </a:xfrm>
      </p:grpSpPr>
      <p:pic>
        <p:nvPicPr>
          <p:cNvPr id="5" name="Image 4">
            <a:extLst>
              <a:ext uri="{FF2B5EF4-FFF2-40B4-BE49-F238E27FC236}">
                <a16:creationId xmlns:a16="http://schemas.microsoft.com/office/drawing/2014/main" id="{959F22A1-DD4A-8E5C-50B6-8F939D9FFD4F}"/>
              </a:ext>
            </a:extLst>
          </p:cNvPr>
          <p:cNvPicPr>
            <a:picLocks noChangeAspect="1"/>
          </p:cNvPicPr>
          <p:nvPr/>
        </p:nvPicPr>
        <p:blipFill>
          <a:blip r:embed="rId3"/>
          <a:srcRect t="1" b="-1945"/>
          <a:stretch>
            <a:fillRect/>
          </a:stretch>
        </p:blipFill>
        <p:spPr>
          <a:xfrm>
            <a:off x="0" y="0"/>
            <a:ext cx="12192000" cy="6435524"/>
          </a:xfrm>
          <a:prstGeom prst="rect">
            <a:avLst/>
          </a:prstGeom>
        </p:spPr>
      </p:pic>
      <p:sp>
        <p:nvSpPr>
          <p:cNvPr id="10" name="ZoneTexte 9">
            <a:extLst>
              <a:ext uri="{FF2B5EF4-FFF2-40B4-BE49-F238E27FC236}">
                <a16:creationId xmlns:a16="http://schemas.microsoft.com/office/drawing/2014/main" id="{2293424D-5388-BE7A-825E-5A0014BA1BFB}"/>
              </a:ext>
            </a:extLst>
          </p:cNvPr>
          <p:cNvSpPr txBox="1"/>
          <p:nvPr/>
        </p:nvSpPr>
        <p:spPr>
          <a:xfrm>
            <a:off x="1021029" y="771281"/>
            <a:ext cx="3061869" cy="707886"/>
          </a:xfrm>
          <a:prstGeom prst="rect">
            <a:avLst/>
          </a:prstGeom>
          <a:noFill/>
        </p:spPr>
        <p:txBody>
          <a:bodyPr wrap="square" rtlCol="0">
            <a:spAutoFit/>
          </a:bodyPr>
          <a:lstStyle/>
          <a:p>
            <a:pPr algn="ctr"/>
            <a:r>
              <a:rPr lang="fr-PF" sz="4000" dirty="0">
                <a:latin typeface="Britannic Bold" panose="020B0903060703020204" pitchFamily="34" charset="77"/>
              </a:rPr>
              <a:t>LES CHATS</a:t>
            </a:r>
          </a:p>
        </p:txBody>
      </p:sp>
    </p:spTree>
    <p:extLst>
      <p:ext uri="{BB962C8B-B14F-4D97-AF65-F5344CB8AC3E}">
        <p14:creationId xmlns:p14="http://schemas.microsoft.com/office/powerpoint/2010/main" val="37982384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A7F71F92-FCEF-CB88-5EE2-EE06CB8CC82C}"/>
              </a:ext>
            </a:extLst>
          </p:cNvPr>
          <p:cNvPicPr>
            <a:picLocks noChangeAspect="1"/>
          </p:cNvPicPr>
          <p:nvPr/>
        </p:nvPicPr>
        <p:blipFill>
          <a:blip r:embed="rId3"/>
          <a:stretch>
            <a:fillRect/>
          </a:stretch>
        </p:blipFill>
        <p:spPr>
          <a:xfrm>
            <a:off x="0" y="0"/>
            <a:ext cx="12192000" cy="6285054"/>
          </a:xfrm>
          <a:prstGeom prst="rect">
            <a:avLst/>
          </a:prstGeom>
        </p:spPr>
      </p:pic>
      <p:sp>
        <p:nvSpPr>
          <p:cNvPr id="5" name="ZoneTexte 4">
            <a:extLst>
              <a:ext uri="{FF2B5EF4-FFF2-40B4-BE49-F238E27FC236}">
                <a16:creationId xmlns:a16="http://schemas.microsoft.com/office/drawing/2014/main" id="{97B7AD41-9C3C-2B88-A463-29B7E34742CD}"/>
              </a:ext>
            </a:extLst>
          </p:cNvPr>
          <p:cNvSpPr txBox="1"/>
          <p:nvPr/>
        </p:nvSpPr>
        <p:spPr>
          <a:xfrm>
            <a:off x="6847608" y="4239416"/>
            <a:ext cx="4032595" cy="1323439"/>
          </a:xfrm>
          <a:prstGeom prst="rect">
            <a:avLst/>
          </a:prstGeom>
          <a:noFill/>
        </p:spPr>
        <p:txBody>
          <a:bodyPr wrap="square" rtlCol="0">
            <a:spAutoFit/>
          </a:bodyPr>
          <a:lstStyle/>
          <a:p>
            <a:pPr algn="ctr"/>
            <a:r>
              <a:rPr lang="fr-PF" sz="4000" dirty="0">
                <a:latin typeface="Britannic Bold" panose="020B0903060703020204" pitchFamily="34" charset="77"/>
              </a:rPr>
              <a:t>LES FOURMIS INVASIVES</a:t>
            </a:r>
          </a:p>
        </p:txBody>
      </p:sp>
    </p:spTree>
    <p:extLst>
      <p:ext uri="{BB962C8B-B14F-4D97-AF65-F5344CB8AC3E}">
        <p14:creationId xmlns:p14="http://schemas.microsoft.com/office/powerpoint/2010/main" val="1356343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65342F-D3F4-000B-8B29-9F13718A2DD4}"/>
            </a:ext>
          </a:extLst>
        </p:cNvPr>
        <p:cNvGrpSpPr/>
        <p:nvPr/>
      </p:nvGrpSpPr>
      <p:grpSpPr>
        <a:xfrm>
          <a:off x="0" y="0"/>
          <a:ext cx="0" cy="0"/>
          <a:chOff x="0" y="0"/>
          <a:chExt cx="0" cy="0"/>
        </a:xfrm>
      </p:grpSpPr>
      <p:pic>
        <p:nvPicPr>
          <p:cNvPr id="12" name="Image 11">
            <a:extLst>
              <a:ext uri="{FF2B5EF4-FFF2-40B4-BE49-F238E27FC236}">
                <a16:creationId xmlns:a16="http://schemas.microsoft.com/office/drawing/2014/main" id="{F74AA17C-3920-898E-6B67-59C3A89A2924}"/>
              </a:ext>
            </a:extLst>
          </p:cNvPr>
          <p:cNvPicPr>
            <a:picLocks noChangeAspect="1"/>
          </p:cNvPicPr>
          <p:nvPr/>
        </p:nvPicPr>
        <p:blipFill>
          <a:blip r:embed="rId3"/>
          <a:stretch>
            <a:fillRect/>
          </a:stretch>
        </p:blipFill>
        <p:spPr>
          <a:xfrm>
            <a:off x="0" y="-1"/>
            <a:ext cx="6277337" cy="6277337"/>
          </a:xfrm>
          <a:prstGeom prst="rect">
            <a:avLst/>
          </a:prstGeom>
        </p:spPr>
      </p:pic>
      <p:pic>
        <p:nvPicPr>
          <p:cNvPr id="8" name="Image 7">
            <a:extLst>
              <a:ext uri="{FF2B5EF4-FFF2-40B4-BE49-F238E27FC236}">
                <a16:creationId xmlns:a16="http://schemas.microsoft.com/office/drawing/2014/main" id="{C4AF408F-DFE5-8232-B443-91E121817AA3}"/>
              </a:ext>
            </a:extLst>
          </p:cNvPr>
          <p:cNvPicPr>
            <a:picLocks noChangeAspect="1"/>
          </p:cNvPicPr>
          <p:nvPr/>
        </p:nvPicPr>
        <p:blipFill>
          <a:blip r:embed="rId4"/>
          <a:stretch>
            <a:fillRect/>
          </a:stretch>
        </p:blipFill>
        <p:spPr>
          <a:xfrm>
            <a:off x="5914663" y="0"/>
            <a:ext cx="6277337" cy="6277337"/>
          </a:xfrm>
          <a:prstGeom prst="rect">
            <a:avLst/>
          </a:prstGeom>
        </p:spPr>
      </p:pic>
      <p:sp>
        <p:nvSpPr>
          <p:cNvPr id="5" name="ZoneTexte 4">
            <a:extLst>
              <a:ext uri="{FF2B5EF4-FFF2-40B4-BE49-F238E27FC236}">
                <a16:creationId xmlns:a16="http://schemas.microsoft.com/office/drawing/2014/main" id="{B690CC01-057E-CDAD-726F-DE5F5AA5940C}"/>
              </a:ext>
            </a:extLst>
          </p:cNvPr>
          <p:cNvSpPr txBox="1"/>
          <p:nvPr/>
        </p:nvSpPr>
        <p:spPr>
          <a:xfrm>
            <a:off x="3707369" y="272433"/>
            <a:ext cx="4190812" cy="1446550"/>
          </a:xfrm>
          <a:prstGeom prst="rect">
            <a:avLst/>
          </a:prstGeom>
          <a:noFill/>
        </p:spPr>
        <p:txBody>
          <a:bodyPr wrap="square" rtlCol="0">
            <a:spAutoFit/>
          </a:bodyPr>
          <a:lstStyle/>
          <a:p>
            <a:pPr algn="ctr"/>
            <a:r>
              <a:rPr lang="fr-PF" sz="4400" dirty="0">
                <a:latin typeface="Britannic Bold" panose="020B0903060703020204" pitchFamily="34" charset="77"/>
              </a:rPr>
              <a:t>LES PLANTES ENVAHISSANTES</a:t>
            </a:r>
          </a:p>
        </p:txBody>
      </p:sp>
      <p:sp>
        <p:nvSpPr>
          <p:cNvPr id="9" name="ZoneTexte 8">
            <a:extLst>
              <a:ext uri="{FF2B5EF4-FFF2-40B4-BE49-F238E27FC236}">
                <a16:creationId xmlns:a16="http://schemas.microsoft.com/office/drawing/2014/main" id="{B54FD0F4-D45C-28F1-DC3A-133304FABC2D}"/>
              </a:ext>
            </a:extLst>
          </p:cNvPr>
          <p:cNvSpPr txBox="1"/>
          <p:nvPr/>
        </p:nvSpPr>
        <p:spPr>
          <a:xfrm>
            <a:off x="7662441" y="4884516"/>
            <a:ext cx="3310359" cy="830997"/>
          </a:xfrm>
          <a:prstGeom prst="rect">
            <a:avLst/>
          </a:prstGeom>
          <a:noFill/>
        </p:spPr>
        <p:txBody>
          <a:bodyPr wrap="square" rtlCol="0">
            <a:spAutoFit/>
          </a:bodyPr>
          <a:lstStyle/>
          <a:p>
            <a:pPr algn="ctr"/>
            <a:r>
              <a:rPr lang="fr-PF" sz="2400" dirty="0"/>
              <a:t>Monoculture de cocotiers dans les atolls</a:t>
            </a:r>
          </a:p>
        </p:txBody>
      </p:sp>
      <p:sp>
        <p:nvSpPr>
          <p:cNvPr id="13" name="ZoneTexte 12">
            <a:extLst>
              <a:ext uri="{FF2B5EF4-FFF2-40B4-BE49-F238E27FC236}">
                <a16:creationId xmlns:a16="http://schemas.microsoft.com/office/drawing/2014/main" id="{1AC2111E-D624-8A02-6B78-7CE79554A895}"/>
              </a:ext>
            </a:extLst>
          </p:cNvPr>
          <p:cNvSpPr txBox="1"/>
          <p:nvPr/>
        </p:nvSpPr>
        <p:spPr>
          <a:xfrm>
            <a:off x="1587662" y="2307670"/>
            <a:ext cx="3310359" cy="830997"/>
          </a:xfrm>
          <a:prstGeom prst="rect">
            <a:avLst/>
          </a:prstGeom>
          <a:noFill/>
        </p:spPr>
        <p:txBody>
          <a:bodyPr wrap="square" rtlCol="0">
            <a:spAutoFit/>
          </a:bodyPr>
          <a:lstStyle/>
          <a:p>
            <a:pPr algn="ctr"/>
            <a:r>
              <a:rPr lang="fr-PF" sz="2400" dirty="0"/>
              <a:t>Forêt de Goyvier de Chine impénétrable</a:t>
            </a:r>
          </a:p>
        </p:txBody>
      </p:sp>
    </p:spTree>
    <p:extLst>
      <p:ext uri="{BB962C8B-B14F-4D97-AF65-F5344CB8AC3E}">
        <p14:creationId xmlns:p14="http://schemas.microsoft.com/office/powerpoint/2010/main" val="33814838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79F371-91AA-91A5-1C2A-231567EDD7C7}"/>
            </a:ext>
          </a:extLst>
        </p:cNvPr>
        <p:cNvGrpSpPr/>
        <p:nvPr/>
      </p:nvGrpSpPr>
      <p:grpSpPr>
        <a:xfrm>
          <a:off x="0" y="0"/>
          <a:ext cx="0" cy="0"/>
          <a:chOff x="0" y="0"/>
          <a:chExt cx="0" cy="0"/>
        </a:xfrm>
      </p:grpSpPr>
      <p:pic>
        <p:nvPicPr>
          <p:cNvPr id="9" name="Image 8">
            <a:extLst>
              <a:ext uri="{FF2B5EF4-FFF2-40B4-BE49-F238E27FC236}">
                <a16:creationId xmlns:a16="http://schemas.microsoft.com/office/drawing/2014/main" id="{F1E881F7-39DC-9D40-44B3-0F8535029B64}"/>
              </a:ext>
            </a:extLst>
          </p:cNvPr>
          <p:cNvPicPr>
            <a:picLocks noChangeAspect="1"/>
          </p:cNvPicPr>
          <p:nvPr/>
        </p:nvPicPr>
        <p:blipFill>
          <a:blip r:embed="rId3"/>
          <a:srcRect t="3465" b="1221"/>
          <a:stretch>
            <a:fillRect/>
          </a:stretch>
        </p:blipFill>
        <p:spPr>
          <a:xfrm>
            <a:off x="0" y="0"/>
            <a:ext cx="12192000" cy="6285053"/>
          </a:xfrm>
          <a:prstGeom prst="rect">
            <a:avLst/>
          </a:prstGeom>
        </p:spPr>
      </p:pic>
      <p:sp>
        <p:nvSpPr>
          <p:cNvPr id="5" name="ZoneTexte 4">
            <a:extLst>
              <a:ext uri="{FF2B5EF4-FFF2-40B4-BE49-F238E27FC236}">
                <a16:creationId xmlns:a16="http://schemas.microsoft.com/office/drawing/2014/main" id="{8F14DA35-BC1E-310A-DD21-2853790A1B32}"/>
              </a:ext>
            </a:extLst>
          </p:cNvPr>
          <p:cNvSpPr txBox="1"/>
          <p:nvPr/>
        </p:nvSpPr>
        <p:spPr>
          <a:xfrm>
            <a:off x="1241528" y="489351"/>
            <a:ext cx="3774292" cy="1938992"/>
          </a:xfrm>
          <a:prstGeom prst="rect">
            <a:avLst/>
          </a:prstGeom>
          <a:noFill/>
        </p:spPr>
        <p:txBody>
          <a:bodyPr wrap="square" rtlCol="0">
            <a:spAutoFit/>
          </a:bodyPr>
          <a:lstStyle/>
          <a:p>
            <a:pPr algn="ctr"/>
            <a:r>
              <a:rPr lang="fr-PF" sz="4000" dirty="0">
                <a:latin typeface="Britannic Bold" panose="020B0903060703020204" pitchFamily="34" charset="77"/>
              </a:rPr>
              <a:t>LA DÉGRADATION DE L’HABITAT</a:t>
            </a:r>
          </a:p>
        </p:txBody>
      </p:sp>
    </p:spTree>
    <p:extLst>
      <p:ext uri="{BB962C8B-B14F-4D97-AF65-F5344CB8AC3E}">
        <p14:creationId xmlns:p14="http://schemas.microsoft.com/office/powerpoint/2010/main" val="15361500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209C2B5C-A292-65CA-C220-7C361E3C58F0}"/>
              </a:ext>
            </a:extLst>
          </p:cNvPr>
          <p:cNvPicPr>
            <a:picLocks noChangeAspect="1"/>
          </p:cNvPicPr>
          <p:nvPr/>
        </p:nvPicPr>
        <p:blipFill>
          <a:blip r:embed="rId3"/>
          <a:stretch>
            <a:fillRect/>
          </a:stretch>
        </p:blipFill>
        <p:spPr>
          <a:xfrm>
            <a:off x="0" y="0"/>
            <a:ext cx="12192000" cy="6285053"/>
          </a:xfrm>
          <a:prstGeom prst="rect">
            <a:avLst/>
          </a:prstGeom>
        </p:spPr>
      </p:pic>
      <p:sp>
        <p:nvSpPr>
          <p:cNvPr id="2" name="ZoneTexte 1">
            <a:extLst>
              <a:ext uri="{FF2B5EF4-FFF2-40B4-BE49-F238E27FC236}">
                <a16:creationId xmlns:a16="http://schemas.microsoft.com/office/drawing/2014/main" id="{59143098-B110-ECFD-350E-A454E939E929}"/>
              </a:ext>
            </a:extLst>
          </p:cNvPr>
          <p:cNvSpPr txBox="1"/>
          <p:nvPr/>
        </p:nvSpPr>
        <p:spPr>
          <a:xfrm>
            <a:off x="1082091" y="4103789"/>
            <a:ext cx="3408887" cy="1446550"/>
          </a:xfrm>
          <a:prstGeom prst="rect">
            <a:avLst/>
          </a:prstGeom>
          <a:noFill/>
        </p:spPr>
        <p:txBody>
          <a:bodyPr wrap="square" rtlCol="0">
            <a:spAutoFit/>
          </a:bodyPr>
          <a:lstStyle/>
          <a:p>
            <a:r>
              <a:rPr lang="fr-PF" sz="4400" dirty="0">
                <a:latin typeface="Britannic Bold" panose="020B0903060703020204" pitchFamily="34" charset="77"/>
              </a:rPr>
              <a:t>LES OISEAUX INTRODUITS</a:t>
            </a:r>
          </a:p>
        </p:txBody>
      </p:sp>
    </p:spTree>
    <p:extLst>
      <p:ext uri="{BB962C8B-B14F-4D97-AF65-F5344CB8AC3E}">
        <p14:creationId xmlns:p14="http://schemas.microsoft.com/office/powerpoint/2010/main" val="2020574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5384ED32-0BF7-A620-0273-76EC209D9847}"/>
              </a:ext>
            </a:extLst>
          </p:cNvPr>
          <p:cNvPicPr>
            <a:picLocks noChangeAspect="1"/>
          </p:cNvPicPr>
          <p:nvPr/>
        </p:nvPicPr>
        <p:blipFill>
          <a:blip r:embed="rId3"/>
          <a:stretch>
            <a:fillRect/>
          </a:stretch>
        </p:blipFill>
        <p:spPr>
          <a:xfrm>
            <a:off x="0" y="0"/>
            <a:ext cx="12192000" cy="6286500"/>
          </a:xfrm>
          <a:prstGeom prst="rect">
            <a:avLst/>
          </a:prstGeom>
        </p:spPr>
      </p:pic>
      <p:sp>
        <p:nvSpPr>
          <p:cNvPr id="4" name="ZoneTexte 3">
            <a:extLst>
              <a:ext uri="{FF2B5EF4-FFF2-40B4-BE49-F238E27FC236}">
                <a16:creationId xmlns:a16="http://schemas.microsoft.com/office/drawing/2014/main" id="{A65CCD0E-08A1-DCC1-BE4D-B7A0581E1A40}"/>
              </a:ext>
            </a:extLst>
          </p:cNvPr>
          <p:cNvSpPr txBox="1"/>
          <p:nvPr/>
        </p:nvSpPr>
        <p:spPr>
          <a:xfrm>
            <a:off x="3888791" y="3429000"/>
            <a:ext cx="3408887" cy="2123658"/>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fr-FR" sz="4400" b="0" i="0" u="none" strike="noStrike" kern="1200" cap="none" spc="0" normalizeH="0" baseline="0" noProof="0" dirty="0">
                <a:ln>
                  <a:noFill/>
                </a:ln>
                <a:solidFill>
                  <a:srgbClr val="FFFFFF"/>
                </a:solidFill>
                <a:effectLst/>
                <a:uLnTx/>
                <a:uFillTx/>
                <a:latin typeface="Britannic Bold" panose="020B0903060703020204" pitchFamily="34" charset="77"/>
                <a:ea typeface="+mn-ea"/>
                <a:cs typeface="+mn-cs"/>
              </a:rPr>
              <a:t>LES MALADIES AVAIRES</a:t>
            </a:r>
          </a:p>
        </p:txBody>
      </p:sp>
    </p:spTree>
    <p:extLst>
      <p:ext uri="{BB962C8B-B14F-4D97-AF65-F5344CB8AC3E}">
        <p14:creationId xmlns:p14="http://schemas.microsoft.com/office/powerpoint/2010/main" val="36199987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28F62B-64F9-08BD-E8A7-867AD8B5383A}"/>
            </a:ext>
          </a:extLst>
        </p:cNvPr>
        <p:cNvGrpSpPr/>
        <p:nvPr/>
      </p:nvGrpSpPr>
      <p:grpSpPr>
        <a:xfrm>
          <a:off x="0" y="0"/>
          <a:ext cx="0" cy="0"/>
          <a:chOff x="0" y="0"/>
          <a:chExt cx="0" cy="0"/>
        </a:xfrm>
      </p:grpSpPr>
      <p:sp>
        <p:nvSpPr>
          <p:cNvPr id="4" name="ZoneTexte 3">
            <a:extLst>
              <a:ext uri="{FF2B5EF4-FFF2-40B4-BE49-F238E27FC236}">
                <a16:creationId xmlns:a16="http://schemas.microsoft.com/office/drawing/2014/main" id="{11B9394B-105D-5BB0-448A-68EA22C8B214}"/>
              </a:ext>
            </a:extLst>
          </p:cNvPr>
          <p:cNvSpPr txBox="1"/>
          <p:nvPr/>
        </p:nvSpPr>
        <p:spPr>
          <a:xfrm>
            <a:off x="7570606" y="1566547"/>
            <a:ext cx="3474278" cy="3170099"/>
          </a:xfrm>
          <a:prstGeom prst="rect">
            <a:avLst/>
          </a:prstGeom>
          <a:noFill/>
        </p:spPr>
        <p:txBody>
          <a:bodyPr wrap="square" rtlCol="0">
            <a:spAutoFit/>
          </a:bodyPr>
          <a:lstStyle/>
          <a:p>
            <a:pPr algn="ctr"/>
            <a:r>
              <a:rPr lang="fr-PF" sz="4000" dirty="0">
                <a:latin typeface="Cooper Black" panose="0208090404030B020404" pitchFamily="18" charset="77"/>
              </a:rPr>
              <a:t>QUE FAIRE POUR PROTÉGER NOS OISEAUX?</a:t>
            </a:r>
          </a:p>
        </p:txBody>
      </p:sp>
      <p:pic>
        <p:nvPicPr>
          <p:cNvPr id="2" name="Image 1">
            <a:extLst>
              <a:ext uri="{FF2B5EF4-FFF2-40B4-BE49-F238E27FC236}">
                <a16:creationId xmlns:a16="http://schemas.microsoft.com/office/drawing/2014/main" id="{9387ACE3-A499-0698-5EF8-89686E4C3A3C}"/>
              </a:ext>
            </a:extLst>
          </p:cNvPr>
          <p:cNvPicPr>
            <a:picLocks noChangeAspect="1"/>
          </p:cNvPicPr>
          <p:nvPr/>
        </p:nvPicPr>
        <p:blipFill>
          <a:blip r:embed="rId3"/>
          <a:stretch>
            <a:fillRect/>
          </a:stretch>
        </p:blipFill>
        <p:spPr>
          <a:xfrm>
            <a:off x="0" y="342414"/>
            <a:ext cx="7772400" cy="6515586"/>
          </a:xfrm>
          <a:prstGeom prst="rect">
            <a:avLst/>
          </a:prstGeom>
        </p:spPr>
      </p:pic>
    </p:spTree>
    <p:extLst>
      <p:ext uri="{BB962C8B-B14F-4D97-AF65-F5344CB8AC3E}">
        <p14:creationId xmlns:p14="http://schemas.microsoft.com/office/powerpoint/2010/main" val="1583768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extLst>
              <a:ext uri="{FF2B5EF4-FFF2-40B4-BE49-F238E27FC236}">
                <a16:creationId xmlns:a16="http://schemas.microsoft.com/office/drawing/2014/main" id="{EB0B8CBD-2913-DC24-102F-35E7A9938D00}"/>
              </a:ext>
            </a:extLst>
          </p:cNvPr>
          <p:cNvSpPr txBox="1"/>
          <p:nvPr/>
        </p:nvSpPr>
        <p:spPr>
          <a:xfrm>
            <a:off x="8137003" y="1240491"/>
            <a:ext cx="3950573" cy="3170099"/>
          </a:xfrm>
          <a:prstGeom prst="rect">
            <a:avLst/>
          </a:prstGeom>
          <a:noFill/>
        </p:spPr>
        <p:txBody>
          <a:bodyPr wrap="square" rtlCol="0">
            <a:spAutoFit/>
          </a:bodyPr>
          <a:lstStyle/>
          <a:p>
            <a:pPr algn="ctr"/>
            <a:r>
              <a:rPr lang="fr-FR" sz="4000" dirty="0">
                <a:latin typeface="Cooper Black" panose="0208090404030B020404" pitchFamily="18" charset="77"/>
              </a:rPr>
              <a:t>La propagation des espèces introduites d’îles en île</a:t>
            </a:r>
            <a:endParaRPr lang="fr-PF" sz="4000" dirty="0">
              <a:latin typeface="Cooper Black" panose="0208090404030B020404" pitchFamily="18" charset="77"/>
            </a:endParaRPr>
          </a:p>
        </p:txBody>
      </p:sp>
      <p:pic>
        <p:nvPicPr>
          <p:cNvPr id="3" name="Image 2">
            <a:extLst>
              <a:ext uri="{FF2B5EF4-FFF2-40B4-BE49-F238E27FC236}">
                <a16:creationId xmlns:a16="http://schemas.microsoft.com/office/drawing/2014/main" id="{8F2664A3-2C0B-E595-08D4-7F1651463920}"/>
              </a:ext>
            </a:extLst>
          </p:cNvPr>
          <p:cNvPicPr>
            <a:picLocks noChangeAspect="1"/>
          </p:cNvPicPr>
          <p:nvPr/>
        </p:nvPicPr>
        <p:blipFill>
          <a:blip r:embed="rId3"/>
          <a:stretch>
            <a:fillRect/>
          </a:stretch>
        </p:blipFill>
        <p:spPr>
          <a:xfrm>
            <a:off x="364603" y="617637"/>
            <a:ext cx="7772400" cy="5181600"/>
          </a:xfrm>
          <a:prstGeom prst="rect">
            <a:avLst/>
          </a:prstGeom>
        </p:spPr>
      </p:pic>
    </p:spTree>
    <p:extLst>
      <p:ext uri="{BB962C8B-B14F-4D97-AF65-F5344CB8AC3E}">
        <p14:creationId xmlns:p14="http://schemas.microsoft.com/office/powerpoint/2010/main" val="13035270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6BF9D305-980F-DA2F-1124-E05C94DFF325}"/>
              </a:ext>
            </a:extLst>
          </p:cNvPr>
          <p:cNvPicPr>
            <a:picLocks noChangeAspect="1"/>
          </p:cNvPicPr>
          <p:nvPr/>
        </p:nvPicPr>
        <p:blipFill>
          <a:blip r:embed="rId3"/>
          <a:stretch>
            <a:fillRect/>
          </a:stretch>
        </p:blipFill>
        <p:spPr>
          <a:xfrm>
            <a:off x="0" y="279400"/>
            <a:ext cx="8674099" cy="5782733"/>
          </a:xfrm>
          <a:prstGeom prst="rect">
            <a:avLst/>
          </a:prstGeom>
        </p:spPr>
      </p:pic>
      <p:sp>
        <p:nvSpPr>
          <p:cNvPr id="3" name="ZoneTexte 2">
            <a:extLst>
              <a:ext uri="{FF2B5EF4-FFF2-40B4-BE49-F238E27FC236}">
                <a16:creationId xmlns:a16="http://schemas.microsoft.com/office/drawing/2014/main" id="{4130C516-CEAE-20E4-C5B1-BF16E0CE5C1D}"/>
              </a:ext>
            </a:extLst>
          </p:cNvPr>
          <p:cNvSpPr txBox="1"/>
          <p:nvPr/>
        </p:nvSpPr>
        <p:spPr>
          <a:xfrm>
            <a:off x="8674099" y="2459504"/>
            <a:ext cx="3474278" cy="1938992"/>
          </a:xfrm>
          <a:prstGeom prst="rect">
            <a:avLst/>
          </a:prstGeom>
          <a:noFill/>
        </p:spPr>
        <p:txBody>
          <a:bodyPr wrap="square" rtlCol="0">
            <a:spAutoFit/>
          </a:bodyPr>
          <a:lstStyle/>
          <a:p>
            <a:pPr algn="ctr"/>
            <a:r>
              <a:rPr lang="fr-FR" sz="4000" dirty="0">
                <a:latin typeface="Cooper Black" panose="0208090404030B020404" pitchFamily="18" charset="77"/>
              </a:rPr>
              <a:t>Respecter </a:t>
            </a:r>
          </a:p>
          <a:p>
            <a:pPr algn="ctr"/>
            <a:r>
              <a:rPr lang="fr-FR" sz="4000" dirty="0">
                <a:latin typeface="Cooper Black" panose="0208090404030B020404" pitchFamily="18" charset="77"/>
              </a:rPr>
              <a:t>la Biosécurité</a:t>
            </a:r>
            <a:endParaRPr lang="fr-PF" sz="4000" dirty="0">
              <a:latin typeface="Cooper Black" panose="0208090404030B020404" pitchFamily="18" charset="77"/>
            </a:endParaRPr>
          </a:p>
        </p:txBody>
      </p:sp>
    </p:spTree>
    <p:extLst>
      <p:ext uri="{BB962C8B-B14F-4D97-AF65-F5344CB8AC3E}">
        <p14:creationId xmlns:p14="http://schemas.microsoft.com/office/powerpoint/2010/main" val="23940710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9AE0F-335C-AE89-CF83-60412C8A9ADA}"/>
            </a:ext>
          </a:extLst>
        </p:cNvPr>
        <p:cNvGrpSpPr/>
        <p:nvPr/>
      </p:nvGrpSpPr>
      <p:grpSpPr>
        <a:xfrm>
          <a:off x="0" y="0"/>
          <a:ext cx="0" cy="0"/>
          <a:chOff x="0" y="0"/>
          <a:chExt cx="0" cy="0"/>
        </a:xfrm>
      </p:grpSpPr>
      <p:pic>
        <p:nvPicPr>
          <p:cNvPr id="10" name="Image 9">
            <a:extLst>
              <a:ext uri="{FF2B5EF4-FFF2-40B4-BE49-F238E27FC236}">
                <a16:creationId xmlns:a16="http://schemas.microsoft.com/office/drawing/2014/main" id="{9844F3FC-DFC8-0DC6-53C4-2C81F6D1A652}"/>
              </a:ext>
            </a:extLst>
          </p:cNvPr>
          <p:cNvPicPr>
            <a:picLocks noChangeAspect="1"/>
          </p:cNvPicPr>
          <p:nvPr/>
        </p:nvPicPr>
        <p:blipFill>
          <a:blip r:embed="rId3"/>
          <a:srcRect t="10074" b="2444"/>
          <a:stretch>
            <a:fillRect/>
          </a:stretch>
        </p:blipFill>
        <p:spPr>
          <a:xfrm>
            <a:off x="0" y="0"/>
            <a:ext cx="12192000" cy="6275540"/>
          </a:xfrm>
          <a:prstGeom prst="rect">
            <a:avLst/>
          </a:prstGeom>
        </p:spPr>
      </p:pic>
      <p:sp>
        <p:nvSpPr>
          <p:cNvPr id="2" name="ZoneTexte 1">
            <a:extLst>
              <a:ext uri="{FF2B5EF4-FFF2-40B4-BE49-F238E27FC236}">
                <a16:creationId xmlns:a16="http://schemas.microsoft.com/office/drawing/2014/main" id="{0A1E56C0-34EA-88C8-94E7-BA15051EDB7D}"/>
              </a:ext>
            </a:extLst>
          </p:cNvPr>
          <p:cNvSpPr txBox="1"/>
          <p:nvPr/>
        </p:nvSpPr>
        <p:spPr>
          <a:xfrm>
            <a:off x="669899" y="582460"/>
            <a:ext cx="3900487" cy="1323439"/>
          </a:xfrm>
          <a:prstGeom prst="rect">
            <a:avLst/>
          </a:prstGeom>
          <a:noFill/>
        </p:spPr>
        <p:txBody>
          <a:bodyPr wrap="square" rtlCol="0">
            <a:spAutoFit/>
          </a:bodyPr>
          <a:lstStyle/>
          <a:p>
            <a:pPr algn="ctr"/>
            <a:r>
              <a:rPr lang="fr-PF" sz="4000" dirty="0">
                <a:latin typeface="Cooper Black" panose="0208090404030B020404" pitchFamily="18" charset="77"/>
              </a:rPr>
              <a:t>CONTRÔLER LES RATS</a:t>
            </a:r>
          </a:p>
        </p:txBody>
      </p:sp>
    </p:spTree>
    <p:extLst>
      <p:ext uri="{BB962C8B-B14F-4D97-AF65-F5344CB8AC3E}">
        <p14:creationId xmlns:p14="http://schemas.microsoft.com/office/powerpoint/2010/main" val="16054107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E55044-ECFE-27BB-BA15-2B2971FD2798}"/>
            </a:ext>
          </a:extLst>
        </p:cNvPr>
        <p:cNvGrpSpPr/>
        <p:nvPr/>
      </p:nvGrpSpPr>
      <p:grpSpPr>
        <a:xfrm>
          <a:off x="0" y="0"/>
          <a:ext cx="0" cy="0"/>
          <a:chOff x="0" y="0"/>
          <a:chExt cx="0" cy="0"/>
        </a:xfrm>
      </p:grpSpPr>
      <p:pic>
        <p:nvPicPr>
          <p:cNvPr id="6" name="Image 5">
            <a:extLst>
              <a:ext uri="{FF2B5EF4-FFF2-40B4-BE49-F238E27FC236}">
                <a16:creationId xmlns:a16="http://schemas.microsoft.com/office/drawing/2014/main" id="{07763114-B1CB-7CA9-BD55-F8F532ACE9B6}"/>
              </a:ext>
            </a:extLst>
          </p:cNvPr>
          <p:cNvPicPr>
            <a:picLocks noChangeAspect="1"/>
          </p:cNvPicPr>
          <p:nvPr/>
        </p:nvPicPr>
        <p:blipFill>
          <a:blip r:embed="rId3"/>
          <a:stretch>
            <a:fillRect/>
          </a:stretch>
        </p:blipFill>
        <p:spPr>
          <a:xfrm>
            <a:off x="-1" y="0"/>
            <a:ext cx="12192001" cy="6303818"/>
          </a:xfrm>
          <a:prstGeom prst="rect">
            <a:avLst/>
          </a:prstGeom>
        </p:spPr>
      </p:pic>
      <p:sp>
        <p:nvSpPr>
          <p:cNvPr id="2" name="ZoneTexte 1">
            <a:extLst>
              <a:ext uri="{FF2B5EF4-FFF2-40B4-BE49-F238E27FC236}">
                <a16:creationId xmlns:a16="http://schemas.microsoft.com/office/drawing/2014/main" id="{14C79412-60EC-7EA6-575E-754304ACC315}"/>
              </a:ext>
            </a:extLst>
          </p:cNvPr>
          <p:cNvSpPr txBox="1"/>
          <p:nvPr/>
        </p:nvSpPr>
        <p:spPr>
          <a:xfrm>
            <a:off x="8032433" y="3681680"/>
            <a:ext cx="3800476" cy="1323439"/>
          </a:xfrm>
          <a:prstGeom prst="rect">
            <a:avLst/>
          </a:prstGeom>
          <a:noFill/>
        </p:spPr>
        <p:txBody>
          <a:bodyPr wrap="square" rtlCol="0">
            <a:spAutoFit/>
          </a:bodyPr>
          <a:lstStyle/>
          <a:p>
            <a:pPr algn="ctr"/>
            <a:r>
              <a:rPr lang="fr-PF" sz="4000" dirty="0">
                <a:latin typeface="Cooper Black" panose="0208090404030B020404" pitchFamily="18" charset="77"/>
              </a:rPr>
              <a:t>STÉRILISER LES CHATS</a:t>
            </a:r>
          </a:p>
        </p:txBody>
      </p:sp>
    </p:spTree>
    <p:extLst>
      <p:ext uri="{BB962C8B-B14F-4D97-AF65-F5344CB8AC3E}">
        <p14:creationId xmlns:p14="http://schemas.microsoft.com/office/powerpoint/2010/main" val="17956954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B2047-12CC-313E-1963-240F0AFBEFA0}"/>
            </a:ext>
          </a:extLst>
        </p:cNvPr>
        <p:cNvGrpSpPr/>
        <p:nvPr/>
      </p:nvGrpSpPr>
      <p:grpSpPr>
        <a:xfrm>
          <a:off x="0" y="0"/>
          <a:ext cx="0" cy="0"/>
          <a:chOff x="0" y="0"/>
          <a:chExt cx="0" cy="0"/>
        </a:xfrm>
      </p:grpSpPr>
      <p:pic>
        <p:nvPicPr>
          <p:cNvPr id="6" name="Image 5">
            <a:extLst>
              <a:ext uri="{FF2B5EF4-FFF2-40B4-BE49-F238E27FC236}">
                <a16:creationId xmlns:a16="http://schemas.microsoft.com/office/drawing/2014/main" id="{FAD47EA7-75A6-C2AA-E357-B720DEE915D5}"/>
              </a:ext>
            </a:extLst>
          </p:cNvPr>
          <p:cNvPicPr>
            <a:picLocks noChangeAspect="1"/>
          </p:cNvPicPr>
          <p:nvPr/>
        </p:nvPicPr>
        <p:blipFill>
          <a:blip r:embed="rId3"/>
          <a:srcRect t="326" b="-326"/>
          <a:stretch>
            <a:fillRect/>
          </a:stretch>
        </p:blipFill>
        <p:spPr>
          <a:xfrm>
            <a:off x="0" y="0"/>
            <a:ext cx="12192000" cy="6325644"/>
          </a:xfrm>
          <a:prstGeom prst="rect">
            <a:avLst/>
          </a:prstGeom>
        </p:spPr>
      </p:pic>
      <p:sp>
        <p:nvSpPr>
          <p:cNvPr id="2" name="ZoneTexte 1">
            <a:extLst>
              <a:ext uri="{FF2B5EF4-FFF2-40B4-BE49-F238E27FC236}">
                <a16:creationId xmlns:a16="http://schemas.microsoft.com/office/drawing/2014/main" id="{027D6D4D-4CC2-02D6-B6CF-9794D1B5BB3F}"/>
              </a:ext>
            </a:extLst>
          </p:cNvPr>
          <p:cNvSpPr txBox="1"/>
          <p:nvPr/>
        </p:nvSpPr>
        <p:spPr>
          <a:xfrm>
            <a:off x="954453" y="3162822"/>
            <a:ext cx="4274821" cy="2554545"/>
          </a:xfrm>
          <a:prstGeom prst="rect">
            <a:avLst/>
          </a:prstGeom>
          <a:noFill/>
        </p:spPr>
        <p:txBody>
          <a:bodyPr wrap="square" rtlCol="0">
            <a:spAutoFit/>
          </a:bodyPr>
          <a:lstStyle/>
          <a:p>
            <a:pPr algn="ctr"/>
            <a:r>
              <a:rPr lang="fr-PF" sz="4000" dirty="0">
                <a:latin typeface="Cooper Black" panose="0208090404030B020404" pitchFamily="18" charset="77"/>
              </a:rPr>
              <a:t>NE PAS INTRODUIRE D’OISEAUX NUISIBLES</a:t>
            </a:r>
          </a:p>
        </p:txBody>
      </p:sp>
    </p:spTree>
    <p:extLst>
      <p:ext uri="{BB962C8B-B14F-4D97-AF65-F5344CB8AC3E}">
        <p14:creationId xmlns:p14="http://schemas.microsoft.com/office/powerpoint/2010/main" val="18069808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 7">
            <a:extLst>
              <a:ext uri="{FF2B5EF4-FFF2-40B4-BE49-F238E27FC236}">
                <a16:creationId xmlns:a16="http://schemas.microsoft.com/office/drawing/2014/main" id="{AB27C6B2-54C6-F0B2-1578-61286BB206F7}"/>
              </a:ext>
            </a:extLst>
          </p:cNvPr>
          <p:cNvPicPr>
            <a:picLocks noChangeAspect="1"/>
          </p:cNvPicPr>
          <p:nvPr/>
        </p:nvPicPr>
        <p:blipFill>
          <a:blip r:embed="rId3"/>
          <a:stretch>
            <a:fillRect/>
          </a:stretch>
        </p:blipFill>
        <p:spPr>
          <a:xfrm>
            <a:off x="0" y="0"/>
            <a:ext cx="12192000" cy="6300788"/>
          </a:xfrm>
          <a:prstGeom prst="rect">
            <a:avLst/>
          </a:prstGeom>
        </p:spPr>
      </p:pic>
      <p:sp>
        <p:nvSpPr>
          <p:cNvPr id="2" name="ZoneTexte 1">
            <a:extLst>
              <a:ext uri="{FF2B5EF4-FFF2-40B4-BE49-F238E27FC236}">
                <a16:creationId xmlns:a16="http://schemas.microsoft.com/office/drawing/2014/main" id="{97E932FD-BCB0-92A6-E8F4-5B928DB48DFF}"/>
              </a:ext>
            </a:extLst>
          </p:cNvPr>
          <p:cNvSpPr txBox="1"/>
          <p:nvPr/>
        </p:nvSpPr>
        <p:spPr>
          <a:xfrm>
            <a:off x="914401" y="557212"/>
            <a:ext cx="3814762" cy="3785652"/>
          </a:xfrm>
          <a:prstGeom prst="rect">
            <a:avLst/>
          </a:prstGeom>
          <a:noFill/>
        </p:spPr>
        <p:txBody>
          <a:bodyPr wrap="square" rtlCol="0">
            <a:spAutoFit/>
          </a:bodyPr>
          <a:lstStyle/>
          <a:p>
            <a:pPr algn="ctr"/>
            <a:r>
              <a:rPr lang="fr-PF" sz="4000" dirty="0">
                <a:latin typeface="Cooper Black" panose="0208090404030B020404" pitchFamily="18" charset="77"/>
              </a:rPr>
              <a:t>NE PAS INTRODUIRE/ PROPAGER LES FOURMIS INVASIVES</a:t>
            </a:r>
          </a:p>
        </p:txBody>
      </p:sp>
    </p:spTree>
    <p:extLst>
      <p:ext uri="{BB962C8B-B14F-4D97-AF65-F5344CB8AC3E}">
        <p14:creationId xmlns:p14="http://schemas.microsoft.com/office/powerpoint/2010/main" val="25092541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 7">
            <a:extLst>
              <a:ext uri="{FF2B5EF4-FFF2-40B4-BE49-F238E27FC236}">
                <a16:creationId xmlns:a16="http://schemas.microsoft.com/office/drawing/2014/main" id="{9A519C0E-6BB1-9554-40BE-556237A8D0AD}"/>
              </a:ext>
            </a:extLst>
          </p:cNvPr>
          <p:cNvPicPr>
            <a:picLocks noChangeAspect="1"/>
          </p:cNvPicPr>
          <p:nvPr/>
        </p:nvPicPr>
        <p:blipFill>
          <a:blip r:embed="rId3"/>
          <a:srcRect b="5605"/>
          <a:stretch>
            <a:fillRect/>
          </a:stretch>
        </p:blipFill>
        <p:spPr>
          <a:xfrm>
            <a:off x="0" y="0"/>
            <a:ext cx="12192000" cy="6272213"/>
          </a:xfrm>
          <a:prstGeom prst="rect">
            <a:avLst/>
          </a:prstGeom>
        </p:spPr>
      </p:pic>
      <p:sp>
        <p:nvSpPr>
          <p:cNvPr id="2" name="ZoneTexte 1">
            <a:extLst>
              <a:ext uri="{FF2B5EF4-FFF2-40B4-BE49-F238E27FC236}">
                <a16:creationId xmlns:a16="http://schemas.microsoft.com/office/drawing/2014/main" id="{01DB9B69-C08F-896F-878C-5E93D8B99817}"/>
              </a:ext>
            </a:extLst>
          </p:cNvPr>
          <p:cNvSpPr txBox="1"/>
          <p:nvPr/>
        </p:nvSpPr>
        <p:spPr>
          <a:xfrm>
            <a:off x="-136533" y="1195387"/>
            <a:ext cx="4785102" cy="2862322"/>
          </a:xfrm>
          <a:prstGeom prst="rect">
            <a:avLst/>
          </a:prstGeom>
          <a:noFill/>
        </p:spPr>
        <p:txBody>
          <a:bodyPr wrap="square" rtlCol="0">
            <a:spAutoFit/>
          </a:bodyPr>
          <a:lstStyle/>
          <a:p>
            <a:pPr algn="ctr"/>
            <a:r>
              <a:rPr lang="fr-PF" sz="3600" dirty="0">
                <a:latin typeface="Cooper Black" panose="0208090404030B020404" pitchFamily="18" charset="77"/>
              </a:rPr>
              <a:t>NE PAS INTRODUIRE/ CONTRÔLER LES PLANTES INVASIVES</a:t>
            </a:r>
          </a:p>
        </p:txBody>
      </p:sp>
      <p:sp>
        <p:nvSpPr>
          <p:cNvPr id="18" name="ZoneTexte 17">
            <a:extLst>
              <a:ext uri="{FF2B5EF4-FFF2-40B4-BE49-F238E27FC236}">
                <a16:creationId xmlns:a16="http://schemas.microsoft.com/office/drawing/2014/main" id="{91CFABD2-3F33-CCA2-FCD5-A00861240437}"/>
              </a:ext>
            </a:extLst>
          </p:cNvPr>
          <p:cNvSpPr txBox="1"/>
          <p:nvPr/>
        </p:nvSpPr>
        <p:spPr>
          <a:xfrm>
            <a:off x="7690338" y="4057709"/>
            <a:ext cx="4098933" cy="1754326"/>
          </a:xfrm>
          <a:prstGeom prst="rect">
            <a:avLst/>
          </a:prstGeom>
          <a:noFill/>
        </p:spPr>
        <p:txBody>
          <a:bodyPr wrap="square">
            <a:spAutoFit/>
          </a:bodyPr>
          <a:lstStyle/>
          <a:p>
            <a:pPr algn="ctr"/>
            <a:r>
              <a:rPr lang="fr-PF" sz="3600" dirty="0">
                <a:latin typeface="Cooper Black" panose="0208090404030B020404" pitchFamily="18" charset="77"/>
              </a:rPr>
              <a:t>ET PLANTER DES ESPÈCES INDIGÈNES </a:t>
            </a:r>
          </a:p>
        </p:txBody>
      </p:sp>
    </p:spTree>
    <p:extLst>
      <p:ext uri="{BB962C8B-B14F-4D97-AF65-F5344CB8AC3E}">
        <p14:creationId xmlns:p14="http://schemas.microsoft.com/office/powerpoint/2010/main" val="13325798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72764F-589E-ED8E-7A65-7D24F5206E21}"/>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5F675D57-77A9-7438-C78B-E8B1EF133F9E}"/>
              </a:ext>
            </a:extLst>
          </p:cNvPr>
          <p:cNvPicPr>
            <a:picLocks noChangeAspect="1"/>
          </p:cNvPicPr>
          <p:nvPr/>
        </p:nvPicPr>
        <p:blipFill>
          <a:blip r:embed="rId3"/>
          <a:srcRect t="7944" b="62"/>
          <a:stretch>
            <a:fillRect/>
          </a:stretch>
        </p:blipFill>
        <p:spPr>
          <a:xfrm>
            <a:off x="0" y="0"/>
            <a:ext cx="12192000" cy="6324600"/>
          </a:xfrm>
          <a:prstGeom prst="rect">
            <a:avLst/>
          </a:prstGeom>
        </p:spPr>
      </p:pic>
      <p:sp>
        <p:nvSpPr>
          <p:cNvPr id="6" name="ZoneTexte 5">
            <a:extLst>
              <a:ext uri="{FF2B5EF4-FFF2-40B4-BE49-F238E27FC236}">
                <a16:creationId xmlns:a16="http://schemas.microsoft.com/office/drawing/2014/main" id="{7353F9C2-52A3-D94B-7643-AB16BC57159E}"/>
              </a:ext>
            </a:extLst>
          </p:cNvPr>
          <p:cNvSpPr txBox="1"/>
          <p:nvPr/>
        </p:nvSpPr>
        <p:spPr>
          <a:xfrm>
            <a:off x="4063545" y="354459"/>
            <a:ext cx="4064909" cy="707886"/>
          </a:xfrm>
          <a:prstGeom prst="rect">
            <a:avLst/>
          </a:prstGeom>
          <a:noFill/>
        </p:spPr>
        <p:txBody>
          <a:bodyPr wrap="square" rtlCol="0">
            <a:spAutoFit/>
          </a:bodyPr>
          <a:lstStyle/>
          <a:p>
            <a:pPr algn="ctr"/>
            <a:r>
              <a:rPr lang="fr-PF" sz="4000" dirty="0">
                <a:latin typeface="Cooper Black" panose="0208090404030B020404" pitchFamily="18" charset="77"/>
              </a:rPr>
              <a:t>SENSIBILISER</a:t>
            </a:r>
          </a:p>
        </p:txBody>
      </p:sp>
    </p:spTree>
    <p:extLst>
      <p:ext uri="{BB962C8B-B14F-4D97-AF65-F5344CB8AC3E}">
        <p14:creationId xmlns:p14="http://schemas.microsoft.com/office/powerpoint/2010/main" val="23789868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690012E2-E6E7-B462-74BB-E2F97BFD9FEB}"/>
              </a:ext>
            </a:extLst>
          </p:cNvPr>
          <p:cNvPicPr>
            <a:picLocks noChangeAspect="1"/>
          </p:cNvPicPr>
          <p:nvPr/>
        </p:nvPicPr>
        <p:blipFill>
          <a:blip r:embed="rId2"/>
          <a:srcRect t="22693"/>
          <a:stretch>
            <a:fillRect/>
          </a:stretch>
        </p:blipFill>
        <p:spPr>
          <a:xfrm>
            <a:off x="0" y="0"/>
            <a:ext cx="12192000" cy="6283569"/>
          </a:xfrm>
          <a:prstGeom prst="rect">
            <a:avLst/>
          </a:prstGeom>
        </p:spPr>
      </p:pic>
      <p:sp>
        <p:nvSpPr>
          <p:cNvPr id="2" name="ZoneTexte 1">
            <a:extLst>
              <a:ext uri="{FF2B5EF4-FFF2-40B4-BE49-F238E27FC236}">
                <a16:creationId xmlns:a16="http://schemas.microsoft.com/office/drawing/2014/main" id="{29E039B0-049B-370B-B6BA-EC60E4790165}"/>
              </a:ext>
            </a:extLst>
          </p:cNvPr>
          <p:cNvSpPr txBox="1"/>
          <p:nvPr/>
        </p:nvSpPr>
        <p:spPr>
          <a:xfrm>
            <a:off x="6096000" y="2459504"/>
            <a:ext cx="5946220" cy="1938992"/>
          </a:xfrm>
          <a:prstGeom prst="rect">
            <a:avLst/>
          </a:prstGeom>
          <a:noFill/>
        </p:spPr>
        <p:txBody>
          <a:bodyPr wrap="square" rtlCol="0">
            <a:spAutoFit/>
          </a:bodyPr>
          <a:lstStyle/>
          <a:p>
            <a:pPr algn="ctr"/>
            <a:r>
              <a:rPr lang="fr-PF" sz="4000" dirty="0">
                <a:latin typeface="Cooper Black" panose="0208090404030B020404" pitchFamily="18" charset="77"/>
              </a:rPr>
              <a:t>NOS OISEAUX SONT IRREMPLAÇABLES STOP EXTINCTION</a:t>
            </a:r>
          </a:p>
        </p:txBody>
      </p:sp>
    </p:spTree>
    <p:extLst>
      <p:ext uri="{BB962C8B-B14F-4D97-AF65-F5344CB8AC3E}">
        <p14:creationId xmlns:p14="http://schemas.microsoft.com/office/powerpoint/2010/main" val="75104543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DESIGN_ID_TRICERATOPS THEME" val="MRLcVjX5"/>
  <p:tag name="ARTICULATE_SLIDE_COUNT" val="9"/>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Thème Office">
  <a:themeElements>
    <a:clrScheme name="Personnalisé 4">
      <a:dk1>
        <a:srgbClr val="000000"/>
      </a:dk1>
      <a:lt1>
        <a:srgbClr val="FFFFFF"/>
      </a:lt1>
      <a:dk2>
        <a:srgbClr val="17406D"/>
      </a:dk2>
      <a:lt2>
        <a:srgbClr val="DBEFF9"/>
      </a:lt2>
      <a:accent1>
        <a:srgbClr val="0F6FC6"/>
      </a:accent1>
      <a:accent2>
        <a:srgbClr val="009DD9"/>
      </a:accent2>
      <a:accent3>
        <a:srgbClr val="0BD0D9"/>
      </a:accent3>
      <a:accent4>
        <a:srgbClr val="10CF9B"/>
      </a:accent4>
      <a:accent5>
        <a:srgbClr val="7CCA62"/>
      </a:accent5>
      <a:accent6>
        <a:srgbClr val="488A15"/>
      </a:accent6>
      <a:hlink>
        <a:srgbClr val="F49100"/>
      </a:hlink>
      <a:folHlink>
        <a:srgbClr val="85DFD0"/>
      </a:folHlink>
    </a:clrScheme>
    <a:fontScheme name="Thème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hème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2D582EF-0C1E-4223-821C-06B357F4083C}">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034C581A-2515-4085-85C4-F8EE3C7E53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FA4079C-B995-4380-B9B3-7AA59BD227B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3818</TotalTime>
  <Words>2001</Words>
  <Application>Microsoft Office PowerPoint</Application>
  <PresentationFormat>Grand écran</PresentationFormat>
  <Paragraphs>153</Paragraphs>
  <Slides>41</Slides>
  <Notes>30</Notes>
  <HiddenSlides>0</HiddenSlides>
  <MMClips>0</MMClips>
  <ScaleCrop>false</ScaleCrop>
  <HeadingPairs>
    <vt:vector size="6" baseType="variant">
      <vt:variant>
        <vt:lpstr>Polices utilisées</vt:lpstr>
      </vt:variant>
      <vt:variant>
        <vt:i4>5</vt:i4>
      </vt:variant>
      <vt:variant>
        <vt:lpstr>Thème</vt:lpstr>
      </vt:variant>
      <vt:variant>
        <vt:i4>1</vt:i4>
      </vt:variant>
      <vt:variant>
        <vt:lpstr>Titres des diapositives</vt:lpstr>
      </vt:variant>
      <vt:variant>
        <vt:i4>41</vt:i4>
      </vt:variant>
    </vt:vector>
  </HeadingPairs>
  <TitlesOfParts>
    <vt:vector size="47" baseType="lpstr">
      <vt:lpstr>Arial</vt:lpstr>
      <vt:lpstr>Britannic Bold</vt:lpstr>
      <vt:lpstr>Calibri</vt:lpstr>
      <vt:lpstr>Calibri Light</vt:lpstr>
      <vt:lpstr>Cooper Black</vt:lpstr>
      <vt:lpstr>Thème Office</vt:lpstr>
      <vt:lpstr>Les Oiseaux endémiques de l’archipel des  Australes</vt:lpstr>
      <vt:lpstr>QUELS SONT LES TYPES D’OISEAUX ?</vt:lpstr>
      <vt:lpstr>Présentation PowerPoint</vt:lpstr>
      <vt:lpstr>Présentation PowerPoint</vt:lpstr>
      <vt:lpstr>Présentation PowerPoint</vt:lpstr>
      <vt:lpstr>Koko, c’est mon nom polynésien, en français c’est le Ptilope de Rapa.</vt:lpstr>
      <vt:lpstr>Présentation PowerPoint</vt:lpstr>
      <vt:lpstr>Je suis bien le ‘ura ou Lori de Khul. En PF, je n’existe plus que sur l’île de Rimatara</vt:lpstr>
      <vt:lpstr>Présentation PowerPoint</vt:lpstr>
      <vt:lpstr>E ‘oromaō vau – Je suis le ‘oromaō ou Rousserolle de Rimatara</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Chloé BROWN</dc:creator>
  <cp:lastModifiedBy>blanvillaincaroline@outlook.fr</cp:lastModifiedBy>
  <cp:revision>39</cp:revision>
  <dcterms:created xsi:type="dcterms:W3CDTF">2024-06-11T22:29:11Z</dcterms:created>
  <dcterms:modified xsi:type="dcterms:W3CDTF">2025-11-08T00:24:36Z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