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tags/tag8.xml" ContentType="application/vnd.openxmlformats-officedocument.presentationml.tags+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tags/tag10.xml" ContentType="application/vnd.openxmlformats-officedocument.presentationml.tags+xml"/>
  <Override PartName="/ppt/notesSlides/notesSlide12.xml" ContentType="application/vnd.openxmlformats-officedocument.presentationml.notesSlide+xml"/>
  <Override PartName="/ppt/tags/tag11.xml" ContentType="application/vnd.openxmlformats-officedocument.presentationml.tags+xml"/>
  <Override PartName="/ppt/notesSlides/notesSlide13.xml" ContentType="application/vnd.openxmlformats-officedocument.presentationml.notesSlide+xml"/>
  <Override PartName="/ppt/tags/tag12.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3.xml" ContentType="application/vnd.openxmlformats-officedocument.presentationml.tags+xml"/>
  <Override PartName="/ppt/notesSlides/notesSlide16.xml" ContentType="application/vnd.openxmlformats-officedocument.presentationml.notesSlide+xml"/>
  <Override PartName="/ppt/tags/tag14.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5.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4" r:id="rId4"/>
  </p:sldMasterIdLst>
  <p:notesMasterIdLst>
    <p:notesMasterId r:id="rId51"/>
  </p:notesMasterIdLst>
  <p:handoutMasterIdLst>
    <p:handoutMasterId r:id="rId52"/>
  </p:handoutMasterIdLst>
  <p:sldIdLst>
    <p:sldId id="256" r:id="rId5"/>
    <p:sldId id="280" r:id="rId6"/>
    <p:sldId id="260" r:id="rId7"/>
    <p:sldId id="262" r:id="rId8"/>
    <p:sldId id="326" r:id="rId9"/>
    <p:sldId id="286" r:id="rId10"/>
    <p:sldId id="308" r:id="rId11"/>
    <p:sldId id="309" r:id="rId12"/>
    <p:sldId id="313" r:id="rId13"/>
    <p:sldId id="314" r:id="rId14"/>
    <p:sldId id="315" r:id="rId15"/>
    <p:sldId id="316" r:id="rId16"/>
    <p:sldId id="270" r:id="rId17"/>
    <p:sldId id="282" r:id="rId18"/>
    <p:sldId id="317" r:id="rId19"/>
    <p:sldId id="318" r:id="rId20"/>
    <p:sldId id="319" r:id="rId21"/>
    <p:sldId id="320" r:id="rId22"/>
    <p:sldId id="322" r:id="rId23"/>
    <p:sldId id="321" r:id="rId24"/>
    <p:sldId id="265" r:id="rId25"/>
    <p:sldId id="263" r:id="rId26"/>
    <p:sldId id="310" r:id="rId27"/>
    <p:sldId id="311" r:id="rId28"/>
    <p:sldId id="281" r:id="rId29"/>
    <p:sldId id="269" r:id="rId30"/>
    <p:sldId id="306" r:id="rId31"/>
    <p:sldId id="327" r:id="rId32"/>
    <p:sldId id="292" r:id="rId33"/>
    <p:sldId id="293" r:id="rId34"/>
    <p:sldId id="294" r:id="rId35"/>
    <p:sldId id="296" r:id="rId36"/>
    <p:sldId id="297" r:id="rId37"/>
    <p:sldId id="298" r:id="rId38"/>
    <p:sldId id="295" r:id="rId39"/>
    <p:sldId id="323" r:id="rId40"/>
    <p:sldId id="324" r:id="rId41"/>
    <p:sldId id="299" r:id="rId42"/>
    <p:sldId id="325" r:id="rId43"/>
    <p:sldId id="300" r:id="rId44"/>
    <p:sldId id="301" r:id="rId45"/>
    <p:sldId id="302" r:id="rId46"/>
    <p:sldId id="303" r:id="rId47"/>
    <p:sldId id="304" r:id="rId48"/>
    <p:sldId id="305" r:id="rId49"/>
    <p:sldId id="307" r:id="rId50"/>
  </p:sldIdLst>
  <p:sldSz cx="12192000" cy="6858000"/>
  <p:notesSz cx="6858000" cy="9144000"/>
  <p:custDataLst>
    <p:tags r:id="rId53"/>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502D"/>
    <a:srgbClr val="80A04B"/>
    <a:srgbClr val="278A77"/>
    <a:srgbClr val="569EAA"/>
    <a:srgbClr val="008DBF"/>
    <a:srgbClr val="FFFFFF"/>
    <a:srgbClr val="03B992"/>
    <a:srgbClr val="384449"/>
    <a:srgbClr val="54717E"/>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533" autoAdjust="0"/>
    <p:restoredTop sz="90449" autoAdjust="0"/>
  </p:normalViewPr>
  <p:slideViewPr>
    <p:cSldViewPr snapToGrid="0">
      <p:cViewPr varScale="1">
        <p:scale>
          <a:sx n="62" d="100"/>
          <a:sy n="62" d="100"/>
        </p:scale>
        <p:origin x="834" y="66"/>
      </p:cViewPr>
      <p:guideLst/>
    </p:cSldViewPr>
  </p:slideViewPr>
  <p:outlineViewPr>
    <p:cViewPr>
      <p:scale>
        <a:sx n="33" d="100"/>
        <a:sy n="33" d="100"/>
      </p:scale>
      <p:origin x="0" y="-784"/>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107" d="100"/>
          <a:sy n="107" d="100"/>
        </p:scale>
        <p:origin x="3816"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gs" Target="tags/tag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E825DAD7-D6F1-085F-8463-F22721690E6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PF"/>
          </a:p>
        </p:txBody>
      </p:sp>
      <p:sp>
        <p:nvSpPr>
          <p:cNvPr id="3" name="Espace réservé de la date 2">
            <a:extLst>
              <a:ext uri="{FF2B5EF4-FFF2-40B4-BE49-F238E27FC236}">
                <a16:creationId xmlns:a16="http://schemas.microsoft.com/office/drawing/2014/main" id="{C4CE1685-CA2C-E785-279E-6B0F4422332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49CCEE6-C81F-2F4B-8968-33247E4B62B8}" type="datetimeFigureOut">
              <a:rPr lang="fr-PF" smtClean="0"/>
              <a:t>11/07/2025</a:t>
            </a:fld>
            <a:endParaRPr lang="fr-PF"/>
          </a:p>
        </p:txBody>
      </p:sp>
      <p:sp>
        <p:nvSpPr>
          <p:cNvPr id="4" name="Espace réservé du pied de page 3">
            <a:extLst>
              <a:ext uri="{FF2B5EF4-FFF2-40B4-BE49-F238E27FC236}">
                <a16:creationId xmlns:a16="http://schemas.microsoft.com/office/drawing/2014/main" id="{5B62510E-07A2-CED8-40D9-EB83D3ACEE1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PF"/>
          </a:p>
        </p:txBody>
      </p:sp>
      <p:sp>
        <p:nvSpPr>
          <p:cNvPr id="5" name="Espace réservé du numéro de diapositive 4">
            <a:extLst>
              <a:ext uri="{FF2B5EF4-FFF2-40B4-BE49-F238E27FC236}">
                <a16:creationId xmlns:a16="http://schemas.microsoft.com/office/drawing/2014/main" id="{E70D0B2D-AC59-D0BD-28A9-8FE084E844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0053A9-990D-314A-ABA2-C23EB3B3A6EB}" type="slidenum">
              <a:rPr lang="fr-PF" smtClean="0"/>
              <a:t>‹N°›</a:t>
            </a:fld>
            <a:endParaRPr lang="fr-PF"/>
          </a:p>
        </p:txBody>
      </p:sp>
    </p:spTree>
    <p:extLst>
      <p:ext uri="{BB962C8B-B14F-4D97-AF65-F5344CB8AC3E}">
        <p14:creationId xmlns:p14="http://schemas.microsoft.com/office/powerpoint/2010/main" val="12413487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A1F8C7-4B00-4F96-84C6-AD78279938BF}" type="datetimeFigureOut">
              <a:rPr lang="en-US" smtClean="0"/>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04128-CE58-47A7-83DB-836746FDB381}" type="slidenum">
              <a:rPr lang="en-US" smtClean="0"/>
              <a:t>‹N°›</a:t>
            </a:fld>
            <a:endParaRPr lang="en-US"/>
          </a:p>
        </p:txBody>
      </p:sp>
    </p:spTree>
    <p:extLst>
      <p:ext uri="{BB962C8B-B14F-4D97-AF65-F5344CB8AC3E}">
        <p14:creationId xmlns:p14="http://schemas.microsoft.com/office/powerpoint/2010/main" val="3691065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a:t>
            </a:fld>
            <a:endParaRPr lang="en-US"/>
          </a:p>
        </p:txBody>
      </p:sp>
    </p:spTree>
    <p:extLst>
      <p:ext uri="{BB962C8B-B14F-4D97-AF65-F5344CB8AC3E}">
        <p14:creationId xmlns:p14="http://schemas.microsoft.com/office/powerpoint/2010/main" val="3880609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solidFill>
                  <a:schemeClr val="bg1"/>
                </a:solidFill>
              </a:rPr>
              <a:t>Les oiseaux terrestre: Ils nichent et se nourrissent uniquement sur terre de fruits, de nectar/pollen ou d’insectes</a:t>
            </a:r>
          </a:p>
          <a:p>
            <a:r>
              <a:rPr lang="fr-PF" dirty="0">
                <a:solidFill>
                  <a:schemeClr val="bg1"/>
                </a:solidFill>
              </a:rPr>
              <a:t>Leurs pattes et leurs becs sont de forme différentes selon les différentes espèces.</a:t>
            </a:r>
          </a:p>
          <a:p>
            <a:r>
              <a:rPr lang="fr-PF" dirty="0"/>
              <a:t>Les oiseaux marins: </a:t>
            </a:r>
            <a:r>
              <a:rPr lang="fr-PF" dirty="0">
                <a:solidFill>
                  <a:schemeClr val="bg1"/>
                </a:solidFill>
              </a:rPr>
              <a:t>Ils se nourrissent exclusivements en mer de petits poissons, crustacés etc. qu’ils pêchent en mer</a:t>
            </a:r>
          </a:p>
          <a:p>
            <a:r>
              <a:rPr lang="fr-PF" dirty="0">
                <a:solidFill>
                  <a:schemeClr val="bg1"/>
                </a:solidFill>
              </a:rPr>
              <a:t>Ils ont tous les pattes palmées.</a:t>
            </a:r>
          </a:p>
          <a:p>
            <a:r>
              <a:rPr lang="fr-FR" dirty="0"/>
              <a:t>On peut aussi préciser que les oiseaux portent des plumes, contrairement aux Mammifères qui portent des poils</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a:t>
            </a:fld>
            <a:endParaRPr lang="en-US"/>
          </a:p>
        </p:txBody>
      </p:sp>
    </p:spTree>
    <p:extLst>
      <p:ext uri="{BB962C8B-B14F-4D97-AF65-F5344CB8AC3E}">
        <p14:creationId xmlns:p14="http://schemas.microsoft.com/office/powerpoint/2010/main" val="14408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a:t>
            </a:r>
            <a:r>
              <a:rPr lang="fr-FR" dirty="0" err="1"/>
              <a:t>Pihiti</a:t>
            </a:r>
            <a:r>
              <a:rPr lang="fr-FR" dirty="0"/>
              <a:t> n’est d’ailleurs plus présent qu’à </a:t>
            </a:r>
            <a:r>
              <a:rPr lang="fr-FR" dirty="0" err="1"/>
              <a:t>Ua</a:t>
            </a:r>
            <a:r>
              <a:rPr lang="fr-FR" dirty="0"/>
              <a:t> </a:t>
            </a:r>
            <a:r>
              <a:rPr lang="fr-FR" dirty="0" err="1"/>
              <a:t>Huka</a:t>
            </a:r>
            <a:r>
              <a:rPr lang="fr-FR" dirty="0"/>
              <a:t> et nulle part ailleurs au monde</a:t>
            </a:r>
          </a:p>
          <a:p>
            <a:r>
              <a:rPr lang="fr-FR" dirty="0"/>
              <a:t>Dans les grands titres, on parle des oiseaux qui peuvent êtres indigènes, Endémiques, ou introduits</a:t>
            </a:r>
          </a:p>
          <a:p>
            <a:r>
              <a:rPr lang="fr-FR" dirty="0"/>
              <a:t>Mais dans les espèces introduites, comme aucun mammifère n’était présent en Polynésie française, il est bon de préciser ces espèces introduites là car elles ont un impact majeur sur nos oiseaux endémiques</a:t>
            </a:r>
            <a:endParaRPr lang="en-US" dirty="0"/>
          </a:p>
          <a:p>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a:t>
            </a:fld>
            <a:endParaRPr lang="en-US"/>
          </a:p>
        </p:txBody>
      </p:sp>
    </p:spTree>
    <p:extLst>
      <p:ext uri="{BB962C8B-B14F-4D97-AF65-F5344CB8AC3E}">
        <p14:creationId xmlns:p14="http://schemas.microsoft.com/office/powerpoint/2010/main" val="1217476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a:t>
            </a:fld>
            <a:endParaRPr lang="en-US"/>
          </a:p>
        </p:txBody>
      </p:sp>
    </p:spTree>
    <p:extLst>
      <p:ext uri="{BB962C8B-B14F-4D97-AF65-F5344CB8AC3E}">
        <p14:creationId xmlns:p14="http://schemas.microsoft.com/office/powerpoint/2010/main" val="1109042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ADD71-092B-3026-88F5-2971F542EE5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450690F-E86B-9B81-5657-30B2AB57F25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175DD98-FE89-21A4-F90D-E57EA1680F9E}"/>
              </a:ext>
            </a:extLst>
          </p:cNvPr>
          <p:cNvSpPr>
            <a:spLocks noGrp="1"/>
          </p:cNvSpPr>
          <p:nvPr>
            <p:ph type="body" idx="1"/>
          </p:nvPr>
        </p:nvSpPr>
        <p:spPr/>
        <p:txBody>
          <a:bodyPr/>
          <a:lstStyle/>
          <a:p>
            <a:endParaRPr lang="fr-PF" dirty="0"/>
          </a:p>
        </p:txBody>
      </p:sp>
      <p:sp>
        <p:nvSpPr>
          <p:cNvPr id="4" name="Espace réservé du numéro de diapositive 3">
            <a:extLst>
              <a:ext uri="{FF2B5EF4-FFF2-40B4-BE49-F238E27FC236}">
                <a16:creationId xmlns:a16="http://schemas.microsoft.com/office/drawing/2014/main" id="{A9F4BAC3-9133-B074-493C-6FCF418FA49F}"/>
              </a:ext>
            </a:extLst>
          </p:cNvPr>
          <p:cNvSpPr>
            <a:spLocks noGrp="1"/>
          </p:cNvSpPr>
          <p:nvPr>
            <p:ph type="sldNum" sz="quarter" idx="5"/>
          </p:nvPr>
        </p:nvSpPr>
        <p:spPr/>
        <p:txBody>
          <a:bodyPr/>
          <a:lstStyle/>
          <a:p>
            <a:fld id="{E9E04128-CE58-47A7-83DB-836746FDB381}" type="slidenum">
              <a:rPr lang="en-US" smtClean="0"/>
              <a:t>5</a:t>
            </a:fld>
            <a:endParaRPr lang="en-US"/>
          </a:p>
        </p:txBody>
      </p:sp>
    </p:spTree>
    <p:extLst>
      <p:ext uri="{BB962C8B-B14F-4D97-AF65-F5344CB8AC3E}">
        <p14:creationId xmlns:p14="http://schemas.microsoft.com/office/powerpoint/2010/main" val="846155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noProof="0" dirty="0"/>
              <a:t>On peut m’observer dans toutes les Iles de l’archipel, mais je suis tout de même un oiseau endémique des Marquises et protégée dans le code de l’Environnement. Je ne suis pas classé comme menacé d’extinction par l’IUCN néanmoins ma population sur </a:t>
            </a:r>
            <a:r>
              <a:rPr lang="fr-FR" noProof="0" dirty="0" err="1"/>
              <a:t>Hiva</a:t>
            </a:r>
            <a:r>
              <a:rPr lang="fr-FR" noProof="0" dirty="0"/>
              <a:t> </a:t>
            </a:r>
            <a:r>
              <a:rPr lang="fr-FR" noProof="0" dirty="0" err="1"/>
              <a:t>oa</a:t>
            </a:r>
            <a:r>
              <a:rPr lang="fr-FR" noProof="0" dirty="0"/>
              <a:t> où les menaces sont trop nombreuses est en net déclin. Il est désormais presque impossible de m’y voir ! En cause la combinaison rat </a:t>
            </a:r>
            <a:r>
              <a:rPr lang="fr-FR" noProof="0" dirty="0" err="1"/>
              <a:t>noir+merle</a:t>
            </a:r>
            <a:r>
              <a:rPr lang="fr-FR" noProof="0" dirty="0"/>
              <a:t> des </a:t>
            </a:r>
            <a:r>
              <a:rPr lang="fr-FR" noProof="0" dirty="0" err="1"/>
              <a:t>Moluques+Grand-duc</a:t>
            </a:r>
            <a:r>
              <a:rPr lang="fr-FR" noProof="0" dirty="0"/>
              <a:t> de </a:t>
            </a:r>
            <a:r>
              <a:rPr lang="fr-FR" noProof="0" dirty="0" err="1"/>
              <a:t>Virginie+chats</a:t>
            </a:r>
            <a:r>
              <a:rPr lang="fr-FR" noProof="0" dirty="0"/>
              <a:t> etc. Je suis frugivore, de ce fait je fais partie des oiseaux-architectes de la forêt, car je disperse les graines des fruits consommés.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6</a:t>
            </a:fld>
            <a:endParaRPr lang="en-US"/>
          </a:p>
        </p:txBody>
      </p:sp>
    </p:spTree>
    <p:extLst>
      <p:ext uri="{BB962C8B-B14F-4D97-AF65-F5344CB8AC3E}">
        <p14:creationId xmlns:p14="http://schemas.microsoft.com/office/powerpoint/2010/main" val="3474160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8D9A0-1D3F-5E94-E5A5-DF5035F1CD6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E2F8385-330E-C2EF-291D-C2A1E1428C9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7EA54B2B-5905-93C0-A26F-6F96FD3772E4}"/>
              </a:ext>
            </a:extLst>
          </p:cNvPr>
          <p:cNvSpPr>
            <a:spLocks noGrp="1"/>
          </p:cNvSpPr>
          <p:nvPr>
            <p:ph type="body" idx="1"/>
          </p:nvPr>
        </p:nvSpPr>
        <p:spPr/>
        <p:txBody>
          <a:bodyPr/>
          <a:lstStyle/>
          <a:p>
            <a:r>
              <a:rPr lang="fr-FR" dirty="0"/>
              <a:t>Savez-vous que je fais un mètre d’envergure ?!! Avant j’étais présent partout aux Marquises. </a:t>
            </a:r>
            <a:r>
              <a:rPr lang="fr-PF" dirty="0"/>
              <a:t>À cause d</a:t>
            </a:r>
            <a:r>
              <a:rPr lang="fr-FR" dirty="0"/>
              <a:t>’un</a:t>
            </a:r>
            <a:r>
              <a:rPr lang="fr-PF" dirty="0"/>
              <a:t> </a:t>
            </a:r>
            <a:r>
              <a:rPr lang="fr-FR" dirty="0"/>
              <a:t>braconnage </a:t>
            </a:r>
            <a:r>
              <a:rPr lang="fr-PF" dirty="0"/>
              <a:t>intensi</a:t>
            </a:r>
            <a:r>
              <a:rPr lang="fr-FR" dirty="0"/>
              <a:t>f</a:t>
            </a:r>
            <a:r>
              <a:rPr lang="fr-PF" dirty="0"/>
              <a:t>, </a:t>
            </a:r>
            <a:r>
              <a:rPr lang="fr-FR" dirty="0"/>
              <a:t>J’ai même </a:t>
            </a:r>
            <a:r>
              <a:rPr lang="fr-PF" dirty="0"/>
              <a:t>failli disparaitre de Nuku Hiva alors que </a:t>
            </a:r>
            <a:r>
              <a:rPr lang="fr-FR" dirty="0"/>
              <a:t>ma</a:t>
            </a:r>
            <a:r>
              <a:rPr lang="fr-PF" dirty="0"/>
              <a:t> population </a:t>
            </a:r>
            <a:r>
              <a:rPr lang="fr-FR" dirty="0" err="1"/>
              <a:t>é</a:t>
            </a:r>
            <a:r>
              <a:rPr lang="fr-PF" dirty="0"/>
              <a:t>tait restreinte à cette île seule. Heureusement au debut des annees 2000, </a:t>
            </a:r>
            <a:r>
              <a:rPr lang="fr-FR" dirty="0"/>
              <a:t> alors que nous n’étions plus qu’une petite centaine sur </a:t>
            </a:r>
            <a:r>
              <a:rPr lang="fr-FR" dirty="0" err="1"/>
              <a:t>Nuku</a:t>
            </a:r>
            <a:r>
              <a:rPr lang="fr-FR" dirty="0"/>
              <a:t> </a:t>
            </a:r>
            <a:r>
              <a:rPr lang="fr-FR" dirty="0" err="1"/>
              <a:t>Hiva</a:t>
            </a:r>
            <a:r>
              <a:rPr lang="fr-FR" dirty="0"/>
              <a:t>, </a:t>
            </a:r>
            <a:r>
              <a:rPr lang="fr-PF" dirty="0"/>
              <a:t>10 individus ont </a:t>
            </a:r>
            <a:r>
              <a:rPr lang="fr-FR" dirty="0"/>
              <a:t>été</a:t>
            </a:r>
            <a:r>
              <a:rPr lang="fr-PF" dirty="0"/>
              <a:t> introduits sur Ua Huka pour cr</a:t>
            </a:r>
            <a:r>
              <a:rPr lang="fr-FR" dirty="0" err="1"/>
              <a:t>é</a:t>
            </a:r>
            <a:r>
              <a:rPr lang="fr-PF" dirty="0"/>
              <a:t>er une population de sécurité. Grâce à </a:t>
            </a:r>
            <a:r>
              <a:rPr lang="fr-FR" dirty="0"/>
              <a:t>cette opération</a:t>
            </a:r>
            <a:r>
              <a:rPr lang="fr-PF" dirty="0"/>
              <a:t>, ainsi qu’</a:t>
            </a:r>
            <a:r>
              <a:rPr lang="fr-FR" dirty="0"/>
              <a:t>au respect de</a:t>
            </a:r>
            <a:r>
              <a:rPr lang="fr-PF" dirty="0"/>
              <a:t> l’interdiction de </a:t>
            </a:r>
            <a:r>
              <a:rPr lang="fr-FR" dirty="0"/>
              <a:t>nous</a:t>
            </a:r>
            <a:r>
              <a:rPr lang="fr-PF" dirty="0"/>
              <a:t> braconner</a:t>
            </a:r>
            <a:r>
              <a:rPr lang="fr-FR" dirty="0"/>
              <a:t> par les habitants de </a:t>
            </a:r>
            <a:r>
              <a:rPr lang="fr-FR" dirty="0" err="1"/>
              <a:t>Nuku</a:t>
            </a:r>
            <a:r>
              <a:rPr lang="fr-FR" dirty="0"/>
              <a:t> </a:t>
            </a:r>
            <a:r>
              <a:rPr lang="fr-FR" dirty="0" err="1"/>
              <a:t>Hiva</a:t>
            </a:r>
            <a:r>
              <a:rPr lang="fr-FR" dirty="0"/>
              <a:t> devenus conscients de notre rareté</a:t>
            </a:r>
            <a:r>
              <a:rPr lang="fr-PF" dirty="0"/>
              <a:t>, </a:t>
            </a:r>
            <a:r>
              <a:rPr lang="fr-FR" dirty="0"/>
              <a:t>notre population de </a:t>
            </a:r>
            <a:r>
              <a:rPr lang="fr-PF" dirty="0"/>
              <a:t>Nuku Hiva a pu se reformer. </a:t>
            </a:r>
            <a:r>
              <a:rPr lang="fr-FR" dirty="0"/>
              <a:t>L’UICN qui me classait en danger critique d’extinction me considère désormais comme en danger d’extinction – la preuve qu’on peut nous sauvez ! </a:t>
            </a:r>
            <a:r>
              <a:rPr lang="fr-PF" dirty="0"/>
              <a:t>Comme le </a:t>
            </a:r>
            <a:r>
              <a:rPr lang="fr-PF" i="1" dirty="0"/>
              <a:t>kuku</a:t>
            </a:r>
            <a:r>
              <a:rPr lang="fr-PF" dirty="0"/>
              <a:t> </a:t>
            </a:r>
            <a:r>
              <a:rPr lang="fr-FR" dirty="0"/>
              <a:t>je suis un </a:t>
            </a:r>
            <a:r>
              <a:rPr lang="fr-PF" dirty="0"/>
              <a:t>architecte de la forêt.</a:t>
            </a:r>
            <a:r>
              <a:rPr lang="fr-FR" dirty="0"/>
              <a:t> Et c’est moi qui étais chargé de la dissémination des gros arbres dans les écosystèmes terrestres des Marquises grâce à ma capacité à engloutir les fruits et graines de grosse taille. Désormais, ces arbres ne sont plus disséminés dans beaucoup d’îles et disparaissent,</a:t>
            </a:r>
            <a:endParaRPr lang="fr-PF" dirty="0"/>
          </a:p>
        </p:txBody>
      </p:sp>
      <p:sp>
        <p:nvSpPr>
          <p:cNvPr id="4" name="Espace réservé du numéro de diapositive 3">
            <a:extLst>
              <a:ext uri="{FF2B5EF4-FFF2-40B4-BE49-F238E27FC236}">
                <a16:creationId xmlns:a16="http://schemas.microsoft.com/office/drawing/2014/main" id="{1F84BC68-FCF8-AA2A-E381-877B2FD67057}"/>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E04128-CE58-47A7-83DB-836746FDB3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4397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Autrefois</a:t>
            </a:r>
            <a:r>
              <a:rPr lang="fr-FR" dirty="0"/>
              <a:t>, j’étais aussi</a:t>
            </a:r>
            <a:r>
              <a:rPr lang="fr-PF" dirty="0"/>
              <a:t> présente dans la plupart des îles habitées, je ne survit plus que sur Hatutaa et Fatu Uku</a:t>
            </a:r>
            <a:r>
              <a:rPr lang="fr-FR" dirty="0"/>
              <a:t>, deux îles inhabitées</a:t>
            </a:r>
            <a:r>
              <a:rPr lang="fr-PF" dirty="0"/>
              <a:t> où je </a:t>
            </a:r>
            <a:r>
              <a:rPr lang="fr-FR" dirty="0"/>
              <a:t>résiste tant bien que mal au rat Polynésien, le seul prédateur introduit (malgré son nom il vient d’Asie), présent sur ces deux îles</a:t>
            </a:r>
            <a:r>
              <a:rPr lang="fr-PF" dirty="0"/>
              <a:t>.</a:t>
            </a:r>
          </a:p>
        </p:txBody>
      </p:sp>
      <p:sp>
        <p:nvSpPr>
          <p:cNvPr id="4" name="Espace réservé du numéro de diapositive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E04128-CE58-47A7-83DB-836746FDB3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813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2AF56-F86B-8E3F-DDCD-D2111CB5DB1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6DC18C17-FF4C-23C9-ABC5-913B08034F55}"/>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91AA03A-4EA1-B0D0-0855-9EDB21E74FEA}"/>
              </a:ext>
            </a:extLst>
          </p:cNvPr>
          <p:cNvSpPr>
            <a:spLocks noGrp="1"/>
          </p:cNvSpPr>
          <p:nvPr>
            <p:ph type="body" idx="1"/>
          </p:nvPr>
        </p:nvSpPr>
        <p:spPr/>
        <p:txBody>
          <a:bodyPr/>
          <a:lstStyle/>
          <a:p>
            <a:r>
              <a:rPr lang="fr-PF" dirty="0"/>
              <a:t>Je ne survis que sur 2 ilots inhabités des Marquises, Fatu Uku (Sud) et Hatutaa (Nord)</a:t>
            </a:r>
            <a:r>
              <a:rPr lang="fr-FR" dirty="0"/>
              <a:t> où il est difficile de surveiller qu’aucun nouveau prédateur n’est introduit</a:t>
            </a:r>
            <a:r>
              <a:rPr lang="fr-PF" dirty="0"/>
              <a:t>. Je suis un proie facile pour tous animaux introduits (</a:t>
            </a:r>
            <a:r>
              <a:rPr lang="fr-FR" dirty="0"/>
              <a:t>gros </a:t>
            </a:r>
            <a:r>
              <a:rPr lang="fr-PF" dirty="0"/>
              <a:t>rats, chats, chèvres etc.) car je passe mon temps au sol à glaner graines et insectes. </a:t>
            </a:r>
            <a:r>
              <a:rPr lang="fr-FR" dirty="0"/>
              <a:t>L ’IUCN me classe « en danger d’extinction ». Si ma fragilité n’est pas prise en compte, l’abandon d’un unique chat sur </a:t>
            </a:r>
            <a:r>
              <a:rPr lang="fr-FR" dirty="0" err="1"/>
              <a:t>Hatuta’a</a:t>
            </a:r>
            <a:r>
              <a:rPr lang="fr-FR" dirty="0"/>
              <a:t> pourrait suffire à faire disparaitre ma plus grosse population sachant que </a:t>
            </a:r>
            <a:r>
              <a:rPr lang="fr-FR" dirty="0" err="1"/>
              <a:t>Fatu</a:t>
            </a:r>
            <a:r>
              <a:rPr lang="fr-FR" dirty="0"/>
              <a:t> </a:t>
            </a:r>
            <a:r>
              <a:rPr lang="fr-FR" dirty="0" err="1"/>
              <a:t>Huku</a:t>
            </a:r>
            <a:r>
              <a:rPr lang="fr-FR" dirty="0"/>
              <a:t> est minuscule et que moins d’une vingtaine de mes comparses y vivent.</a:t>
            </a:r>
            <a:endParaRPr lang="fr-PF" dirty="0"/>
          </a:p>
        </p:txBody>
      </p:sp>
      <p:sp>
        <p:nvSpPr>
          <p:cNvPr id="4" name="Espace réservé du numéro de diapositive 3">
            <a:extLst>
              <a:ext uri="{FF2B5EF4-FFF2-40B4-BE49-F238E27FC236}">
                <a16:creationId xmlns:a16="http://schemas.microsoft.com/office/drawing/2014/main" id="{0A714AF1-9042-E080-96FD-4BB6FFABC7FF}"/>
              </a:ext>
            </a:extLst>
          </p:cNvPr>
          <p:cNvSpPr>
            <a:spLocks noGrp="1"/>
          </p:cNvSpPr>
          <p:nvPr>
            <p:ph type="sldNum" sz="quarter" idx="5"/>
          </p:nvPr>
        </p:nvSpPr>
        <p:spPr/>
        <p:txBody>
          <a:bodyPr/>
          <a:lstStyle/>
          <a:p>
            <a:fld id="{E9E04128-CE58-47A7-83DB-836746FDB381}" type="slidenum">
              <a:rPr lang="en-US" smtClean="0"/>
              <a:t>10</a:t>
            </a:fld>
            <a:endParaRPr lang="en-US"/>
          </a:p>
        </p:txBody>
      </p:sp>
    </p:spTree>
    <p:extLst>
      <p:ext uri="{BB962C8B-B14F-4D97-AF65-F5344CB8AC3E}">
        <p14:creationId xmlns:p14="http://schemas.microsoft.com/office/powerpoint/2010/main" val="1391044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73459-4831-D520-CFC5-742B3E0AAA9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C600969-4E06-8B13-8325-155EE560232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96454C6-C9F7-8223-EFAD-DBAA6B1E196F}"/>
              </a:ext>
            </a:extLst>
          </p:cNvPr>
          <p:cNvSpPr>
            <a:spLocks noGrp="1"/>
          </p:cNvSpPr>
          <p:nvPr>
            <p:ph type="body" idx="1"/>
          </p:nvPr>
        </p:nvSpPr>
        <p:spPr/>
        <p:txBody>
          <a:bodyPr/>
          <a:lstStyle/>
          <a:p>
            <a:r>
              <a:rPr lang="fr-PF" dirty="0"/>
              <a:t>Je suis un petit oiseau de moins de 10cm, présents dans la plupart des iles de l’archipel avec une colonie assez importante sur Nuku Hiva. Je me nourris de petits insectes attrapés au vol.</a:t>
            </a:r>
            <a:r>
              <a:rPr lang="fr-FR" dirty="0"/>
              <a:t> Bien que je vole souvent près du sol, je ne me pose que dans mon nid et nulle part ailleurs. Je ne suis pas considérée comme menacée mais je suis endémique des marquises et protégée par le code de l’environnement.</a:t>
            </a:r>
            <a:endParaRPr lang="fr-PF" dirty="0"/>
          </a:p>
        </p:txBody>
      </p:sp>
      <p:sp>
        <p:nvSpPr>
          <p:cNvPr id="4" name="Espace réservé du numéro de diapositive 3">
            <a:extLst>
              <a:ext uri="{FF2B5EF4-FFF2-40B4-BE49-F238E27FC236}">
                <a16:creationId xmlns:a16="http://schemas.microsoft.com/office/drawing/2014/main" id="{42A39511-3B59-0E3E-E0EB-17AC76EAA5C4}"/>
              </a:ext>
            </a:extLst>
          </p:cNvPr>
          <p:cNvSpPr>
            <a:spLocks noGrp="1"/>
          </p:cNvSpPr>
          <p:nvPr>
            <p:ph type="sldNum" sz="quarter" idx="5"/>
          </p:nvPr>
        </p:nvSpPr>
        <p:spPr/>
        <p:txBody>
          <a:bodyPr/>
          <a:lstStyle/>
          <a:p>
            <a:fld id="{E9E04128-CE58-47A7-83DB-836746FDB381}" type="slidenum">
              <a:rPr lang="en-US" smtClean="0"/>
              <a:t>12</a:t>
            </a:fld>
            <a:endParaRPr lang="en-US"/>
          </a:p>
        </p:txBody>
      </p:sp>
    </p:spTree>
    <p:extLst>
      <p:ext uri="{BB962C8B-B14F-4D97-AF65-F5344CB8AC3E}">
        <p14:creationId xmlns:p14="http://schemas.microsoft.com/office/powerpoint/2010/main" val="284485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Autrefois répandu dans la plupart des iles de l’archipel, j’ai peu à peu disparu de la quasi-totalité d’entre elles avec l’arrivée du rat noir, ne laissant plus que Ua Huka comme dernier refuge grâce à sa réintroduction sur l'île en 1940. Je suis classée en danger critique d’extinction par l’IUCN. Je suis un pollinisateur naturel car je consomme du nectar et du pollen. Il m’arrive aussi de consommer des fruits à chair molle (mangue, goyave …) ou des petits vers trouvés dans les arbres morts. Sur </a:t>
            </a:r>
            <a:r>
              <a:rPr lang="fr-FR" sz="1200" dirty="0" err="1"/>
              <a:t>Ua</a:t>
            </a:r>
            <a:r>
              <a:rPr lang="fr-FR" sz="1200" dirty="0"/>
              <a:t> </a:t>
            </a:r>
            <a:r>
              <a:rPr lang="fr-FR" sz="1200" dirty="0" err="1"/>
              <a:t>Huka</a:t>
            </a:r>
            <a:r>
              <a:rPr lang="fr-FR" sz="1200" dirty="0"/>
              <a:t>, il y a désormais deux chiens renifleurs qui veillent à ce que le rat noir ne parvienne pas sur mon île, ce qui causerait ma disparition.</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14</a:t>
            </a:fld>
            <a:endParaRPr lang="en-US"/>
          </a:p>
        </p:txBody>
      </p:sp>
    </p:spTree>
    <p:extLst>
      <p:ext uri="{BB962C8B-B14F-4D97-AF65-F5344CB8AC3E}">
        <p14:creationId xmlns:p14="http://schemas.microsoft.com/office/powerpoint/2010/main" val="31972262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11924-E862-8E5C-5BDE-49097BAC255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EB69F6F-6FE2-959F-EF5D-52E64A62BAF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8B0ED1C-73CE-38F1-70DD-D30816992869}"/>
              </a:ext>
            </a:extLst>
          </p:cNvPr>
          <p:cNvSpPr>
            <a:spLocks noGrp="1"/>
          </p:cNvSpPr>
          <p:nvPr>
            <p:ph type="body" idx="1"/>
          </p:nvPr>
        </p:nvSpPr>
        <p:spPr/>
        <p:txBody>
          <a:bodyPr/>
          <a:lstStyle/>
          <a:p>
            <a:r>
              <a:rPr lang="fr-FR" sz="1200" dirty="0"/>
              <a:t>Je ne vis que sur l’ ile de Fatu Iva. En 2025, nous n’étions plus que 16 individus au monde, ce qui fait de moi l’oiseau le plus menacé de PF et de France. Je me nourris d’insectes et je vis dans la forêt de </a:t>
            </a:r>
            <a:r>
              <a:rPr lang="fr-FR" sz="1200" dirty="0" err="1"/>
              <a:t>Tai’u</a:t>
            </a:r>
            <a:r>
              <a:rPr lang="fr-FR" sz="1200" dirty="0"/>
              <a:t>. Plusieurs menaces pèsent sur moi : une maladie transmise par les moustiques: la malaria aviaire, le rat noir, les chats etc… à tel point que désormais Le projet Life Stop Extinction prévois la constitution d’une population captive en attendant de savoir comment faire face à tout mes problèmes et éviter mon extinction.</a:t>
            </a:r>
          </a:p>
          <a:p>
            <a:r>
              <a:rPr lang="fr-FR" sz="1200" dirty="0"/>
              <a:t>Mon chant ressemble au cri d’un chat qui se fait marcher sur la queue et selon les légendes de </a:t>
            </a:r>
            <a:r>
              <a:rPr lang="fr-FR" sz="1200" dirty="0" err="1"/>
              <a:t>Fatu</a:t>
            </a:r>
            <a:r>
              <a:rPr lang="fr-FR" sz="1200" dirty="0"/>
              <a:t> </a:t>
            </a:r>
            <a:r>
              <a:rPr lang="fr-FR" sz="1200" dirty="0" err="1"/>
              <a:t>Hiva</a:t>
            </a:r>
            <a:r>
              <a:rPr lang="fr-FR" sz="1200" dirty="0"/>
              <a:t>, je préviens les hommes des catastrophes en cours – permettant parfois d’en limiter les dégâts</a:t>
            </a:r>
          </a:p>
          <a:p>
            <a:r>
              <a:rPr lang="fr-FR" sz="1200" dirty="0"/>
              <a:t>Je suis classée en danger critique d’extinction par l’UICN</a:t>
            </a:r>
            <a:endParaRPr lang="fr-PF" dirty="0"/>
          </a:p>
        </p:txBody>
      </p:sp>
      <p:sp>
        <p:nvSpPr>
          <p:cNvPr id="4" name="Espace réservé du numéro de diapositive 3">
            <a:extLst>
              <a:ext uri="{FF2B5EF4-FFF2-40B4-BE49-F238E27FC236}">
                <a16:creationId xmlns:a16="http://schemas.microsoft.com/office/drawing/2014/main" id="{E81369FA-7E73-8200-7D86-A73A735E6E0B}"/>
              </a:ext>
            </a:extLst>
          </p:cNvPr>
          <p:cNvSpPr>
            <a:spLocks noGrp="1"/>
          </p:cNvSpPr>
          <p:nvPr>
            <p:ph type="sldNum" sz="quarter" idx="5"/>
          </p:nvPr>
        </p:nvSpPr>
        <p:spPr/>
        <p:txBody>
          <a:bodyPr/>
          <a:lstStyle/>
          <a:p>
            <a:fld id="{E9E04128-CE58-47A7-83DB-836746FDB381}" type="slidenum">
              <a:rPr lang="en-US" smtClean="0"/>
              <a:t>16</a:t>
            </a:fld>
            <a:endParaRPr lang="en-US"/>
          </a:p>
        </p:txBody>
      </p:sp>
    </p:spTree>
    <p:extLst>
      <p:ext uri="{BB962C8B-B14F-4D97-AF65-F5344CB8AC3E}">
        <p14:creationId xmlns:p14="http://schemas.microsoft.com/office/powerpoint/2010/main" val="3475764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49979-7726-6153-035A-B37194E36BA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21679A8-AAA4-3CE6-4656-6D7FB59487D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5E73F0B-057C-C1C5-2F9B-617E9ECE3E02}"/>
              </a:ext>
            </a:extLst>
          </p:cNvPr>
          <p:cNvSpPr>
            <a:spLocks noGrp="1"/>
          </p:cNvSpPr>
          <p:nvPr>
            <p:ph type="body" idx="1"/>
          </p:nvPr>
        </p:nvSpPr>
        <p:spPr/>
        <p:txBody>
          <a:bodyPr/>
          <a:lstStyle/>
          <a:p>
            <a:r>
              <a:rPr lang="fr-FR" sz="1200" dirty="0"/>
              <a:t>J’existe uniquement sur Ua Huka. En tant qu’oiseau insectivore, je vis dans les forêts denses de l’île où je trouve de nombreux insectes. Très curieux, je suis une proie facile pour les chats ou les rats. Je suis classé en danger critique d’extinction à cause de la disparition des forêts de mon île et du risque élevé de voir la dernière île habitée des Marquises colonisée par le rat noir…</a:t>
            </a:r>
          </a:p>
          <a:p>
            <a:r>
              <a:rPr lang="fr-FR" sz="1200" dirty="0"/>
              <a:t>Il n’y a pas si longtemps, il y avait aussi d’autres espèces de Monarques sur </a:t>
            </a:r>
            <a:r>
              <a:rPr lang="fr-FR" sz="1200" dirty="0" err="1"/>
              <a:t>Hiva</a:t>
            </a:r>
            <a:r>
              <a:rPr lang="fr-FR" sz="1200" dirty="0"/>
              <a:t> </a:t>
            </a:r>
            <a:r>
              <a:rPr lang="fr-FR" sz="1200" dirty="0" err="1"/>
              <a:t>Oa</a:t>
            </a:r>
            <a:r>
              <a:rPr lang="fr-FR" sz="1200" dirty="0"/>
              <a:t>, </a:t>
            </a:r>
            <a:r>
              <a:rPr lang="fr-FR" sz="1200" dirty="0" err="1"/>
              <a:t>Nuku</a:t>
            </a:r>
            <a:r>
              <a:rPr lang="fr-FR" sz="1200" dirty="0"/>
              <a:t> </a:t>
            </a:r>
            <a:r>
              <a:rPr lang="fr-FR" sz="1200" dirty="0" err="1"/>
              <a:t>Hiva</a:t>
            </a:r>
            <a:r>
              <a:rPr lang="fr-FR" sz="1200" dirty="0"/>
              <a:t>, </a:t>
            </a:r>
            <a:r>
              <a:rPr lang="fr-FR" sz="1200" dirty="0" err="1"/>
              <a:t>Ua</a:t>
            </a:r>
            <a:r>
              <a:rPr lang="fr-FR" sz="1200" dirty="0"/>
              <a:t> Pou, Tahuata … elles ont disparues, c’est trop tard pour elles, mais moi je suis encore là – protéger moi !</a:t>
            </a:r>
            <a:endParaRPr lang="fr-PF" dirty="0"/>
          </a:p>
        </p:txBody>
      </p:sp>
      <p:sp>
        <p:nvSpPr>
          <p:cNvPr id="4" name="Espace réservé du numéro de diapositive 3">
            <a:extLst>
              <a:ext uri="{FF2B5EF4-FFF2-40B4-BE49-F238E27FC236}">
                <a16:creationId xmlns:a16="http://schemas.microsoft.com/office/drawing/2014/main" id="{A4900AB4-1CCE-3350-04A8-C7AAD6F54281}"/>
              </a:ext>
            </a:extLst>
          </p:cNvPr>
          <p:cNvSpPr>
            <a:spLocks noGrp="1"/>
          </p:cNvSpPr>
          <p:nvPr>
            <p:ph type="sldNum" sz="quarter" idx="5"/>
          </p:nvPr>
        </p:nvSpPr>
        <p:spPr/>
        <p:txBody>
          <a:bodyPr/>
          <a:lstStyle/>
          <a:p>
            <a:fld id="{E9E04128-CE58-47A7-83DB-836746FDB381}" type="slidenum">
              <a:rPr lang="en-US" smtClean="0"/>
              <a:t>18</a:t>
            </a:fld>
            <a:endParaRPr lang="en-US"/>
          </a:p>
        </p:txBody>
      </p:sp>
    </p:spTree>
    <p:extLst>
      <p:ext uri="{BB962C8B-B14F-4D97-AF65-F5344CB8AC3E}">
        <p14:creationId xmlns:p14="http://schemas.microsoft.com/office/powerpoint/2010/main" val="44409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53049-7984-FAA8-4C2B-066BEB1334E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C12F795-E14A-805C-4718-3CDDC70EFC0E}"/>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0D96430-2FA3-017C-0D0D-4B51D9BDABA6}"/>
              </a:ext>
            </a:extLst>
          </p:cNvPr>
          <p:cNvSpPr>
            <a:spLocks noGrp="1"/>
          </p:cNvSpPr>
          <p:nvPr>
            <p:ph type="body" idx="1"/>
          </p:nvPr>
        </p:nvSpPr>
        <p:spPr/>
        <p:txBody>
          <a:bodyPr/>
          <a:lstStyle/>
          <a:p>
            <a:r>
              <a:rPr lang="fr-FR" sz="1200" dirty="0"/>
              <a:t>Insectivore, je vis dans les forêts de l’île, où je trouve de nombreux insectes pour me nourrir. Cependant mon habitat est menacé par les moutons de plus en plus nombreux, qui nuisent à la régénération naturelle de ma forêt. Si rien n'est fait pour contrôler ces animaux, dans quelques années ma forêt aura disparu… et moi avec.  Il ne faut surtout pas aussi introduire le rat noir sur </a:t>
            </a:r>
            <a:r>
              <a:rPr lang="fr-FR" sz="1200" dirty="0" err="1"/>
              <a:t>Mohotani</a:t>
            </a:r>
            <a:r>
              <a:rPr lang="fr-FR" sz="1200" dirty="0"/>
              <a:t> sinon je disparaitrais à jamais, or je suis le seul Monarque qui reste de Polynésie française où on peut faire la différence entre les sexes des adultes ! Là je suis une jolie femelle, mon époux est tout noir. Les Monarques disparus de </a:t>
            </a:r>
            <a:r>
              <a:rPr lang="fr-FR" sz="1200" dirty="0" err="1"/>
              <a:t>Nuku</a:t>
            </a:r>
            <a:r>
              <a:rPr lang="fr-FR" sz="1200" dirty="0"/>
              <a:t> </a:t>
            </a:r>
            <a:r>
              <a:rPr lang="fr-FR" sz="1200" dirty="0" err="1"/>
              <a:t>Hiva</a:t>
            </a:r>
            <a:r>
              <a:rPr lang="fr-FR" sz="1200" dirty="0"/>
              <a:t> et </a:t>
            </a:r>
            <a:r>
              <a:rPr lang="fr-FR" sz="1200" dirty="0" err="1"/>
              <a:t>Ua</a:t>
            </a:r>
            <a:r>
              <a:rPr lang="fr-FR" sz="1200" dirty="0"/>
              <a:t> Pou, Tahuata et </a:t>
            </a:r>
            <a:r>
              <a:rPr lang="fr-FR" sz="1200" dirty="0" err="1"/>
              <a:t>Hiva</a:t>
            </a:r>
            <a:r>
              <a:rPr lang="fr-FR" sz="1200" dirty="0"/>
              <a:t> </a:t>
            </a:r>
            <a:r>
              <a:rPr lang="fr-FR" sz="1200" dirty="0" err="1"/>
              <a:t>Oa</a:t>
            </a:r>
            <a:r>
              <a:rPr lang="fr-FR" sz="1200" dirty="0"/>
              <a:t> étaient comme moi…</a:t>
            </a:r>
          </a:p>
          <a:p>
            <a:r>
              <a:rPr lang="fr-FR" sz="1200" dirty="0"/>
              <a:t>Je suis classée en danger d’extinction par l’IUCN,</a:t>
            </a:r>
            <a:endParaRPr lang="fr-PF" dirty="0"/>
          </a:p>
        </p:txBody>
      </p:sp>
      <p:sp>
        <p:nvSpPr>
          <p:cNvPr id="4" name="Espace réservé du numéro de diapositive 3">
            <a:extLst>
              <a:ext uri="{FF2B5EF4-FFF2-40B4-BE49-F238E27FC236}">
                <a16:creationId xmlns:a16="http://schemas.microsoft.com/office/drawing/2014/main" id="{04A07E84-642F-AF97-BA2F-7AA98C8609A7}"/>
              </a:ext>
            </a:extLst>
          </p:cNvPr>
          <p:cNvSpPr>
            <a:spLocks noGrp="1"/>
          </p:cNvSpPr>
          <p:nvPr>
            <p:ph type="sldNum" sz="quarter" idx="5"/>
          </p:nvPr>
        </p:nvSpPr>
        <p:spPr/>
        <p:txBody>
          <a:bodyPr/>
          <a:lstStyle/>
          <a:p>
            <a:fld id="{E9E04128-CE58-47A7-83DB-836746FDB381}" type="slidenum">
              <a:rPr lang="en-US" smtClean="0"/>
              <a:t>20</a:t>
            </a:fld>
            <a:endParaRPr lang="en-US"/>
          </a:p>
        </p:txBody>
      </p:sp>
    </p:spTree>
    <p:extLst>
      <p:ext uri="{BB962C8B-B14F-4D97-AF65-F5344CB8AC3E}">
        <p14:creationId xmlns:p14="http://schemas.microsoft.com/office/powerpoint/2010/main" val="32000042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21</a:t>
            </a:fld>
            <a:endParaRPr lang="en-US"/>
          </a:p>
        </p:txBody>
      </p:sp>
    </p:spTree>
    <p:extLst>
      <p:ext uri="{BB962C8B-B14F-4D97-AF65-F5344CB8AC3E}">
        <p14:creationId xmlns:p14="http://schemas.microsoft.com/office/powerpoint/2010/main" val="10043085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noProof="0" dirty="0"/>
              <a:t>Je suis visible dans toutes les îles du Nord et je consomme des insectes, lézards et parfois des fruits ou végétaux.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22</a:t>
            </a:fld>
            <a:endParaRPr lang="en-US"/>
          </a:p>
        </p:txBody>
      </p:sp>
    </p:spTree>
    <p:extLst>
      <p:ext uri="{BB962C8B-B14F-4D97-AF65-F5344CB8AC3E}">
        <p14:creationId xmlns:p14="http://schemas.microsoft.com/office/powerpoint/2010/main" val="34508479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47B9E-0092-6017-FBF5-B02338C9513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C8BC90B8-E6E9-DEA5-D078-B4944C339F3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972716D-C3BB-1531-09B7-90813048A62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noProof="0" dirty="0"/>
              <a:t>Je suis visible dans les îles du Sud, néanmoins mes populations se réduisent sur certaines iles comme Hiva oa, où les menaces sont nombreuses : rat noir, merle des Moluques, Grand-duc etc. Elle consomme insectes, lézards et des végétaux.</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FR" noProof="0" dirty="0"/>
          </a:p>
          <a:p>
            <a:endParaRPr lang="fr-PF" dirty="0"/>
          </a:p>
        </p:txBody>
      </p:sp>
      <p:sp>
        <p:nvSpPr>
          <p:cNvPr id="4" name="Espace réservé du numéro de diapositive 3">
            <a:extLst>
              <a:ext uri="{FF2B5EF4-FFF2-40B4-BE49-F238E27FC236}">
                <a16:creationId xmlns:a16="http://schemas.microsoft.com/office/drawing/2014/main" id="{EEEDD075-5785-A55F-4D18-B00866F7B306}"/>
              </a:ext>
            </a:extLst>
          </p:cNvPr>
          <p:cNvSpPr>
            <a:spLocks noGrp="1"/>
          </p:cNvSpPr>
          <p:nvPr>
            <p:ph type="sldNum" sz="quarter" idx="5"/>
          </p:nvPr>
        </p:nvSpPr>
        <p:spPr/>
        <p:txBody>
          <a:bodyPr/>
          <a:lstStyle/>
          <a:p>
            <a:fld id="{E9E04128-CE58-47A7-83DB-836746FDB381}" type="slidenum">
              <a:rPr lang="en-US" smtClean="0"/>
              <a:t>24</a:t>
            </a:fld>
            <a:endParaRPr lang="en-US"/>
          </a:p>
        </p:txBody>
      </p:sp>
    </p:spTree>
    <p:extLst>
      <p:ext uri="{BB962C8B-B14F-4D97-AF65-F5344CB8AC3E}">
        <p14:creationId xmlns:p14="http://schemas.microsoft.com/office/powerpoint/2010/main" val="33598032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Avant j’étais aussi présent sur </a:t>
            </a:r>
            <a:r>
              <a:rPr lang="fr-FR" dirty="0" err="1"/>
              <a:t>Hiva</a:t>
            </a:r>
            <a:r>
              <a:rPr lang="fr-FR" dirty="0"/>
              <a:t> </a:t>
            </a:r>
            <a:r>
              <a:rPr lang="fr-FR" dirty="0" err="1"/>
              <a:t>Oa</a:t>
            </a:r>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25</a:t>
            </a:fld>
            <a:endParaRPr lang="en-US"/>
          </a:p>
        </p:txBody>
      </p:sp>
    </p:spTree>
    <p:extLst>
      <p:ext uri="{BB962C8B-B14F-4D97-AF65-F5344CB8AC3E}">
        <p14:creationId xmlns:p14="http://schemas.microsoft.com/office/powerpoint/2010/main" val="5493415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sz="1200" dirty="0"/>
              <a:t>Autrefois présents sur Hiva oa et Tahuata, je ne survis plus que sur cette deuxième île. Mon extinction sur Hiva oa est dû, fort probablement, à l’introduction du Grand duc d’Amérique.</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26</a:t>
            </a:fld>
            <a:endParaRPr lang="en-US"/>
          </a:p>
        </p:txBody>
      </p:sp>
    </p:spTree>
    <p:extLst>
      <p:ext uri="{BB962C8B-B14F-4D97-AF65-F5344CB8AC3E}">
        <p14:creationId xmlns:p14="http://schemas.microsoft.com/office/powerpoint/2010/main" val="15761955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Malheureusement depuis la première colonisation des nos îles, 50 espèces d’oiseaux endémiques ont disparues en Polynésie Française, il nous reste 30 espèces dont 20 sont menacées selon l’IUCN et 10 à un stade critique.</a:t>
            </a:r>
          </a:p>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27</a:t>
            </a:fld>
            <a:endParaRPr lang="en-US"/>
          </a:p>
        </p:txBody>
      </p:sp>
    </p:spTree>
    <p:extLst>
      <p:ext uri="{BB962C8B-B14F-4D97-AF65-F5344CB8AC3E}">
        <p14:creationId xmlns:p14="http://schemas.microsoft.com/office/powerpoint/2010/main" val="42402006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FE2D8-8BA8-6ECB-C287-F8A3E07A42F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3393EB2-8AAE-F496-A1BE-59893F18838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971DDB38-C53E-B1E7-CEFB-33C25F8D944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Pas moins de 16 espèces ont disparu aux Marquises depuis l’arrivé de l’homme. Il en reste 11 – un trésor menacé mais indispensable au maintien de la vie sur nos îles; </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Les Poules Sultanes (une blanche, une bleue et verte) ont été peintes par Gauguin sur </a:t>
            </a:r>
            <a:r>
              <a:rPr lang="fr-FR" dirty="0" err="1"/>
              <a:t>Hiva</a:t>
            </a:r>
            <a:r>
              <a:rPr lang="fr-FR" dirty="0"/>
              <a:t> </a:t>
            </a:r>
            <a:r>
              <a:rPr lang="fr-FR" dirty="0" err="1"/>
              <a:t>Oa</a:t>
            </a:r>
            <a:r>
              <a:rPr lang="fr-FR" dirty="0"/>
              <a:t> – une espèce proche (photo) – le </a:t>
            </a:r>
            <a:r>
              <a:rPr lang="fr-FR" dirty="0" err="1"/>
              <a:t>Takahe</a:t>
            </a:r>
            <a:r>
              <a:rPr lang="fr-FR" dirty="0"/>
              <a:t> – a été retrouvé récemment en Nouvelle Zélande où elle fait l’objet d’un sauvetage </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Le </a:t>
            </a:r>
            <a:r>
              <a:rPr lang="fr-FR" dirty="0" err="1"/>
              <a:t>Ptilope</a:t>
            </a:r>
            <a:r>
              <a:rPr lang="fr-FR" dirty="0"/>
              <a:t> de Mercier a été décrit par une gravure, à part lui, on ignore totalement à quoi ces espèces ressemblaient vraiment.</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Le Monarque en gravure est celui de Tahiti, on n’a aucune gravure des Monarques éteints aux Marquises; des photos de </a:t>
            </a:r>
            <a:r>
              <a:rPr lang="fr-FR" dirty="0" err="1"/>
              <a:t>Gallicolombe</a:t>
            </a:r>
            <a:r>
              <a:rPr lang="fr-FR" dirty="0"/>
              <a:t> et de </a:t>
            </a:r>
            <a:r>
              <a:rPr lang="fr-FR" dirty="0" err="1"/>
              <a:t>Weka</a:t>
            </a:r>
            <a:r>
              <a:rPr lang="fr-FR" dirty="0"/>
              <a:t> (nouvelle Zélande) illustrent aussi ce chapitre – la </a:t>
            </a:r>
            <a:r>
              <a:rPr lang="fr-FR" dirty="0" err="1"/>
              <a:t>gallicolombe</a:t>
            </a:r>
            <a:r>
              <a:rPr lang="fr-FR" dirty="0"/>
              <a:t> géante faisait 5 kg !</a:t>
            </a:r>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le Kura était un perroquet avec des plumes rouges, on n’a plus de lui que cette coiffe exposée à Hawaii en provenance de </a:t>
            </a:r>
            <a:r>
              <a:rPr lang="fr-FR" dirty="0" err="1"/>
              <a:t>Nuku</a:t>
            </a:r>
            <a:r>
              <a:rPr lang="fr-FR" dirty="0"/>
              <a:t> </a:t>
            </a:r>
            <a:r>
              <a:rPr lang="fr-FR" dirty="0" err="1"/>
              <a:t>Hiva</a:t>
            </a:r>
            <a:r>
              <a:rPr lang="fr-FR" dirty="0"/>
              <a:t>, la </a:t>
            </a:r>
            <a:r>
              <a:rPr lang="fr-FR" dirty="0" err="1"/>
              <a:t>Phasiannelle</a:t>
            </a:r>
            <a:r>
              <a:rPr lang="fr-FR" dirty="0"/>
              <a:t> est un exemple pris sur une espèce vivant ailleurs</a:t>
            </a:r>
          </a:p>
          <a:p>
            <a:endParaRPr lang="fr-PF" dirty="0"/>
          </a:p>
        </p:txBody>
      </p:sp>
      <p:sp>
        <p:nvSpPr>
          <p:cNvPr id="4" name="Espace réservé du numéro de diapositive 3">
            <a:extLst>
              <a:ext uri="{FF2B5EF4-FFF2-40B4-BE49-F238E27FC236}">
                <a16:creationId xmlns:a16="http://schemas.microsoft.com/office/drawing/2014/main" id="{BAA97AD0-03F1-B397-8156-1947B4F48142}"/>
              </a:ext>
            </a:extLst>
          </p:cNvPr>
          <p:cNvSpPr>
            <a:spLocks noGrp="1"/>
          </p:cNvSpPr>
          <p:nvPr>
            <p:ph type="sldNum" sz="quarter" idx="5"/>
          </p:nvPr>
        </p:nvSpPr>
        <p:spPr/>
        <p:txBody>
          <a:bodyPr/>
          <a:lstStyle/>
          <a:p>
            <a:fld id="{E9E04128-CE58-47A7-83DB-836746FDB381}" type="slidenum">
              <a:rPr lang="en-US" smtClean="0"/>
              <a:t>28</a:t>
            </a:fld>
            <a:endParaRPr lang="en-US"/>
          </a:p>
        </p:txBody>
      </p:sp>
    </p:spTree>
    <p:extLst>
      <p:ext uri="{BB962C8B-B14F-4D97-AF65-F5344CB8AC3E}">
        <p14:creationId xmlns:p14="http://schemas.microsoft.com/office/powerpoint/2010/main" val="22732158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En Polynésie française, il en existe 3 sortes:</a:t>
            </a:r>
          </a:p>
          <a:p>
            <a:pPr marL="285750" indent="-285750">
              <a:buFontTx/>
              <a:buChar char="-"/>
            </a:pPr>
            <a:r>
              <a:rPr lang="fr-PF" dirty="0"/>
              <a:t>Le rat noir (le plus nuisible)</a:t>
            </a:r>
          </a:p>
          <a:p>
            <a:pPr marL="285750" indent="-285750">
              <a:buFontTx/>
              <a:buChar char="-"/>
            </a:pPr>
            <a:r>
              <a:rPr lang="fr-PF" dirty="0"/>
              <a:t>Le rat </a:t>
            </a:r>
            <a:r>
              <a:rPr lang="fr-FR" dirty="0"/>
              <a:t>polynésien – pas du tout Polynésien, il vient d’Asie !</a:t>
            </a:r>
            <a:endParaRPr lang="fr-PF" dirty="0"/>
          </a:p>
          <a:p>
            <a:pPr marL="285750" indent="-285750">
              <a:buFontTx/>
              <a:buChar char="-"/>
            </a:pPr>
            <a:r>
              <a:rPr lang="fr-PF" dirty="0"/>
              <a:t>Et le </a:t>
            </a:r>
            <a:r>
              <a:rPr lang="fr-FR" dirty="0"/>
              <a:t>Surmulot</a:t>
            </a:r>
            <a:endParaRPr lang="fr-PF" dirty="0"/>
          </a:p>
          <a:p>
            <a:r>
              <a:rPr lang="fr-PF" dirty="0"/>
              <a:t>Ils impactent nos oiseaux en prédatant les nids et oisillons. Ils peuvent aussi nuire à la régénération des plantes et aux récoltes de coprah en se nourrissant des noix de coco encore sur l’arbre.</a:t>
            </a:r>
            <a:endParaRPr lang="fr-FR" dirty="0"/>
          </a:p>
          <a:p>
            <a:r>
              <a:rPr lang="fr-FR" dirty="0"/>
              <a:t>Les rats polynésiens et les surmulots attaquent les oiseaux qui nichent au sol, le rat noir, très arboricole, fini le travail et ne laisse qu’un désert ornithologique dans les îles des Tuamotu qu’il colonise.</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30</a:t>
            </a:fld>
            <a:endParaRPr lang="en-US"/>
          </a:p>
        </p:txBody>
      </p:sp>
    </p:spTree>
    <p:extLst>
      <p:ext uri="{BB962C8B-B14F-4D97-AF65-F5344CB8AC3E}">
        <p14:creationId xmlns:p14="http://schemas.microsoft.com/office/powerpoint/2010/main" val="11595248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C’est le 2e grand prédateur d’oiseaux dans le monde. En 2023, la Ligue Pour les Oiseaux de France (LPO) estimait plus de 75 millions d’oiseaux tués par les chats, par an !</a:t>
            </a:r>
            <a:endParaRPr lang="fr-FR" dirty="0"/>
          </a:p>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Attention de ne pas introduire un chat pour lutter contre les rats sur un îlot: les rats feront encore plus de petits et vont survivre mais pour nos oiseaux endémiques, ça sera le coup de grâce.</a:t>
            </a:r>
            <a:endParaRPr lang="fr-PF" dirty="0"/>
          </a:p>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31</a:t>
            </a:fld>
            <a:endParaRPr lang="en-US"/>
          </a:p>
        </p:txBody>
      </p:sp>
    </p:spTree>
    <p:extLst>
      <p:ext uri="{BB962C8B-B14F-4D97-AF65-F5344CB8AC3E}">
        <p14:creationId xmlns:p14="http://schemas.microsoft.com/office/powerpoint/2010/main" val="17607939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La Fourmi folle jaune est très invasive, quand elle pullule elle dérange les nids au point de faire fuir les oiseaux et elle dévore les oisillons prisonniers des nids vivants. </a:t>
            </a:r>
          </a:p>
          <a:p>
            <a:r>
              <a:rPr lang="fr-FR" dirty="0"/>
              <a:t>Dans certains atolls (mais pas encore en Polynésie), elle pullule tellement qu’elle rentre dans les oreilles des gens la nuit et elle provoque des méningites !</a:t>
            </a:r>
          </a:p>
          <a:p>
            <a:r>
              <a:rPr lang="fr-FR" dirty="0"/>
              <a:t>Les piqures de Petite fourmi de feu quant à elles aveuglent les oiseaux, les chats, les chiens et sont très douloureuses pour l’Homme. La PFF menace l’habitat et les ressources alimentaires.</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32</a:t>
            </a:fld>
            <a:endParaRPr lang="en-US"/>
          </a:p>
        </p:txBody>
      </p:sp>
    </p:spTree>
    <p:extLst>
      <p:ext uri="{BB962C8B-B14F-4D97-AF65-F5344CB8AC3E}">
        <p14:creationId xmlns:p14="http://schemas.microsoft.com/office/powerpoint/2010/main" val="12019127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 Miconia (violet), le tulipier du Gabon (fleur orange) sont des exemples d’especes vegetales extrêmement envahissantes. Elles nuisent à la regeneration naturelle des plantes indigenes, modifie l’habitat des oiseaux ainsi que les ressources économiques des iles, comme le coprah.</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33</a:t>
            </a:fld>
            <a:endParaRPr lang="en-US"/>
          </a:p>
        </p:txBody>
      </p:sp>
    </p:spTree>
    <p:extLst>
      <p:ext uri="{BB962C8B-B14F-4D97-AF65-F5344CB8AC3E}">
        <p14:creationId xmlns:p14="http://schemas.microsoft.com/office/powerpoint/2010/main" val="31960488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Les incendies de forêts, les terrassements, les constructions etc. Tout cela met en péril l’habitat des oiseaux : plus de maisons, plus de nourriture, plus de reprocution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34</a:t>
            </a:fld>
            <a:endParaRPr lang="en-US"/>
          </a:p>
        </p:txBody>
      </p:sp>
    </p:spTree>
    <p:extLst>
      <p:ext uri="{BB962C8B-B14F-4D97-AF65-F5344CB8AC3E}">
        <p14:creationId xmlns:p14="http://schemas.microsoft.com/office/powerpoint/2010/main" val="31368992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Aux Marquises</a:t>
            </a:r>
            <a:r>
              <a:rPr lang="fr-PF" dirty="0"/>
              <a:t>, les 3 grands prédateurs sont le </a:t>
            </a:r>
            <a:r>
              <a:rPr lang="fr-FR" dirty="0"/>
              <a:t>Hiboux Grand duc de Virginie</a:t>
            </a:r>
            <a:r>
              <a:rPr lang="fr-PF" dirty="0"/>
              <a:t>, le Merle des Moluques et le Bulbul à ventre rouge. Ils prédatent les oisillons et les </a:t>
            </a:r>
            <a:r>
              <a:rPr lang="fr-FR" dirty="0" err="1"/>
              <a:t>œ</a:t>
            </a:r>
            <a:r>
              <a:rPr lang="fr-PF" dirty="0"/>
              <a:t>ufs, harcèle les adultes, volent nid et nourritures ! le Grand-duc d’Amerique ou Hibou introduit à Hiva oa et en partie responsable de la disparition du Pahi et </a:t>
            </a:r>
            <a:r>
              <a:rPr lang="fr-FR" dirty="0"/>
              <a:t>de la quasi disparition du </a:t>
            </a:r>
            <a:r>
              <a:rPr lang="fr-FR" dirty="0" err="1"/>
              <a:t>kuku</a:t>
            </a:r>
            <a:r>
              <a:rPr lang="fr-FR" dirty="0"/>
              <a:t> sur cette île</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35</a:t>
            </a:fld>
            <a:endParaRPr lang="en-US"/>
          </a:p>
        </p:txBody>
      </p:sp>
    </p:spTree>
    <p:extLst>
      <p:ext uri="{BB962C8B-B14F-4D97-AF65-F5344CB8AC3E}">
        <p14:creationId xmlns:p14="http://schemas.microsoft.com/office/powerpoint/2010/main" val="5400772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Les maladies aviaires sont vehiculées principalement par les moustiques comme la malaria aviaire qui est une des causes de la disparition du ‘oma’o keekee. Elles sont aussi vehiculées par les oiseaux introduits comme les pigeons, les merles etc.</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36</a:t>
            </a:fld>
            <a:endParaRPr lang="en-US"/>
          </a:p>
        </p:txBody>
      </p:sp>
    </p:spTree>
    <p:extLst>
      <p:ext uri="{BB962C8B-B14F-4D97-AF65-F5344CB8AC3E}">
        <p14:creationId xmlns:p14="http://schemas.microsoft.com/office/powerpoint/2010/main" val="19769120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mot respect de la biosécurité, mot barbare qui signifie la lutte contre toute introduction de végétaux ou animaux nouveaux sur les îles, devrait être enseigner dans toutes les écoles !</a:t>
            </a:r>
          </a:p>
          <a:p>
            <a:r>
              <a:rPr lang="fr-FR" dirty="0"/>
              <a:t>Car Biosécurité = respect de nos plantes et de nos animaux endémiques, uniques au monde, et présents nulle part ailleurs.</a:t>
            </a:r>
          </a:p>
          <a:p>
            <a:r>
              <a:rPr lang="fr-FR" dirty="0"/>
              <a:t>Ce sont les hommes, en propageant volontairement ou pas d’île en île les espèces introduites, qui ont causé la perte de tous ces oiseaux – il est temps de dire stop à l’extinction et de se responsabiliser nous et nos parents !</a:t>
            </a:r>
            <a:endParaRPr lang="en-US" dirty="0"/>
          </a:p>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37</a:t>
            </a:fld>
            <a:endParaRPr lang="en-US"/>
          </a:p>
        </p:txBody>
      </p:sp>
    </p:spTree>
    <p:extLst>
      <p:ext uri="{BB962C8B-B14F-4D97-AF65-F5344CB8AC3E}">
        <p14:creationId xmlns:p14="http://schemas.microsoft.com/office/powerpoint/2010/main" val="42414105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38</a:t>
            </a:fld>
            <a:endParaRPr lang="en-US"/>
          </a:p>
        </p:txBody>
      </p:sp>
    </p:spTree>
    <p:extLst>
      <p:ext uri="{BB962C8B-B14F-4D97-AF65-F5344CB8AC3E}">
        <p14:creationId xmlns:p14="http://schemas.microsoft.com/office/powerpoint/2010/main" val="2192403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Et oui, Biosécurité = respect pour notre nature ! Il est essentiel d’inspecter nos affaires, nos chaussures par exemple pour vérifier qu’il n’y a pas de graines de plantes envahissantes piquées dessus, nos bateaux quand on va aux îlots ou îles inhabitées pour éviter de propager les rats, les chats, les oiseaux, les chiens, les plantes, les fourmis… d’îles en îles</a:t>
            </a:r>
          </a:p>
          <a:p>
            <a:r>
              <a:rPr lang="fr-FR" dirty="0"/>
              <a:t>Là vous voyez le chien renifleur de </a:t>
            </a:r>
            <a:r>
              <a:rPr lang="fr-FR" dirty="0" err="1"/>
              <a:t>Ua</a:t>
            </a:r>
            <a:r>
              <a:rPr lang="fr-FR" dirty="0"/>
              <a:t> </a:t>
            </a:r>
            <a:r>
              <a:rPr lang="fr-FR" dirty="0" err="1"/>
              <a:t>Huka</a:t>
            </a:r>
            <a:r>
              <a:rPr lang="fr-FR" dirty="0"/>
              <a:t> en action !</a:t>
            </a:r>
          </a:p>
          <a:p>
            <a:endParaRPr lang="en-US"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39</a:t>
            </a:fld>
            <a:endParaRPr lang="en-US"/>
          </a:p>
        </p:txBody>
      </p:sp>
    </p:spTree>
    <p:extLst>
      <p:ext uri="{BB962C8B-B14F-4D97-AF65-F5344CB8AC3E}">
        <p14:creationId xmlns:p14="http://schemas.microsoft.com/office/powerpoint/2010/main" val="39009410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Grâce à des pièges de types tapettes ou cages et pose de stations de raticide, on réduit la densité de rats dans les zones importantes pour la conservation des oiseaux</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40</a:t>
            </a:fld>
            <a:endParaRPr lang="en-US"/>
          </a:p>
        </p:txBody>
      </p:sp>
    </p:spTree>
    <p:extLst>
      <p:ext uri="{BB962C8B-B14F-4D97-AF65-F5344CB8AC3E}">
        <p14:creationId xmlns:p14="http://schemas.microsoft.com/office/powerpoint/2010/main" val="13331813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F7F2E-0F16-ECC6-024A-CA5076FB35A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5E8CCEE-32A1-7204-305C-DCBB5F81809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4FCD880-3163-9510-7095-8F5EABF93092}"/>
              </a:ext>
            </a:extLst>
          </p:cNvPr>
          <p:cNvSpPr>
            <a:spLocks noGrp="1"/>
          </p:cNvSpPr>
          <p:nvPr>
            <p:ph type="body" idx="1"/>
          </p:nvPr>
        </p:nvSpPr>
        <p:spPr/>
        <p:txBody>
          <a:bodyPr/>
          <a:lstStyle/>
          <a:p>
            <a:r>
              <a:rPr lang="fr-PF" dirty="0"/>
              <a:t>Faites stériliser vos chats et ne les abandonner pas dans la nature, ils peuvent faire beaucoup de dégâts ! Ne pas les introduire sur les </a:t>
            </a:r>
            <a:r>
              <a:rPr lang="fr-FR" dirty="0"/>
              <a:t>îles</a:t>
            </a:r>
            <a:r>
              <a:rPr lang="fr-PF" dirty="0"/>
              <a:t> inhabité</a:t>
            </a:r>
            <a:r>
              <a:rPr lang="fr-FR" dirty="0"/>
              <a:t>e</a:t>
            </a:r>
            <a:r>
              <a:rPr lang="fr-PF" dirty="0"/>
              <a:t>s est aussi essentiel pour la conservatio</a:t>
            </a:r>
            <a:r>
              <a:rPr lang="fr-FR" dirty="0"/>
              <a:t>n</a:t>
            </a:r>
            <a:r>
              <a:rPr lang="fr-PF" dirty="0"/>
              <a:t> des oiseaux.</a:t>
            </a:r>
            <a:endParaRPr lang="fr-FR" dirty="0"/>
          </a:p>
          <a:p>
            <a:endParaRPr lang="fr-FR" dirty="0"/>
          </a:p>
          <a:p>
            <a:r>
              <a:rPr lang="fr-FR" dirty="0"/>
              <a:t>Ps: attention aussi aux chiens et aux cochons: ils déterrent les oiseaux marins cachés dans des terriers, mangent les oiseaux qui nichent au sol et font la même chose avec les œufs de tortues</a:t>
            </a:r>
            <a:endParaRPr lang="fr-PF" dirty="0"/>
          </a:p>
        </p:txBody>
      </p:sp>
      <p:sp>
        <p:nvSpPr>
          <p:cNvPr id="4" name="Espace réservé du numéro de diapositive 3">
            <a:extLst>
              <a:ext uri="{FF2B5EF4-FFF2-40B4-BE49-F238E27FC236}">
                <a16:creationId xmlns:a16="http://schemas.microsoft.com/office/drawing/2014/main" id="{115CBDAC-B18D-A5A3-7CAB-E74EF886320D}"/>
              </a:ext>
            </a:extLst>
          </p:cNvPr>
          <p:cNvSpPr>
            <a:spLocks noGrp="1"/>
          </p:cNvSpPr>
          <p:nvPr>
            <p:ph type="sldNum" sz="quarter" idx="5"/>
          </p:nvPr>
        </p:nvSpPr>
        <p:spPr/>
        <p:txBody>
          <a:bodyPr/>
          <a:lstStyle/>
          <a:p>
            <a:fld id="{E9E04128-CE58-47A7-83DB-836746FDB381}" type="slidenum">
              <a:rPr lang="en-US" smtClean="0"/>
              <a:t>41</a:t>
            </a:fld>
            <a:endParaRPr lang="en-US"/>
          </a:p>
        </p:txBody>
      </p:sp>
    </p:spTree>
    <p:extLst>
      <p:ext uri="{BB962C8B-B14F-4D97-AF65-F5344CB8AC3E}">
        <p14:creationId xmlns:p14="http://schemas.microsoft.com/office/powerpoint/2010/main" val="33677732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3BA4C-54C9-A405-6F41-257717E4D65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772A922-DF1B-2E91-AE79-66DFAA13A788}"/>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6DB8E44-3F29-237D-2E76-218C869C78E9}"/>
              </a:ext>
            </a:extLst>
          </p:cNvPr>
          <p:cNvSpPr>
            <a:spLocks noGrp="1"/>
          </p:cNvSpPr>
          <p:nvPr>
            <p:ph type="body" idx="1"/>
          </p:nvPr>
        </p:nvSpPr>
        <p:spPr/>
        <p:txBody>
          <a:bodyPr/>
          <a:lstStyle/>
          <a:p>
            <a:r>
              <a:rPr lang="fr-PF" dirty="0"/>
              <a:t>Une équipe de bénévole, la trapper squad a été formé à la capture de ces nuisibles et des cages leur ont été fourni</a:t>
            </a:r>
            <a:endParaRPr lang="fr-FR" dirty="0"/>
          </a:p>
          <a:p>
            <a:pPr marL="0" marR="0" lvl="0" indent="0" algn="l" defTabSz="914400" rtl="0" eaLnBrk="1" fontAlgn="auto" latinLnBrk="0" hangingPunct="1">
              <a:lnSpc>
                <a:spcPct val="100000"/>
              </a:lnSpc>
              <a:spcBef>
                <a:spcPts val="0"/>
              </a:spcBef>
              <a:spcAft>
                <a:spcPts val="0"/>
              </a:spcAft>
              <a:buClrTx/>
              <a:buSzTx/>
              <a:buFontTx/>
              <a:buNone/>
              <a:tabLst/>
              <a:defRPr/>
            </a:pPr>
            <a:r>
              <a:rPr lang="fr-PF" dirty="0"/>
              <a:t>Ne pas les introduire dans nos îles/atolls et encore moins sur les motu inhabités est aussi essentiel pour la conservation des oiseaux.</a:t>
            </a:r>
          </a:p>
          <a:p>
            <a:r>
              <a:rPr lang="fr-FR" dirty="0"/>
              <a:t>Signaler de toute urgence si vous voyez des Merles ou des Bulbuls sur votre île – c’est très sérieux car le seul moyen de les arrêter c’est d’agir le plus vite possible. Sur </a:t>
            </a:r>
            <a:r>
              <a:rPr lang="fr-FR" dirty="0" err="1"/>
              <a:t>Hiva</a:t>
            </a:r>
            <a:r>
              <a:rPr lang="fr-FR" dirty="0"/>
              <a:t> </a:t>
            </a:r>
            <a:r>
              <a:rPr lang="fr-FR" dirty="0" err="1"/>
              <a:t>Oa</a:t>
            </a:r>
            <a:r>
              <a:rPr lang="fr-FR" dirty="0"/>
              <a:t> avec les Merles, c’est déjà trop tard !</a:t>
            </a:r>
            <a:endParaRPr lang="fr-PF" dirty="0"/>
          </a:p>
        </p:txBody>
      </p:sp>
      <p:sp>
        <p:nvSpPr>
          <p:cNvPr id="4" name="Espace réservé du numéro de diapositive 3">
            <a:extLst>
              <a:ext uri="{FF2B5EF4-FFF2-40B4-BE49-F238E27FC236}">
                <a16:creationId xmlns:a16="http://schemas.microsoft.com/office/drawing/2014/main" id="{BE3E169E-63FC-F637-8C54-DC18F549BA10}"/>
              </a:ext>
            </a:extLst>
          </p:cNvPr>
          <p:cNvSpPr>
            <a:spLocks noGrp="1"/>
          </p:cNvSpPr>
          <p:nvPr>
            <p:ph type="sldNum" sz="quarter" idx="5"/>
          </p:nvPr>
        </p:nvSpPr>
        <p:spPr/>
        <p:txBody>
          <a:bodyPr/>
          <a:lstStyle/>
          <a:p>
            <a:fld id="{E9E04128-CE58-47A7-83DB-836746FDB381}" type="slidenum">
              <a:rPr lang="en-US" smtClean="0"/>
              <a:t>42</a:t>
            </a:fld>
            <a:endParaRPr lang="en-US"/>
          </a:p>
        </p:txBody>
      </p:sp>
    </p:spTree>
    <p:extLst>
      <p:ext uri="{BB962C8B-B14F-4D97-AF65-F5344CB8AC3E}">
        <p14:creationId xmlns:p14="http://schemas.microsoft.com/office/powerpoint/2010/main" val="8332315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Avant tout il faut éviter d’en introduire : déplacer des végétaux ou de la terre venant de zones infestées vers des zones saines !</a:t>
            </a:r>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43</a:t>
            </a:fld>
            <a:endParaRPr lang="en-US"/>
          </a:p>
        </p:txBody>
      </p:sp>
    </p:spTree>
    <p:extLst>
      <p:ext uri="{BB962C8B-B14F-4D97-AF65-F5344CB8AC3E}">
        <p14:creationId xmlns:p14="http://schemas.microsoft.com/office/powerpoint/2010/main" val="23588154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Protéger nos forêts naturelles !</a:t>
            </a:r>
            <a:r>
              <a:rPr lang="fr-FR" dirty="0"/>
              <a:t> – en participant à des chantiers bénévoles sur vos îles, vous pouvez contribuer à les éliminer le plus rapidement possible  - mais attention, pour les détecter il y a des guides sur les espèces envahissantes téléchargeable sur le site de la DIREN</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44</a:t>
            </a:fld>
            <a:endParaRPr lang="en-US"/>
          </a:p>
        </p:txBody>
      </p:sp>
    </p:spTree>
    <p:extLst>
      <p:ext uri="{BB962C8B-B14F-4D97-AF65-F5344CB8AC3E}">
        <p14:creationId xmlns:p14="http://schemas.microsoft.com/office/powerpoint/2010/main" val="3271889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PF" dirty="0"/>
              <a:t>La protection de nos oiseaux est l’affaire de tous ! Chacun peut faire un effort à son échelle pour préserver au mieux les écosystèmes naturels !</a:t>
            </a:r>
            <a:r>
              <a:rPr lang="fr-FR"/>
              <a:t> On compte sur vous pour raconter tout cela à vos parents !</a:t>
            </a:r>
            <a:endParaRPr lang="fr-PF" dirty="0"/>
          </a:p>
        </p:txBody>
      </p:sp>
      <p:sp>
        <p:nvSpPr>
          <p:cNvPr id="4" name="Espace réservé du numéro de diapositive 3"/>
          <p:cNvSpPr>
            <a:spLocks noGrp="1"/>
          </p:cNvSpPr>
          <p:nvPr>
            <p:ph type="sldNum" sz="quarter" idx="5"/>
          </p:nvPr>
        </p:nvSpPr>
        <p:spPr/>
        <p:txBody>
          <a:bodyPr/>
          <a:lstStyle/>
          <a:p>
            <a:fld id="{E9E04128-CE58-47A7-83DB-836746FDB381}" type="slidenum">
              <a:rPr lang="en-US" smtClean="0"/>
              <a:t>45</a:t>
            </a:fld>
            <a:endParaRPr lang="en-US"/>
          </a:p>
        </p:txBody>
      </p:sp>
    </p:spTree>
    <p:extLst>
      <p:ext uri="{BB962C8B-B14F-4D97-AF65-F5344CB8AC3E}">
        <p14:creationId xmlns:p14="http://schemas.microsoft.com/office/powerpoint/2010/main" val="282946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US" dirty="0"/>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Tree>
    <p:extLst>
      <p:ext uri="{BB962C8B-B14F-4D97-AF65-F5344CB8AC3E}">
        <p14:creationId xmlns:p14="http://schemas.microsoft.com/office/powerpoint/2010/main" val="4282970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Tree>
    <p:extLst>
      <p:ext uri="{BB962C8B-B14F-4D97-AF65-F5344CB8AC3E}">
        <p14:creationId xmlns:p14="http://schemas.microsoft.com/office/powerpoint/2010/main" val="2000560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831850" y="1323110"/>
            <a:ext cx="10515600" cy="2852737"/>
          </a:xfrm>
        </p:spPr>
        <p:txBody>
          <a:bodyPr anchor="b"/>
          <a:lstStyle>
            <a:lvl1pPr>
              <a:defRPr sz="6000"/>
            </a:lvl1pPr>
          </a:lstStyle>
          <a:p>
            <a:r>
              <a:rPr lang="fr-FR" dirty="0"/>
              <a:t>Modifiez le style du titre</a:t>
            </a:r>
            <a:endParaRPr lang="en-US" dirty="0"/>
          </a:p>
        </p:txBody>
      </p:sp>
      <p:sp>
        <p:nvSpPr>
          <p:cNvPr id="3" name="Text Placeholder 2"/>
          <p:cNvSpPr>
            <a:spLocks noGrp="1"/>
          </p:cNvSpPr>
          <p:nvPr>
            <p:ph type="body" idx="1"/>
          </p:nvPr>
        </p:nvSpPr>
        <p:spPr>
          <a:xfrm>
            <a:off x="831850" y="4175847"/>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dirty="0"/>
              <a:t>Cliquez pour modifier les styles du texte du masque</a:t>
            </a:r>
          </a:p>
        </p:txBody>
      </p:sp>
    </p:spTree>
    <p:extLst>
      <p:ext uri="{BB962C8B-B14F-4D97-AF65-F5344CB8AC3E}">
        <p14:creationId xmlns:p14="http://schemas.microsoft.com/office/powerpoint/2010/main" val="338474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920419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fr-FR"/>
              <a:t>Modifiez le style du titre</a:t>
            </a:r>
            <a:endParaRPr lang="en-US" dirty="0"/>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dirty="0"/>
          </a:p>
        </p:txBody>
      </p:sp>
    </p:spTree>
    <p:extLst>
      <p:ext uri="{BB962C8B-B14F-4D97-AF65-F5344CB8AC3E}">
        <p14:creationId xmlns:p14="http://schemas.microsoft.com/office/powerpoint/2010/main" val="4162471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3059957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8982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11/7/2025</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508013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5183188" y="987425"/>
            <a:ext cx="617220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fr-PF"/>
          </a:p>
        </p:txBody>
      </p:sp>
    </p:spTree>
    <p:extLst>
      <p:ext uri="{BB962C8B-B14F-4D97-AF65-F5344CB8AC3E}">
        <p14:creationId xmlns:p14="http://schemas.microsoft.com/office/powerpoint/2010/main" val="2477006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11/7/2025</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2760810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4D61A867-A60D-4C90-A9E6-AF0998E023BD}" type="datetimeFigureOut">
              <a:rPr lang="en-US" smtClean="0"/>
              <a:t>11/7/2025</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98988D1-19CC-4854-8B13-50ED03E4974A}" type="slidenum">
              <a:rPr lang="en-US" smtClean="0"/>
              <a:t>‹N°›</a:t>
            </a:fld>
            <a:endParaRPr lang="en-US"/>
          </a:p>
        </p:txBody>
      </p:sp>
    </p:spTree>
    <p:extLst>
      <p:ext uri="{BB962C8B-B14F-4D97-AF65-F5344CB8AC3E}">
        <p14:creationId xmlns:p14="http://schemas.microsoft.com/office/powerpoint/2010/main" val="110677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18" Type="http://schemas.openxmlformats.org/officeDocument/2006/relationships/image" Target="../media/image6.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gi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3CCF05EF-BE82-4E0D-A841-15604C420AB0}"/>
              </a:ext>
            </a:extLst>
          </p:cNvPr>
          <p:cNvPicPr>
            <a:picLocks noChangeAspect="1"/>
          </p:cNvPicPr>
          <p:nvPr userDrawn="1"/>
        </p:nvPicPr>
        <p:blipFill>
          <a:blip r:embed="rId13">
            <a:alphaModFix amt="5000"/>
          </a:blip>
          <a:srcRect t="10978" b="20511"/>
          <a:stretch>
            <a:fillRect/>
          </a:stretch>
        </p:blipFill>
        <p:spPr>
          <a:xfrm>
            <a:off x="12637" y="1"/>
            <a:ext cx="12166725" cy="6284164"/>
          </a:xfrm>
          <a:prstGeom prst="rect">
            <a:avLst/>
          </a:prstGeom>
        </p:spPr>
      </p:pic>
      <p:sp>
        <p:nvSpPr>
          <p:cNvPr id="8" name="Rectangle 7">
            <a:extLst>
              <a:ext uri="{FF2B5EF4-FFF2-40B4-BE49-F238E27FC236}">
                <a16:creationId xmlns:a16="http://schemas.microsoft.com/office/drawing/2014/main" id="{B593305C-CDC3-37B0-8FED-18F75F33D66C}"/>
              </a:ext>
              <a:ext uri="{C183D7F6-B498-43B3-948B-1728B52AA6E4}">
                <adec:decorative xmlns:adec="http://schemas.microsoft.com/office/drawing/2017/decorative" val="1"/>
              </a:ext>
            </a:extLst>
          </p:cNvPr>
          <p:cNvSpPr/>
          <p:nvPr userDrawn="1"/>
        </p:nvSpPr>
        <p:spPr>
          <a:xfrm>
            <a:off x="0" y="6284164"/>
            <a:ext cx="12192000" cy="5844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2476072" y="365125"/>
            <a:ext cx="8877728" cy="1325563"/>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7" name="Espace réservé du texte 6">
            <a:extLst>
              <a:ext uri="{FF2B5EF4-FFF2-40B4-BE49-F238E27FC236}">
                <a16:creationId xmlns:a16="http://schemas.microsoft.com/office/drawing/2014/main" id="{6DCD713B-E908-467B-B417-D7080E1F75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endParaRPr lang="fr-PF" dirty="0"/>
          </a:p>
        </p:txBody>
      </p:sp>
      <p:pic>
        <p:nvPicPr>
          <p:cNvPr id="11" name="Image 10">
            <a:extLst>
              <a:ext uri="{FF2B5EF4-FFF2-40B4-BE49-F238E27FC236}">
                <a16:creationId xmlns:a16="http://schemas.microsoft.com/office/drawing/2014/main" id="{0E85830F-1C30-4C00-B7DF-E33F4E2546A6}"/>
              </a:ext>
            </a:extLst>
          </p:cNvPr>
          <p:cNvPicPr>
            <a:picLocks noChangeAspect="1"/>
          </p:cNvPicPr>
          <p:nvPr userDrawn="1"/>
        </p:nvPicPr>
        <p:blipFill>
          <a:blip r:embed="rId14"/>
          <a:stretch>
            <a:fillRect/>
          </a:stretch>
        </p:blipFill>
        <p:spPr>
          <a:xfrm>
            <a:off x="6882922" y="6367371"/>
            <a:ext cx="555475" cy="435158"/>
          </a:xfrm>
          <a:prstGeom prst="rect">
            <a:avLst/>
          </a:prstGeom>
        </p:spPr>
      </p:pic>
      <p:pic>
        <p:nvPicPr>
          <p:cNvPr id="15" name="Image 14">
            <a:extLst>
              <a:ext uri="{FF2B5EF4-FFF2-40B4-BE49-F238E27FC236}">
                <a16:creationId xmlns:a16="http://schemas.microsoft.com/office/drawing/2014/main" id="{282BC327-D5F2-2091-0B95-932E80D1A1E5}"/>
              </a:ext>
            </a:extLst>
          </p:cNvPr>
          <p:cNvPicPr>
            <a:picLocks noChangeAspect="1"/>
          </p:cNvPicPr>
          <p:nvPr userDrawn="1"/>
        </p:nvPicPr>
        <p:blipFill>
          <a:blip r:embed="rId15"/>
          <a:stretch>
            <a:fillRect/>
          </a:stretch>
        </p:blipFill>
        <p:spPr>
          <a:xfrm>
            <a:off x="6052621" y="6329045"/>
            <a:ext cx="682657" cy="528955"/>
          </a:xfrm>
          <a:prstGeom prst="rect">
            <a:avLst/>
          </a:prstGeom>
        </p:spPr>
      </p:pic>
      <p:pic>
        <p:nvPicPr>
          <p:cNvPr id="17" name="Image 16">
            <a:extLst>
              <a:ext uri="{FF2B5EF4-FFF2-40B4-BE49-F238E27FC236}">
                <a16:creationId xmlns:a16="http://schemas.microsoft.com/office/drawing/2014/main" id="{971A14B4-71FD-D462-E5E8-06D6CECFEAAE}"/>
              </a:ext>
            </a:extLst>
          </p:cNvPr>
          <p:cNvPicPr>
            <a:picLocks noChangeAspect="1"/>
          </p:cNvPicPr>
          <p:nvPr userDrawn="1"/>
        </p:nvPicPr>
        <p:blipFill>
          <a:blip r:embed="rId16"/>
          <a:stretch>
            <a:fillRect/>
          </a:stretch>
        </p:blipFill>
        <p:spPr>
          <a:xfrm>
            <a:off x="4039294" y="6360684"/>
            <a:ext cx="2102925" cy="439571"/>
          </a:xfrm>
          <a:prstGeom prst="rect">
            <a:avLst/>
          </a:prstGeom>
        </p:spPr>
      </p:pic>
      <p:pic>
        <p:nvPicPr>
          <p:cNvPr id="19" name="Image 18">
            <a:extLst>
              <a:ext uri="{FF2B5EF4-FFF2-40B4-BE49-F238E27FC236}">
                <a16:creationId xmlns:a16="http://schemas.microsoft.com/office/drawing/2014/main" id="{6E3677D7-8B77-B942-73EE-72984EDA5BE2}"/>
              </a:ext>
            </a:extLst>
          </p:cNvPr>
          <p:cNvPicPr>
            <a:picLocks noChangeAspect="1"/>
          </p:cNvPicPr>
          <p:nvPr userDrawn="1"/>
        </p:nvPicPr>
        <p:blipFill>
          <a:blip r:embed="rId17"/>
          <a:stretch>
            <a:fillRect/>
          </a:stretch>
        </p:blipFill>
        <p:spPr>
          <a:xfrm>
            <a:off x="7586041" y="6367371"/>
            <a:ext cx="2448155" cy="425766"/>
          </a:xfrm>
          <a:prstGeom prst="rect">
            <a:avLst/>
          </a:prstGeom>
        </p:spPr>
      </p:pic>
      <p:pic>
        <p:nvPicPr>
          <p:cNvPr id="22" name="Image 21">
            <a:extLst>
              <a:ext uri="{FF2B5EF4-FFF2-40B4-BE49-F238E27FC236}">
                <a16:creationId xmlns:a16="http://schemas.microsoft.com/office/drawing/2014/main" id="{94A9A12F-39C1-8C61-5673-74B5A39951A7}"/>
              </a:ext>
            </a:extLst>
          </p:cNvPr>
          <p:cNvPicPr>
            <a:picLocks noChangeAspect="1"/>
          </p:cNvPicPr>
          <p:nvPr userDrawn="1"/>
        </p:nvPicPr>
        <p:blipFill>
          <a:blip r:embed="rId18"/>
          <a:stretch>
            <a:fillRect/>
          </a:stretch>
        </p:blipFill>
        <p:spPr>
          <a:xfrm>
            <a:off x="2401173" y="6360684"/>
            <a:ext cx="1510302" cy="439140"/>
          </a:xfrm>
          <a:prstGeom prst="rect">
            <a:avLst/>
          </a:prstGeom>
        </p:spPr>
      </p:pic>
    </p:spTree>
    <p:extLst>
      <p:ext uri="{BB962C8B-B14F-4D97-AF65-F5344CB8AC3E}">
        <p14:creationId xmlns:p14="http://schemas.microsoft.com/office/powerpoint/2010/main" val="268270857"/>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13.jp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hyperlink" Target="https://www.pngall.com/magnifying-glass-png/download/37610" TargetMode="Externa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17.png"/><Relationship Id="rId4" Type="http://schemas.openxmlformats.org/officeDocument/2006/relationships/image" Target="../media/image16.JP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Layout" Target="../slideLayouts/slideLayout6.xml"/><Relationship Id="rId5" Type="http://schemas.openxmlformats.org/officeDocument/2006/relationships/hyperlink" Target="https://www.pngall.com/magnifying-glass-png/download/37610" TargetMode="Externa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20.JPG"/><Relationship Id="rId5" Type="http://schemas.openxmlformats.org/officeDocument/2006/relationships/image" Target="../media/image17.png"/><Relationship Id="rId4" Type="http://schemas.openxmlformats.org/officeDocument/2006/relationships/image" Target="../media/image19.JPG"/></Relationships>
</file>

<file path=ppt/slides/_rels/slide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hyperlink" Target="https://www.pngall.com/magnifying-glass-png/download/37610" TargetMode="Externa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23.JPG"/><Relationship Id="rId5" Type="http://schemas.openxmlformats.org/officeDocument/2006/relationships/image" Target="../media/image17.png"/><Relationship Id="rId4" Type="http://schemas.openxmlformats.org/officeDocument/2006/relationships/image" Target="../media/image22.JP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4.JPG"/><Relationship Id="rId1" Type="http://schemas.openxmlformats.org/officeDocument/2006/relationships/slideLayout" Target="../slideLayouts/slideLayout6.xml"/><Relationship Id="rId4" Type="http://schemas.openxmlformats.org/officeDocument/2006/relationships/hyperlink" Target="https://www.pngall.com/magnifying-glass-png/download/37610"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26.jpeg"/><Relationship Id="rId5" Type="http://schemas.openxmlformats.org/officeDocument/2006/relationships/image" Target="../media/image17.png"/><Relationship Id="rId4" Type="http://schemas.openxmlformats.org/officeDocument/2006/relationships/image" Target="../media/image25.JP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hyperlink" Target="https://www.pngall.com/magnifying-glass-png/download/37610"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9.xml"/><Relationship Id="rId5" Type="http://schemas.openxmlformats.org/officeDocument/2006/relationships/image" Target="../media/image17.png"/><Relationship Id="rId4" Type="http://schemas.openxmlformats.org/officeDocument/2006/relationships/image" Target="../media/image28.jpe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9.jpg"/><Relationship Id="rId1" Type="http://schemas.openxmlformats.org/officeDocument/2006/relationships/slideLayout" Target="../slideLayouts/slideLayout7.xml"/><Relationship Id="rId4" Type="http://schemas.openxmlformats.org/officeDocument/2006/relationships/hyperlink" Target="https://www.pngall.com/magnifying-glass-png/download/37610"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17.png"/><Relationship Id="rId4" Type="http://schemas.openxmlformats.org/officeDocument/2006/relationships/image" Target="../media/image30.jpg"/></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1.jpg"/><Relationship Id="rId1" Type="http://schemas.openxmlformats.org/officeDocument/2006/relationships/slideLayout" Target="../slideLayouts/slideLayout7.xml"/><Relationship Id="rId4" Type="http://schemas.openxmlformats.org/officeDocument/2006/relationships/hyperlink" Target="https://www.pngall.com/magnifying-glass-png/download/37610"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33.jpg"/><Relationship Id="rId5" Type="http://schemas.openxmlformats.org/officeDocument/2006/relationships/image" Target="../media/image17.png"/><Relationship Id="rId4" Type="http://schemas.openxmlformats.org/officeDocument/2006/relationships/image" Target="../media/image32.jp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4.jpg"/><Relationship Id="rId1" Type="http://schemas.openxmlformats.org/officeDocument/2006/relationships/slideLayout" Target="../slideLayouts/slideLayout7.xml"/><Relationship Id="rId4" Type="http://schemas.openxmlformats.org/officeDocument/2006/relationships/hyperlink" Target="https://www.pngall.com/magnifying-glass-png/download/37610" TargetMode="Externa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17.png"/><Relationship Id="rId4" Type="http://schemas.openxmlformats.org/officeDocument/2006/relationships/image" Target="../media/image35.jpg"/></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hyperlink" Target="https://www.pngall.com/magnifying-glass-png/download/37610" TargetMode="Externa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3.xml"/><Relationship Id="rId5" Type="http://schemas.openxmlformats.org/officeDocument/2006/relationships/image" Target="../media/image17.png"/><Relationship Id="rId4" Type="http://schemas.openxmlformats.org/officeDocument/2006/relationships/image" Target="../media/image37.jpeg"/></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8.JPG"/><Relationship Id="rId1" Type="http://schemas.openxmlformats.org/officeDocument/2006/relationships/slideLayout" Target="../slideLayouts/slideLayout6.xml"/><Relationship Id="rId4" Type="http://schemas.openxmlformats.org/officeDocument/2006/relationships/hyperlink" Target="https://www.pngall.com/magnifying-glass-png/download/37610"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4.xml"/><Relationship Id="rId5" Type="http://schemas.openxmlformats.org/officeDocument/2006/relationships/image" Target="../media/image17.png"/><Relationship Id="rId4" Type="http://schemas.openxmlformats.org/officeDocument/2006/relationships/image" Target="../media/image39.JPG"/></Relationships>
</file>

<file path=ppt/slides/_rels/slide25.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8.xml"/><Relationship Id="rId1" Type="http://schemas.openxmlformats.org/officeDocument/2006/relationships/slideLayout" Target="../slideLayouts/slideLayout6.xml"/><Relationship Id="rId5" Type="http://schemas.openxmlformats.org/officeDocument/2006/relationships/hyperlink" Target="https://www.pngall.com/magnifying-glass-png/download/37610" TargetMode="Externa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5.xml"/><Relationship Id="rId5" Type="http://schemas.openxmlformats.org/officeDocument/2006/relationships/image" Target="../media/image17.png"/><Relationship Id="rId4" Type="http://schemas.openxmlformats.org/officeDocument/2006/relationships/image" Target="../media/image41.JPG"/></Relationships>
</file>

<file path=ppt/slides/_rels/slide27.xml.rels><?xml version="1.0" encoding="UTF-8" standalone="yes"?>
<Relationships xmlns="http://schemas.openxmlformats.org/package/2006/relationships"><Relationship Id="rId8" Type="http://schemas.openxmlformats.org/officeDocument/2006/relationships/image" Target="../media/image46.jpg"/><Relationship Id="rId3" Type="http://schemas.openxmlformats.org/officeDocument/2006/relationships/image" Target="../media/image1.jpg"/><Relationship Id="rId7" Type="http://schemas.openxmlformats.org/officeDocument/2006/relationships/image" Target="../media/image45.jp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4.jpg"/><Relationship Id="rId11" Type="http://schemas.openxmlformats.org/officeDocument/2006/relationships/image" Target="../media/image49.jpg"/><Relationship Id="rId5" Type="http://schemas.openxmlformats.org/officeDocument/2006/relationships/image" Target="../media/image43.jpg"/><Relationship Id="rId10" Type="http://schemas.openxmlformats.org/officeDocument/2006/relationships/image" Target="../media/image48.jpg"/><Relationship Id="rId4" Type="http://schemas.openxmlformats.org/officeDocument/2006/relationships/image" Target="../media/image42.jpg"/><Relationship Id="rId9" Type="http://schemas.openxmlformats.org/officeDocument/2006/relationships/image" Target="../media/image47.jpg"/></Relationships>
</file>

<file path=ppt/slides/_rels/slide28.xml.rels><?xml version="1.0" encoding="UTF-8" standalone="yes"?>
<Relationships xmlns="http://schemas.openxmlformats.org/package/2006/relationships"><Relationship Id="rId8" Type="http://schemas.openxmlformats.org/officeDocument/2006/relationships/image" Target="../media/image53.emf"/><Relationship Id="rId3" Type="http://schemas.openxmlformats.org/officeDocument/2006/relationships/image" Target="../media/image1.jpg"/><Relationship Id="rId7" Type="http://schemas.openxmlformats.org/officeDocument/2006/relationships/image" Target="../media/image52.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51.JPG"/><Relationship Id="rId11" Type="http://schemas.openxmlformats.org/officeDocument/2006/relationships/image" Target="../media/image56.jpg"/><Relationship Id="rId5" Type="http://schemas.openxmlformats.org/officeDocument/2006/relationships/image" Target="../media/image50.jpg"/><Relationship Id="rId10" Type="http://schemas.openxmlformats.org/officeDocument/2006/relationships/image" Target="../media/image55.jpg"/><Relationship Id="rId4" Type="http://schemas.openxmlformats.org/officeDocument/2006/relationships/image" Target="../media/image49.jpg"/><Relationship Id="rId9" Type="http://schemas.openxmlformats.org/officeDocument/2006/relationships/image" Target="../media/image54.jpg"/></Relationships>
</file>

<file path=ppt/slides/_rels/slide2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1B138DEF-CD13-5FA2-4A80-B1051D8B98C7}"/>
              </a:ext>
            </a:extLst>
          </p:cNvPr>
          <p:cNvPicPr>
            <a:picLocks noChangeAspect="1"/>
          </p:cNvPicPr>
          <p:nvPr/>
        </p:nvPicPr>
        <p:blipFill>
          <a:blip r:embed="rId4"/>
          <a:srcRect t="9605" b="16097"/>
          <a:stretch>
            <a:fillRect/>
          </a:stretch>
        </p:blipFill>
        <p:spPr>
          <a:xfrm>
            <a:off x="1" y="-1"/>
            <a:ext cx="12191999" cy="6307015"/>
          </a:xfrm>
          <a:prstGeom prst="rect">
            <a:avLst/>
          </a:prstGeom>
        </p:spPr>
      </p:pic>
      <p:sp>
        <p:nvSpPr>
          <p:cNvPr id="2" name="Title 1">
            <a:extLst>
              <a:ext uri="{FF2B5EF4-FFF2-40B4-BE49-F238E27FC236}">
                <a16:creationId xmlns:a16="http://schemas.microsoft.com/office/drawing/2014/main" id="{A0AF4D54-9AB1-4D24-A782-AD536D6DB02B}"/>
              </a:ext>
            </a:extLst>
          </p:cNvPr>
          <p:cNvSpPr>
            <a:spLocks noGrp="1"/>
          </p:cNvSpPr>
          <p:nvPr>
            <p:ph type="ctrTitle"/>
          </p:nvPr>
        </p:nvSpPr>
        <p:spPr>
          <a:xfrm>
            <a:off x="7287662" y="701005"/>
            <a:ext cx="4186896" cy="1771399"/>
          </a:xfrm>
        </p:spPr>
        <p:txBody>
          <a:bodyPr>
            <a:noAutofit/>
          </a:bodyPr>
          <a:lstStyle/>
          <a:p>
            <a:r>
              <a:rPr lang="fr-FR" sz="4000" noProof="0" dirty="0">
                <a:latin typeface="Cooper Black" panose="0208090404030B020404" pitchFamily="18" charset="77"/>
              </a:rPr>
              <a:t>Les Oiseaux endémiques de l’archipel des </a:t>
            </a:r>
            <a:br>
              <a:rPr lang="fr-FR" sz="4000" noProof="0" dirty="0">
                <a:latin typeface="Cooper Black" panose="0208090404030B020404" pitchFamily="18" charset="77"/>
              </a:rPr>
            </a:br>
            <a:r>
              <a:rPr lang="fr-FR" sz="4000" noProof="0" dirty="0">
                <a:latin typeface="Cooper Black" panose="0208090404030B020404" pitchFamily="18" charset="77"/>
              </a:rPr>
              <a:t>Marquises</a:t>
            </a:r>
          </a:p>
        </p:txBody>
      </p:sp>
      <p:sp>
        <p:nvSpPr>
          <p:cNvPr id="12" name="Title 1">
            <a:extLst>
              <a:ext uri="{FF2B5EF4-FFF2-40B4-BE49-F238E27FC236}">
                <a16:creationId xmlns:a16="http://schemas.microsoft.com/office/drawing/2014/main" id="{188D4AC0-8E23-09E1-573D-EB934C1AF4B2}"/>
              </a:ext>
            </a:extLst>
          </p:cNvPr>
          <p:cNvSpPr txBox="1">
            <a:spLocks/>
          </p:cNvSpPr>
          <p:nvPr/>
        </p:nvSpPr>
        <p:spPr>
          <a:xfrm>
            <a:off x="7287662" y="4244919"/>
            <a:ext cx="4186896" cy="992312"/>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fr-FR" sz="3200" i="1" noProof="0" dirty="0">
                <a:latin typeface="Cooper Black" panose="0208090404030B020404" pitchFamily="18" charset="77"/>
              </a:rPr>
              <a:t>Connaissez-vous vos oiseaux ?</a:t>
            </a:r>
          </a:p>
        </p:txBody>
      </p:sp>
    </p:spTree>
    <p:custDataLst>
      <p:tags r:id="rId1"/>
    </p:custDataLst>
    <p:extLst>
      <p:ext uri="{BB962C8B-B14F-4D97-AF65-F5344CB8AC3E}">
        <p14:creationId xmlns:p14="http://schemas.microsoft.com/office/powerpoint/2010/main" val="967026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F0389DE-1909-6514-754B-C132EC6FD91D}"/>
              </a:ext>
            </a:extLst>
          </p:cNvPr>
          <p:cNvSpPr/>
          <p:nvPr/>
        </p:nvSpPr>
        <p:spPr>
          <a:xfrm>
            <a:off x="678012" y="1562496"/>
            <a:ext cx="5181601" cy="404634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noProof="0" dirty="0"/>
          </a:p>
        </p:txBody>
      </p:sp>
      <p:sp>
        <p:nvSpPr>
          <p:cNvPr id="17" name="Rectangle 16">
            <a:extLst>
              <a:ext uri="{FF2B5EF4-FFF2-40B4-BE49-F238E27FC236}">
                <a16:creationId xmlns:a16="http://schemas.microsoft.com/office/drawing/2014/main" id="{C500E8AF-9599-46C8-BC31-578C4471C32F}"/>
              </a:ext>
            </a:extLst>
          </p:cNvPr>
          <p:cNvSpPr/>
          <p:nvPr/>
        </p:nvSpPr>
        <p:spPr>
          <a:xfrm>
            <a:off x="6172201" y="1562497"/>
            <a:ext cx="5181601" cy="404634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noProof="0" dirty="0"/>
          </a:p>
        </p:txBody>
      </p:sp>
      <p:sp>
        <p:nvSpPr>
          <p:cNvPr id="2" name="Titre 1">
            <a:extLst>
              <a:ext uri="{FF2B5EF4-FFF2-40B4-BE49-F238E27FC236}">
                <a16:creationId xmlns:a16="http://schemas.microsoft.com/office/drawing/2014/main" id="{9B2A3CE8-6CFF-2846-0047-5970F778EB74}"/>
              </a:ext>
            </a:extLst>
          </p:cNvPr>
          <p:cNvSpPr>
            <a:spLocks noGrp="1"/>
          </p:cNvSpPr>
          <p:nvPr>
            <p:ph type="title"/>
          </p:nvPr>
        </p:nvSpPr>
        <p:spPr>
          <a:xfrm>
            <a:off x="678012" y="361483"/>
            <a:ext cx="10675790" cy="919931"/>
          </a:xfrm>
        </p:spPr>
        <p:txBody>
          <a:bodyPr>
            <a:normAutofit/>
          </a:bodyPr>
          <a:lstStyle/>
          <a:p>
            <a:pPr algn="ctr"/>
            <a:r>
              <a:rPr lang="fr-FR" sz="4000" noProof="0" dirty="0">
                <a:latin typeface="Cooper Black" panose="0208090404030B020404" pitchFamily="18" charset="77"/>
              </a:rPr>
              <a:t>QUELS SONT LES TYPES D’OISEAUX ?</a:t>
            </a:r>
          </a:p>
        </p:txBody>
      </p:sp>
      <p:sp>
        <p:nvSpPr>
          <p:cNvPr id="3" name="Espace réservé du contenu 2">
            <a:extLst>
              <a:ext uri="{FF2B5EF4-FFF2-40B4-BE49-F238E27FC236}">
                <a16:creationId xmlns:a16="http://schemas.microsoft.com/office/drawing/2014/main" id="{6DA397D6-7B57-3349-EFED-FF289B30FBEE}"/>
              </a:ext>
            </a:extLst>
          </p:cNvPr>
          <p:cNvSpPr>
            <a:spLocks noGrp="1"/>
          </p:cNvSpPr>
          <p:nvPr>
            <p:ph sz="half" idx="1"/>
          </p:nvPr>
        </p:nvSpPr>
        <p:spPr>
          <a:xfrm>
            <a:off x="678013" y="1685213"/>
            <a:ext cx="5181600" cy="4351338"/>
          </a:xfrm>
        </p:spPr>
        <p:txBody>
          <a:bodyPr>
            <a:normAutofit/>
          </a:bodyPr>
          <a:lstStyle/>
          <a:p>
            <a:pPr marL="0" indent="0" algn="ctr">
              <a:buNone/>
            </a:pPr>
            <a:r>
              <a:rPr lang="fr-FR" sz="2800" b="1" noProof="0" dirty="0">
                <a:solidFill>
                  <a:schemeClr val="accent6"/>
                </a:solidFill>
                <a:latin typeface="Cooper Black" panose="0208090404030B020404" pitchFamily="18" charset="77"/>
              </a:rPr>
              <a:t>Les oiseaux terrestres</a:t>
            </a:r>
          </a:p>
          <a:p>
            <a:pPr marL="0" indent="0">
              <a:buNone/>
            </a:pPr>
            <a:r>
              <a:rPr lang="fr-FR" dirty="0">
                <a:solidFill>
                  <a:schemeClr val="bg1"/>
                </a:solidFill>
              </a:rPr>
              <a:t>… s</a:t>
            </a:r>
            <a:r>
              <a:rPr lang="fr-PF" dirty="0">
                <a:solidFill>
                  <a:schemeClr val="bg1"/>
                </a:solidFill>
              </a:rPr>
              <a:t>e nourrissent </a:t>
            </a:r>
            <a:r>
              <a:rPr lang="fr-FR" dirty="0">
                <a:solidFill>
                  <a:schemeClr val="bg1"/>
                </a:solidFill>
              </a:rPr>
              <a:t>sur terre (et parfois les rivages)</a:t>
            </a:r>
            <a:endParaRPr lang="fr-PF" dirty="0">
              <a:solidFill>
                <a:schemeClr val="bg1"/>
              </a:solidFill>
            </a:endParaRPr>
          </a:p>
        </p:txBody>
      </p:sp>
      <p:sp>
        <p:nvSpPr>
          <p:cNvPr id="4" name="Espace réservé du contenu 3">
            <a:extLst>
              <a:ext uri="{FF2B5EF4-FFF2-40B4-BE49-F238E27FC236}">
                <a16:creationId xmlns:a16="http://schemas.microsoft.com/office/drawing/2014/main" id="{D7C4CB77-D916-AE56-4E0A-42B397173EED}"/>
              </a:ext>
            </a:extLst>
          </p:cNvPr>
          <p:cNvSpPr>
            <a:spLocks noGrp="1"/>
          </p:cNvSpPr>
          <p:nvPr>
            <p:ph sz="half" idx="2"/>
          </p:nvPr>
        </p:nvSpPr>
        <p:spPr>
          <a:xfrm>
            <a:off x="6172202" y="1685213"/>
            <a:ext cx="5181600" cy="4351338"/>
          </a:xfrm>
        </p:spPr>
        <p:txBody>
          <a:bodyPr/>
          <a:lstStyle/>
          <a:p>
            <a:pPr marL="0" indent="0" algn="ctr">
              <a:buNone/>
            </a:pPr>
            <a:r>
              <a:rPr lang="fr-FR" sz="2800" b="1" noProof="0" dirty="0">
                <a:solidFill>
                  <a:schemeClr val="accent6"/>
                </a:solidFill>
                <a:latin typeface="Cooper Black" panose="0208090404030B020404" pitchFamily="18" charset="77"/>
              </a:rPr>
              <a:t>Les oiseaux marins</a:t>
            </a:r>
          </a:p>
          <a:p>
            <a:pPr marL="0" indent="0">
              <a:buNone/>
            </a:pPr>
            <a:r>
              <a:rPr lang="fr-FR" dirty="0">
                <a:solidFill>
                  <a:schemeClr val="bg1"/>
                </a:solidFill>
              </a:rPr>
              <a:t> … </a:t>
            </a:r>
            <a:r>
              <a:rPr lang="fr-PF" dirty="0">
                <a:solidFill>
                  <a:schemeClr val="bg1"/>
                </a:solidFill>
              </a:rPr>
              <a:t>se nourrissent en mer</a:t>
            </a:r>
          </a:p>
        </p:txBody>
      </p:sp>
      <p:pic>
        <p:nvPicPr>
          <p:cNvPr id="7" name="Image 6">
            <a:extLst>
              <a:ext uri="{FF2B5EF4-FFF2-40B4-BE49-F238E27FC236}">
                <a16:creationId xmlns:a16="http://schemas.microsoft.com/office/drawing/2014/main" id="{25F87348-0832-AEFC-6AC6-D3D79D672492}"/>
              </a:ext>
            </a:extLst>
          </p:cNvPr>
          <p:cNvPicPr>
            <a:picLocks noChangeAspect="1"/>
          </p:cNvPicPr>
          <p:nvPr/>
        </p:nvPicPr>
        <p:blipFill>
          <a:blip r:embed="rId3"/>
          <a:stretch>
            <a:fillRect/>
          </a:stretch>
        </p:blipFill>
        <p:spPr>
          <a:xfrm>
            <a:off x="2413000" y="285283"/>
            <a:ext cx="13672989" cy="7691056"/>
          </a:xfrm>
          <a:prstGeom prst="rect">
            <a:avLst/>
          </a:prstGeom>
        </p:spPr>
      </p:pic>
      <p:pic>
        <p:nvPicPr>
          <p:cNvPr id="12" name="Image 11">
            <a:extLst>
              <a:ext uri="{FF2B5EF4-FFF2-40B4-BE49-F238E27FC236}">
                <a16:creationId xmlns:a16="http://schemas.microsoft.com/office/drawing/2014/main" id="{8D27657A-A537-8BFF-2C5E-70D8AB53580A}"/>
              </a:ext>
            </a:extLst>
          </p:cNvPr>
          <p:cNvPicPr>
            <a:picLocks noChangeAspect="1"/>
          </p:cNvPicPr>
          <p:nvPr/>
        </p:nvPicPr>
        <p:blipFill>
          <a:blip r:embed="rId4"/>
          <a:stretch>
            <a:fillRect/>
          </a:stretch>
        </p:blipFill>
        <p:spPr>
          <a:xfrm>
            <a:off x="1102108" y="2667851"/>
            <a:ext cx="4333408" cy="3632686"/>
          </a:xfrm>
          <a:prstGeom prst="rect">
            <a:avLst/>
          </a:prstGeom>
        </p:spPr>
      </p:pic>
    </p:spTree>
    <p:extLst>
      <p:ext uri="{BB962C8B-B14F-4D97-AF65-F5344CB8AC3E}">
        <p14:creationId xmlns:p14="http://schemas.microsoft.com/office/powerpoint/2010/main" val="167074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aragraph Text" descr="Size comparison between Triceratops and Tyrannosaurus Rex – around 15 to 20 feet high">
            <a:extLst>
              <a:ext uri="{FF2B5EF4-FFF2-40B4-BE49-F238E27FC236}">
                <a16:creationId xmlns:a16="http://schemas.microsoft.com/office/drawing/2014/main" id="{FF207B0C-2D15-4E42-82F8-53B9345786F0}"/>
              </a:ext>
            </a:extLst>
          </p:cNvPr>
          <p:cNvSpPr txBox="1">
            <a:spLocks/>
          </p:cNvSpPr>
          <p:nvPr/>
        </p:nvSpPr>
        <p:spPr>
          <a:xfrm>
            <a:off x="280110" y="1611840"/>
            <a:ext cx="3722144" cy="18171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500" dirty="0"/>
              <a:t>C’est une espèce qui est arrivée naturellement dans une région (nos îles par exemple), mais qu’on peut trouver ailleurs. </a:t>
            </a:r>
            <a:r>
              <a:rPr lang="fr-FR" sz="1500" noProof="0" dirty="0"/>
              <a:t>La Gygis par exemple (</a:t>
            </a:r>
            <a:r>
              <a:rPr lang="fr-FR" sz="1500" i="1" dirty="0"/>
              <a:t>p</a:t>
            </a:r>
            <a:r>
              <a:rPr lang="fr-FR" sz="1500" i="1" noProof="0" dirty="0" err="1"/>
              <a:t>itake</a:t>
            </a:r>
            <a:r>
              <a:rPr lang="fr-FR" sz="1500" i="1" noProof="0" dirty="0"/>
              <a:t>, t</a:t>
            </a:r>
            <a:r>
              <a:rPr lang="fr-FR" sz="1400" i="1" dirty="0"/>
              <a:t>ō</a:t>
            </a:r>
            <a:r>
              <a:rPr lang="fr-FR" sz="1500" i="1" noProof="0" dirty="0" err="1"/>
              <a:t>take</a:t>
            </a:r>
            <a:r>
              <a:rPr lang="fr-FR" sz="1500" i="1" noProof="0" dirty="0"/>
              <a:t>, </a:t>
            </a:r>
            <a:r>
              <a:rPr lang="fr-FR" sz="1500" i="1" dirty="0"/>
              <a:t>ī</a:t>
            </a:r>
            <a:r>
              <a:rPr lang="fr-FR" sz="1500" i="1" noProof="0" dirty="0" err="1"/>
              <a:t>nake</a:t>
            </a:r>
            <a:r>
              <a:rPr lang="fr-FR" sz="1500" i="1" noProof="0" dirty="0"/>
              <a:t>, </a:t>
            </a:r>
            <a:r>
              <a:rPr lang="fr-FR" sz="1500" i="1" noProof="0" dirty="0" err="1"/>
              <a:t>k</a:t>
            </a:r>
            <a:r>
              <a:rPr kumimoji="0" lang="fr-FR" sz="1500" b="0" i="1" u="none" strike="noStrike" kern="1200" cap="none" spc="0" normalizeH="0" baseline="0" noProof="0" dirty="0" err="1">
                <a:ln>
                  <a:noFill/>
                </a:ln>
                <a:solidFill>
                  <a:srgbClr val="FFFFFF"/>
                </a:solidFill>
                <a:effectLst/>
                <a:uLnTx/>
                <a:uFillTx/>
                <a:latin typeface="Calibri" panose="020F0502020204030204"/>
                <a:ea typeface="+mn-ea"/>
                <a:cs typeface="+mn-cs"/>
              </a:rPr>
              <a:t>ō</a:t>
            </a:r>
            <a:r>
              <a:rPr lang="fr-FR" sz="1500" i="1" noProof="0" dirty="0" err="1"/>
              <a:t>tae</a:t>
            </a:r>
            <a:r>
              <a:rPr lang="fr-FR" sz="1500" i="1" noProof="0" dirty="0"/>
              <a:t>, </a:t>
            </a:r>
            <a:r>
              <a:rPr lang="fr-FR" sz="1500" i="1" noProof="0" dirty="0" err="1"/>
              <a:t>kōtake</a:t>
            </a:r>
            <a:r>
              <a:rPr lang="fr-FR" sz="1500" i="1" noProof="0" dirty="0"/>
              <a:t> ou </a:t>
            </a:r>
            <a:r>
              <a:rPr lang="fr-FR" sz="1500" i="1" dirty="0"/>
              <a:t>ô</a:t>
            </a:r>
            <a:r>
              <a:rPr lang="fr-FR" sz="1500" i="1" noProof="0" dirty="0" err="1"/>
              <a:t>taè</a:t>
            </a:r>
            <a:r>
              <a:rPr lang="fr-FR" sz="1500" noProof="0" dirty="0"/>
              <a:t>) est un oiseau qui est à arrivé en Polynésie bien avant les premiers polynésiens.</a:t>
            </a:r>
          </a:p>
        </p:txBody>
      </p:sp>
      <p:sp>
        <p:nvSpPr>
          <p:cNvPr id="2" name="Title 1" descr="Triceratops Size">
            <a:extLst>
              <a:ext uri="{FF2B5EF4-FFF2-40B4-BE49-F238E27FC236}">
                <a16:creationId xmlns:a16="http://schemas.microsoft.com/office/drawing/2014/main" id="{B57BEA33-E9F7-B6B7-30CE-C09C72CAE4C9}"/>
              </a:ext>
            </a:extLst>
          </p:cNvPr>
          <p:cNvSpPr txBox="1">
            <a:spLocks/>
          </p:cNvSpPr>
          <p:nvPr/>
        </p:nvSpPr>
        <p:spPr>
          <a:xfrm>
            <a:off x="8924513" y="1123952"/>
            <a:ext cx="2217058" cy="656804"/>
          </a:xfrm>
          <a:prstGeom prst="rect">
            <a:avLst/>
          </a:prstGeom>
        </p:spPr>
        <p:txBody>
          <a:bodyPr vert="horz" lIns="91440" tIns="45720" rIns="91440" bIns="45720" rtlCol="0" anchor="ctr">
            <a:norm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noProof="0" dirty="0">
                <a:solidFill>
                  <a:schemeClr val="tx1"/>
                </a:solidFill>
                <a:latin typeface="Britannic Bold" panose="020B0903060703020204" pitchFamily="34" charset="77"/>
              </a:rPr>
              <a:t>Introduit</a:t>
            </a:r>
          </a:p>
        </p:txBody>
      </p:sp>
      <p:sp>
        <p:nvSpPr>
          <p:cNvPr id="3" name="Title 1" descr="Triceratops Size">
            <a:extLst>
              <a:ext uri="{FF2B5EF4-FFF2-40B4-BE49-F238E27FC236}">
                <a16:creationId xmlns:a16="http://schemas.microsoft.com/office/drawing/2014/main" id="{C0ED0908-A3A8-7903-51A9-75C0F1AC81C3}"/>
              </a:ext>
            </a:extLst>
          </p:cNvPr>
          <p:cNvSpPr txBox="1">
            <a:spLocks/>
          </p:cNvSpPr>
          <p:nvPr/>
        </p:nvSpPr>
        <p:spPr>
          <a:xfrm>
            <a:off x="4801467" y="1123952"/>
            <a:ext cx="2497574" cy="656804"/>
          </a:xfrm>
          <a:prstGeom prst="rect">
            <a:avLst/>
          </a:prstGeom>
        </p:spPr>
        <p:txBody>
          <a:bodyPr vert="horz" lIns="91440" tIns="45720" rIns="91440" bIns="45720" rtlCol="0" anchor="ctr">
            <a:no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noProof="0" dirty="0">
                <a:solidFill>
                  <a:schemeClr val="tx1"/>
                </a:solidFill>
                <a:latin typeface="Britannic Bold" panose="020B0903060703020204" pitchFamily="34" charset="77"/>
              </a:rPr>
              <a:t>Endémique</a:t>
            </a:r>
          </a:p>
        </p:txBody>
      </p:sp>
      <p:sp>
        <p:nvSpPr>
          <p:cNvPr id="4" name="Title 1" descr="Triceratops Size">
            <a:extLst>
              <a:ext uri="{FF2B5EF4-FFF2-40B4-BE49-F238E27FC236}">
                <a16:creationId xmlns:a16="http://schemas.microsoft.com/office/drawing/2014/main" id="{509BE39D-85AB-1C18-533D-7E56253772CE}"/>
              </a:ext>
            </a:extLst>
          </p:cNvPr>
          <p:cNvSpPr txBox="1">
            <a:spLocks/>
          </p:cNvSpPr>
          <p:nvPr/>
        </p:nvSpPr>
        <p:spPr>
          <a:xfrm>
            <a:off x="958937" y="1184868"/>
            <a:ext cx="2217058" cy="656804"/>
          </a:xfrm>
          <a:prstGeom prst="rect">
            <a:avLst/>
          </a:prstGeom>
        </p:spPr>
        <p:txBody>
          <a:bodyPr vert="horz" lIns="91440" tIns="45720" rIns="91440" bIns="45720" rtlCol="0" anchor="ctr">
            <a:normAutofit/>
          </a:bodyPr>
          <a:lstStyle>
            <a:lvl1pPr marL="0" algn="l" defTabSz="914400" rtl="0" eaLnBrk="1" latinLnBrk="0" hangingPunct="1">
              <a:lnSpc>
                <a:spcPct val="90000"/>
              </a:lnSpc>
              <a:spcBef>
                <a:spcPct val="0"/>
              </a:spcBef>
              <a:buNone/>
              <a:defRPr lang="en-US" sz="3000" b="1" kern="1200" dirty="0">
                <a:solidFill>
                  <a:schemeClr val="bg1"/>
                </a:solidFill>
                <a:latin typeface="Segoe UI Light" panose="020B0502040204020203" pitchFamily="34" charset="0"/>
                <a:ea typeface="+mj-ea"/>
                <a:cs typeface="Segoe UI Light" panose="020B0502040204020203" pitchFamily="34" charset="0"/>
              </a:defRPr>
            </a:lvl1pPr>
          </a:lstStyle>
          <a:p>
            <a:pPr algn="ctr"/>
            <a:r>
              <a:rPr lang="fr-FR" noProof="0" dirty="0">
                <a:solidFill>
                  <a:schemeClr val="tx1"/>
                </a:solidFill>
                <a:latin typeface="Britannic Bold" panose="020B0903060703020204" pitchFamily="34" charset="77"/>
              </a:rPr>
              <a:t>Indigène</a:t>
            </a:r>
            <a:r>
              <a:rPr lang="fr-FR" u="sng" noProof="0" dirty="0">
                <a:solidFill>
                  <a:schemeClr val="tx1"/>
                </a:solidFill>
                <a:latin typeface="Cooper Black" panose="0208090404030B020404" pitchFamily="18" charset="77"/>
              </a:rPr>
              <a:t> </a:t>
            </a:r>
          </a:p>
        </p:txBody>
      </p:sp>
      <p:sp>
        <p:nvSpPr>
          <p:cNvPr id="12" name="Paragraph Text" descr="Size comparison between Triceratops and Tyrannosaurus Rex – around 15 to 20 feet high">
            <a:extLst>
              <a:ext uri="{FF2B5EF4-FFF2-40B4-BE49-F238E27FC236}">
                <a16:creationId xmlns:a16="http://schemas.microsoft.com/office/drawing/2014/main" id="{CE2F3DC4-447E-CE90-D5EA-9F6AD408FB3E}"/>
              </a:ext>
            </a:extLst>
          </p:cNvPr>
          <p:cNvSpPr txBox="1">
            <a:spLocks/>
          </p:cNvSpPr>
          <p:nvPr/>
        </p:nvSpPr>
        <p:spPr>
          <a:xfrm>
            <a:off x="4385998" y="1614596"/>
            <a:ext cx="3722143" cy="18171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500" dirty="0"/>
              <a:t>C’est une espèce arrivée naturellement, mais qui est désormais présente uniquement dans cette région</a:t>
            </a:r>
            <a:r>
              <a:rPr lang="fr-FR" sz="1500" noProof="0" dirty="0"/>
              <a:t>. Par exemple le </a:t>
            </a:r>
            <a:r>
              <a:rPr lang="fr-FR" sz="1500" i="1" dirty="0"/>
              <a:t>p</a:t>
            </a:r>
            <a:r>
              <a:rPr lang="fr-FR" sz="1500" i="1" noProof="0" dirty="0" err="1"/>
              <a:t>ihiti</a:t>
            </a:r>
            <a:r>
              <a:rPr lang="fr-FR" sz="1500" noProof="0" dirty="0"/>
              <a:t> est endémique des marquises, car il n’existe que sur cet archipel et nulle part ailleurs au monde.</a:t>
            </a:r>
          </a:p>
        </p:txBody>
      </p:sp>
      <p:sp>
        <p:nvSpPr>
          <p:cNvPr id="18" name="Paragraph Text" descr="Size comparison between Triceratops and Tyrannosaurus Rex – around 15 to 20 feet high">
            <a:extLst>
              <a:ext uri="{FF2B5EF4-FFF2-40B4-BE49-F238E27FC236}">
                <a16:creationId xmlns:a16="http://schemas.microsoft.com/office/drawing/2014/main" id="{9F555ADD-E854-690B-CA18-99CB8730DCBC}"/>
              </a:ext>
            </a:extLst>
          </p:cNvPr>
          <p:cNvSpPr txBox="1">
            <a:spLocks/>
          </p:cNvSpPr>
          <p:nvPr/>
        </p:nvSpPr>
        <p:spPr>
          <a:xfrm>
            <a:off x="8353133" y="1810919"/>
            <a:ext cx="3574716" cy="1956860"/>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gn="just"/>
            <a:r>
              <a:rPr lang="fr-FR" sz="1400" dirty="0"/>
              <a:t>C’est une espèce qui a été introduite par l'homme dans une région. Certaines sont agressives et prédatrices, comme le Merle des Moluques, d’autres sont porteuses de maladies. Rats, chats, cochons, chiens, chèvres sont aussi des espèces introduites en Polynésie française.</a:t>
            </a:r>
          </a:p>
        </p:txBody>
      </p:sp>
      <p:pic>
        <p:nvPicPr>
          <p:cNvPr id="20" name="Image 19">
            <a:extLst>
              <a:ext uri="{FF2B5EF4-FFF2-40B4-BE49-F238E27FC236}">
                <a16:creationId xmlns:a16="http://schemas.microsoft.com/office/drawing/2014/main" id="{502BEDE6-1D35-239A-5F26-6F675FB840CF}"/>
              </a:ext>
            </a:extLst>
          </p:cNvPr>
          <p:cNvPicPr>
            <a:picLocks noChangeAspect="1"/>
          </p:cNvPicPr>
          <p:nvPr/>
        </p:nvPicPr>
        <p:blipFill>
          <a:blip r:embed="rId4"/>
          <a:srcRect r="-1165"/>
          <a:stretch>
            <a:fillRect/>
          </a:stretch>
        </p:blipFill>
        <p:spPr>
          <a:xfrm>
            <a:off x="8353133" y="3767779"/>
            <a:ext cx="3470695" cy="2382748"/>
          </a:xfrm>
          <a:prstGeom prst="rect">
            <a:avLst/>
          </a:prstGeom>
        </p:spPr>
      </p:pic>
      <p:sp>
        <p:nvSpPr>
          <p:cNvPr id="5" name="ZoneTexte 4">
            <a:extLst>
              <a:ext uri="{FF2B5EF4-FFF2-40B4-BE49-F238E27FC236}">
                <a16:creationId xmlns:a16="http://schemas.microsoft.com/office/drawing/2014/main" id="{839733DC-6417-24AE-0170-7B0D496450DC}"/>
              </a:ext>
            </a:extLst>
          </p:cNvPr>
          <p:cNvSpPr txBox="1"/>
          <p:nvPr/>
        </p:nvSpPr>
        <p:spPr>
          <a:xfrm>
            <a:off x="1580043" y="307119"/>
            <a:ext cx="9334054" cy="707886"/>
          </a:xfrm>
          <a:prstGeom prst="rect">
            <a:avLst/>
          </a:prstGeom>
          <a:noFill/>
        </p:spPr>
        <p:txBody>
          <a:bodyPr wrap="square" rtlCol="0">
            <a:spAutoFit/>
          </a:bodyPr>
          <a:lstStyle/>
          <a:p>
            <a:pPr algn="ctr"/>
            <a:r>
              <a:rPr lang="fr-FR" sz="4000" b="1" noProof="0" dirty="0">
                <a:latin typeface="Cooper Black" panose="0208090404030B020404" pitchFamily="18" charset="77"/>
              </a:rPr>
              <a:t>QUELQUES DÉFINTIONS</a:t>
            </a:r>
          </a:p>
        </p:txBody>
      </p:sp>
      <p:pic>
        <p:nvPicPr>
          <p:cNvPr id="8" name="Image 7">
            <a:extLst>
              <a:ext uri="{FF2B5EF4-FFF2-40B4-BE49-F238E27FC236}">
                <a16:creationId xmlns:a16="http://schemas.microsoft.com/office/drawing/2014/main" id="{DAC4D89F-1463-F5D3-BEB0-E5E7116209D8}"/>
              </a:ext>
            </a:extLst>
          </p:cNvPr>
          <p:cNvPicPr>
            <a:picLocks noChangeAspect="1"/>
          </p:cNvPicPr>
          <p:nvPr/>
        </p:nvPicPr>
        <p:blipFill>
          <a:blip r:embed="rId5"/>
          <a:stretch>
            <a:fillRect/>
          </a:stretch>
        </p:blipFill>
        <p:spPr>
          <a:xfrm>
            <a:off x="280110" y="3767779"/>
            <a:ext cx="3722144" cy="2374982"/>
          </a:xfrm>
          <a:prstGeom prst="rect">
            <a:avLst/>
          </a:prstGeom>
        </p:spPr>
      </p:pic>
      <p:pic>
        <p:nvPicPr>
          <p:cNvPr id="7" name="Image 6">
            <a:extLst>
              <a:ext uri="{FF2B5EF4-FFF2-40B4-BE49-F238E27FC236}">
                <a16:creationId xmlns:a16="http://schemas.microsoft.com/office/drawing/2014/main" id="{7922FDF2-66EC-144E-E39F-46BEC531BB84}"/>
              </a:ext>
            </a:extLst>
          </p:cNvPr>
          <p:cNvPicPr>
            <a:picLocks noChangeAspect="1"/>
          </p:cNvPicPr>
          <p:nvPr/>
        </p:nvPicPr>
        <p:blipFill>
          <a:blip r:embed="rId6"/>
          <a:stretch>
            <a:fillRect/>
          </a:stretch>
        </p:blipFill>
        <p:spPr>
          <a:xfrm>
            <a:off x="4494316" y="3775545"/>
            <a:ext cx="3505508" cy="2374982"/>
          </a:xfrm>
          <a:prstGeom prst="rect">
            <a:avLst/>
          </a:prstGeom>
        </p:spPr>
      </p:pic>
    </p:spTree>
    <p:custDataLst>
      <p:tags r:id="rId1"/>
    </p:custDataLst>
    <p:extLst>
      <p:ext uri="{BB962C8B-B14F-4D97-AF65-F5344CB8AC3E}">
        <p14:creationId xmlns:p14="http://schemas.microsoft.com/office/powerpoint/2010/main" val="17154899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83CAD89B-EAB2-114E-17FA-DBB22295AC23}"/>
              </a:ext>
            </a:extLst>
          </p:cNvPr>
          <p:cNvPicPr>
            <a:picLocks noChangeAspect="1"/>
          </p:cNvPicPr>
          <p:nvPr/>
        </p:nvPicPr>
        <p:blipFill>
          <a:blip r:embed="rId4"/>
          <a:stretch>
            <a:fillRect/>
          </a:stretch>
        </p:blipFill>
        <p:spPr>
          <a:xfrm>
            <a:off x="368721" y="277130"/>
            <a:ext cx="7593752" cy="5822310"/>
          </a:xfrm>
          <a:prstGeom prst="rect">
            <a:avLst/>
          </a:prstGeom>
        </p:spPr>
      </p:pic>
      <p:sp>
        <p:nvSpPr>
          <p:cNvPr id="5" name="ZoneTexte 4">
            <a:extLst>
              <a:ext uri="{FF2B5EF4-FFF2-40B4-BE49-F238E27FC236}">
                <a16:creationId xmlns:a16="http://schemas.microsoft.com/office/drawing/2014/main" id="{EB44DCE3-5E1A-37EC-4FE4-42FB337F923B}"/>
              </a:ext>
            </a:extLst>
          </p:cNvPr>
          <p:cNvSpPr txBox="1"/>
          <p:nvPr/>
        </p:nvSpPr>
        <p:spPr>
          <a:xfrm>
            <a:off x="8400836" y="277130"/>
            <a:ext cx="3600664" cy="4278094"/>
          </a:xfrm>
          <a:prstGeom prst="rect">
            <a:avLst/>
          </a:prstGeom>
          <a:noFill/>
        </p:spPr>
        <p:txBody>
          <a:bodyPr wrap="square" rtlCol="0">
            <a:spAutoFit/>
          </a:bodyPr>
          <a:lstStyle/>
          <a:p>
            <a:r>
              <a:rPr lang="fr-FR" sz="1600" noProof="0" dirty="0"/>
              <a:t>La Polynésie française est répartie sur une surface aussi grande que le continent européen.</a:t>
            </a:r>
          </a:p>
          <a:p>
            <a:endParaRPr lang="fr-FR" sz="1600" noProof="0" dirty="0"/>
          </a:p>
          <a:p>
            <a:r>
              <a:rPr lang="fr-FR" sz="1600" noProof="0" dirty="0"/>
              <a:t>Elle compte 118 îles réparties sur 4 archipels :</a:t>
            </a:r>
          </a:p>
          <a:p>
            <a:pPr marL="285750" indent="-285750">
              <a:buFontTx/>
              <a:buChar char="-"/>
            </a:pPr>
            <a:r>
              <a:rPr lang="fr-FR" sz="1600" noProof="0" dirty="0"/>
              <a:t>Les îles de la </a:t>
            </a:r>
            <a:r>
              <a:rPr lang="fr-FR" sz="1600" noProof="0" dirty="0" err="1"/>
              <a:t>Sociéte</a:t>
            </a:r>
            <a:endParaRPr lang="fr-FR" sz="1600" noProof="0" dirty="0"/>
          </a:p>
          <a:p>
            <a:pPr marL="285750" indent="-285750">
              <a:buFontTx/>
              <a:buChar char="-"/>
            </a:pPr>
            <a:r>
              <a:rPr lang="fr-FR" sz="1600" noProof="0" dirty="0"/>
              <a:t>Les îles Australes</a:t>
            </a:r>
          </a:p>
          <a:p>
            <a:pPr marL="285750" indent="-285750">
              <a:buFontTx/>
              <a:buChar char="-"/>
            </a:pPr>
            <a:r>
              <a:rPr lang="fr-FR" sz="1600" noProof="0" dirty="0"/>
              <a:t>L’Archipel des Tuamotu-Gambier</a:t>
            </a:r>
          </a:p>
          <a:p>
            <a:pPr marL="285750" indent="-285750">
              <a:buFontTx/>
              <a:buChar char="-"/>
            </a:pPr>
            <a:r>
              <a:rPr lang="fr-FR" sz="1600" noProof="0" dirty="0"/>
              <a:t>Et les îles Marquises</a:t>
            </a:r>
          </a:p>
          <a:p>
            <a:pPr marL="285750" indent="-285750">
              <a:buFontTx/>
              <a:buChar char="-"/>
            </a:pPr>
            <a:endParaRPr lang="fr-FR" sz="1600" noProof="0" dirty="0"/>
          </a:p>
          <a:p>
            <a:r>
              <a:rPr lang="fr-FR" sz="1600" noProof="0" dirty="0"/>
              <a:t>Chaque archipel possède des oiseaux terrestres propre à elle-même.</a:t>
            </a:r>
          </a:p>
          <a:p>
            <a:endParaRPr lang="fr-FR" sz="1600" noProof="0" dirty="0"/>
          </a:p>
          <a:p>
            <a:r>
              <a:rPr lang="fr-FR" sz="1600" noProof="0" dirty="0"/>
              <a:t>Aujourd’hui nous nous intéressons aux oiseaux de notre archipel : </a:t>
            </a:r>
            <a:r>
              <a:rPr lang="fr-FR" sz="1600" b="1" noProof="0" dirty="0"/>
              <a:t>LES MARQUISES</a:t>
            </a:r>
          </a:p>
        </p:txBody>
      </p:sp>
    </p:spTree>
    <p:custDataLst>
      <p:tags r:id="rId1"/>
    </p:custDataLst>
    <p:extLst>
      <p:ext uri="{BB962C8B-B14F-4D97-AF65-F5344CB8AC3E}">
        <p14:creationId xmlns:p14="http://schemas.microsoft.com/office/powerpoint/2010/main" val="2700600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5B29D-FAE7-AA24-3BA0-4ED112332539}"/>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B61E6329-2DAB-9A50-0E2D-E7B304B99D23}"/>
              </a:ext>
            </a:extLst>
          </p:cNvPr>
          <p:cNvPicPr>
            <a:picLocks noChangeAspect="1"/>
          </p:cNvPicPr>
          <p:nvPr/>
        </p:nvPicPr>
        <p:blipFill>
          <a:blip r:embed="rId3"/>
          <a:srcRect t="22750"/>
          <a:stretch>
            <a:fillRect/>
          </a:stretch>
        </p:blipFill>
        <p:spPr>
          <a:xfrm>
            <a:off x="0" y="0"/>
            <a:ext cx="12192000" cy="6278880"/>
          </a:xfrm>
          <a:prstGeom prst="rect">
            <a:avLst/>
          </a:prstGeom>
        </p:spPr>
      </p:pic>
      <p:sp>
        <p:nvSpPr>
          <p:cNvPr id="10" name="ZoneTexte 9">
            <a:extLst>
              <a:ext uri="{FF2B5EF4-FFF2-40B4-BE49-F238E27FC236}">
                <a16:creationId xmlns:a16="http://schemas.microsoft.com/office/drawing/2014/main" id="{F443FBB6-95D4-8084-BA92-6ADA57B5299E}"/>
              </a:ext>
            </a:extLst>
          </p:cNvPr>
          <p:cNvSpPr txBox="1"/>
          <p:nvPr/>
        </p:nvSpPr>
        <p:spPr>
          <a:xfrm>
            <a:off x="164212" y="2252592"/>
            <a:ext cx="2472021" cy="1938992"/>
          </a:xfrm>
          <a:prstGeom prst="rect">
            <a:avLst/>
          </a:prstGeom>
          <a:noFill/>
        </p:spPr>
        <p:txBody>
          <a:bodyPr wrap="square" rtlCol="0">
            <a:spAutoFit/>
          </a:bodyPr>
          <a:lstStyle/>
          <a:p>
            <a:pPr algn="ctr"/>
            <a:r>
              <a:rPr lang="fr-FR" sz="2400" noProof="0" dirty="0"/>
              <a:t>Indice : O</a:t>
            </a:r>
            <a:r>
              <a:rPr lang="fr-FR" sz="2400" dirty="0"/>
              <a:t>n me prend parfois pour un fantôme à cause de mon chant !</a:t>
            </a:r>
            <a:endParaRPr lang="fr-FR" sz="2400" noProof="0" dirty="0"/>
          </a:p>
        </p:txBody>
      </p:sp>
      <p:pic>
        <p:nvPicPr>
          <p:cNvPr id="4" name="Image 3">
            <a:extLst>
              <a:ext uri="{FF2B5EF4-FFF2-40B4-BE49-F238E27FC236}">
                <a16:creationId xmlns:a16="http://schemas.microsoft.com/office/drawing/2014/main" id="{27788847-FE6E-3BAE-E98B-F7D24215336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477422" y="1995417"/>
            <a:ext cx="914400" cy="914400"/>
          </a:xfrm>
          <a:prstGeom prst="rect">
            <a:avLst/>
          </a:prstGeom>
        </p:spPr>
      </p:pic>
      <p:sp>
        <p:nvSpPr>
          <p:cNvPr id="11" name="ZoneTexte 10">
            <a:extLst>
              <a:ext uri="{FF2B5EF4-FFF2-40B4-BE49-F238E27FC236}">
                <a16:creationId xmlns:a16="http://schemas.microsoft.com/office/drawing/2014/main" id="{69C20E8C-CE7B-2C61-1771-3D10F06DB25E}"/>
              </a:ext>
            </a:extLst>
          </p:cNvPr>
          <p:cNvSpPr txBox="1"/>
          <p:nvPr/>
        </p:nvSpPr>
        <p:spPr>
          <a:xfrm>
            <a:off x="1593754" y="489376"/>
            <a:ext cx="4270869" cy="769441"/>
          </a:xfrm>
          <a:prstGeom prst="rect">
            <a:avLst/>
          </a:prstGeom>
          <a:noFill/>
        </p:spPr>
        <p:txBody>
          <a:bodyPr wrap="square" rtlCol="0">
            <a:spAutoFit/>
          </a:bodyPr>
          <a:lstStyle/>
          <a:p>
            <a:pPr algn="ctr"/>
            <a:r>
              <a:rPr lang="fr-FR" sz="4400" noProof="0" dirty="0">
                <a:latin typeface="Cooper Black" panose="0208090404030B020404" pitchFamily="18" charset="77"/>
              </a:rPr>
              <a:t>QUI SUIS-JE ?</a:t>
            </a:r>
          </a:p>
        </p:txBody>
      </p:sp>
    </p:spTree>
    <p:extLst>
      <p:ext uri="{BB962C8B-B14F-4D97-AF65-F5344CB8AC3E}">
        <p14:creationId xmlns:p14="http://schemas.microsoft.com/office/powerpoint/2010/main" val="3885290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1A01C13D-FA81-EEF9-5202-DC80B92C543E}"/>
              </a:ext>
            </a:extLst>
          </p:cNvPr>
          <p:cNvPicPr>
            <a:picLocks noChangeAspect="1"/>
          </p:cNvPicPr>
          <p:nvPr/>
        </p:nvPicPr>
        <p:blipFill>
          <a:blip r:embed="rId4"/>
          <a:srcRect t="15225" b="4031"/>
          <a:stretch>
            <a:fillRect/>
          </a:stretch>
        </p:blipFill>
        <p:spPr>
          <a:xfrm>
            <a:off x="0" y="0"/>
            <a:ext cx="12192000" cy="6333066"/>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noProof="0" dirty="0"/>
          </a:p>
        </p:txBody>
      </p:sp>
      <p:sp>
        <p:nvSpPr>
          <p:cNvPr id="7" name="Title 1" descr="Title">
            <a:extLst>
              <a:ext uri="{FF2B5EF4-FFF2-40B4-BE49-F238E27FC236}">
                <a16:creationId xmlns:a16="http://schemas.microsoft.com/office/drawing/2014/main" id="{B67EA5CA-41E3-111F-348D-AD5CFACEC241}"/>
              </a:ext>
            </a:extLst>
          </p:cNvPr>
          <p:cNvSpPr>
            <a:spLocks noGrp="1"/>
          </p:cNvSpPr>
          <p:nvPr>
            <p:ph type="title" idx="4294967295"/>
          </p:nvPr>
        </p:nvSpPr>
        <p:spPr>
          <a:xfrm>
            <a:off x="8020500" y="4454525"/>
            <a:ext cx="3692324" cy="1427162"/>
          </a:xfrm>
        </p:spPr>
        <p:txBody>
          <a:bodyPr>
            <a:noAutofit/>
          </a:bodyPr>
          <a:lstStyle/>
          <a:p>
            <a:pPr algn="ctr"/>
            <a:r>
              <a:rPr lang="fr-FR" sz="2400" b="1" i="1" noProof="0" dirty="0" err="1">
                <a:latin typeface="+mn-lt"/>
              </a:rPr>
              <a:t>Kuku</a:t>
            </a:r>
            <a:r>
              <a:rPr lang="fr-FR" sz="2400" b="1" noProof="0" dirty="0">
                <a:latin typeface="+mn-lt"/>
              </a:rPr>
              <a:t>, c’est mon nom </a:t>
            </a:r>
            <a:r>
              <a:rPr lang="fr-FR" sz="2400" b="1" i="1" noProof="0" dirty="0" err="1">
                <a:latin typeface="+mn-lt"/>
              </a:rPr>
              <a:t>enana</a:t>
            </a:r>
            <a:r>
              <a:rPr lang="fr-FR" sz="2400" b="1" noProof="0" dirty="0">
                <a:latin typeface="+mn-lt"/>
              </a:rPr>
              <a:t>, en français c’est le Ptilope Dupetit-Thouars.</a:t>
            </a:r>
          </a:p>
        </p:txBody>
      </p:sp>
      <p:pic>
        <p:nvPicPr>
          <p:cNvPr id="2" name="Image 1">
            <a:extLst>
              <a:ext uri="{FF2B5EF4-FFF2-40B4-BE49-F238E27FC236}">
                <a16:creationId xmlns:a16="http://schemas.microsoft.com/office/drawing/2014/main" id="{1A8AEB20-89EF-2A23-5C6E-E750ADB30BBE}"/>
              </a:ext>
            </a:extLst>
          </p:cNvPr>
          <p:cNvPicPr>
            <a:picLocks noChangeAspect="1"/>
          </p:cNvPicPr>
          <p:nvPr/>
        </p:nvPicPr>
        <p:blipFill>
          <a:blip r:embed="rId5"/>
          <a:stretch>
            <a:fillRect/>
          </a:stretch>
        </p:blipFill>
        <p:spPr>
          <a:xfrm>
            <a:off x="9230382" y="3166533"/>
            <a:ext cx="1272559" cy="1272559"/>
          </a:xfrm>
          <a:prstGeom prst="rect">
            <a:avLst/>
          </a:prstGeom>
        </p:spPr>
      </p:pic>
    </p:spTree>
    <p:custDataLst>
      <p:tags r:id="rId1"/>
    </p:custDataLst>
    <p:extLst>
      <p:ext uri="{BB962C8B-B14F-4D97-AF65-F5344CB8AC3E}">
        <p14:creationId xmlns:p14="http://schemas.microsoft.com/office/powerpoint/2010/main" val="14418189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4B8BD-A9E5-2935-09CF-1B8E3E023B7D}"/>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8B866B5B-63B3-96FA-66FC-CCB366D1E8B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brightnessContrast bright="20000"/>
                    </a14:imgEffect>
                  </a14:imgLayer>
                </a14:imgProps>
              </a:ext>
            </a:extLst>
          </a:blip>
          <a:srcRect t="20840" b="1824"/>
          <a:stretch>
            <a:fillRect/>
          </a:stretch>
        </p:blipFill>
        <p:spPr>
          <a:xfrm>
            <a:off x="0" y="0"/>
            <a:ext cx="12193198" cy="6286500"/>
          </a:xfrm>
          <a:prstGeom prst="rect">
            <a:avLst/>
          </a:prstGeom>
        </p:spPr>
      </p:pic>
      <p:sp>
        <p:nvSpPr>
          <p:cNvPr id="19" name="ZoneTexte 18">
            <a:extLst>
              <a:ext uri="{FF2B5EF4-FFF2-40B4-BE49-F238E27FC236}">
                <a16:creationId xmlns:a16="http://schemas.microsoft.com/office/drawing/2014/main" id="{C17548A0-EF39-2EFF-0B20-F64D8BB94F66}"/>
              </a:ext>
            </a:extLst>
          </p:cNvPr>
          <p:cNvSpPr txBox="1"/>
          <p:nvPr/>
        </p:nvSpPr>
        <p:spPr>
          <a:xfrm>
            <a:off x="7385521" y="917644"/>
            <a:ext cx="3903709" cy="707886"/>
          </a:xfrm>
          <a:prstGeom prst="rect">
            <a:avLst/>
          </a:prstGeom>
          <a:noFill/>
        </p:spPr>
        <p:txBody>
          <a:bodyPr wrap="square" rtlCol="0">
            <a:spAutoFit/>
          </a:bodyPr>
          <a:lstStyle/>
          <a:p>
            <a:pPr algn="ctr"/>
            <a:r>
              <a:rPr lang="fr-FR" sz="4000" noProof="0" dirty="0">
                <a:latin typeface="Cooper Black" panose="0208090404030B020404" pitchFamily="18" charset="77"/>
              </a:rPr>
              <a:t>QUI SUIS-JE ?</a:t>
            </a:r>
          </a:p>
        </p:txBody>
      </p:sp>
      <p:pic>
        <p:nvPicPr>
          <p:cNvPr id="5" name="Image 4">
            <a:extLst>
              <a:ext uri="{FF2B5EF4-FFF2-40B4-BE49-F238E27FC236}">
                <a16:creationId xmlns:a16="http://schemas.microsoft.com/office/drawing/2014/main" id="{168F3345-24C9-7D40-3390-26C542D143C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458233" y="3909030"/>
            <a:ext cx="830997" cy="830997"/>
          </a:xfrm>
          <a:prstGeom prst="rect">
            <a:avLst/>
          </a:prstGeom>
        </p:spPr>
      </p:pic>
      <p:sp>
        <p:nvSpPr>
          <p:cNvPr id="6" name="ZoneTexte 5">
            <a:extLst>
              <a:ext uri="{FF2B5EF4-FFF2-40B4-BE49-F238E27FC236}">
                <a16:creationId xmlns:a16="http://schemas.microsoft.com/office/drawing/2014/main" id="{7585AFD7-AAA4-3215-A5D8-1C85BB824214}"/>
              </a:ext>
            </a:extLst>
          </p:cNvPr>
          <p:cNvSpPr txBox="1"/>
          <p:nvPr/>
        </p:nvSpPr>
        <p:spPr>
          <a:xfrm>
            <a:off x="9477157" y="4740027"/>
            <a:ext cx="2714843" cy="1200329"/>
          </a:xfrm>
          <a:prstGeom prst="rect">
            <a:avLst/>
          </a:prstGeom>
          <a:noFill/>
        </p:spPr>
        <p:txBody>
          <a:bodyPr wrap="square" rtlCol="0">
            <a:spAutoFit/>
          </a:bodyPr>
          <a:lstStyle/>
          <a:p>
            <a:pPr algn="ctr"/>
            <a:r>
              <a:rPr lang="fr-FR" sz="2400" noProof="0" dirty="0"/>
              <a:t>Indice : Je suis emblématique de Nuku Hiva</a:t>
            </a:r>
          </a:p>
        </p:txBody>
      </p:sp>
    </p:spTree>
    <p:extLst>
      <p:ext uri="{BB962C8B-B14F-4D97-AF65-F5344CB8AC3E}">
        <p14:creationId xmlns:p14="http://schemas.microsoft.com/office/powerpoint/2010/main" val="1035936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28B99-D46D-0A5F-59BF-9614A93FADCD}"/>
            </a:ext>
          </a:extLst>
        </p:cNvPr>
        <p:cNvGrpSpPr/>
        <p:nvPr/>
      </p:nvGrpSpPr>
      <p:grpSpPr>
        <a:xfrm>
          <a:off x="0" y="0"/>
          <a:ext cx="0" cy="0"/>
          <a:chOff x="0" y="0"/>
          <a:chExt cx="0" cy="0"/>
        </a:xfrm>
      </p:grpSpPr>
      <p:pic>
        <p:nvPicPr>
          <p:cNvPr id="9" name="Image 8">
            <a:extLst>
              <a:ext uri="{FF2B5EF4-FFF2-40B4-BE49-F238E27FC236}">
                <a16:creationId xmlns:a16="http://schemas.microsoft.com/office/drawing/2014/main" id="{952B4B94-B6B0-B266-2E3F-DB74C19B1BA6}"/>
              </a:ext>
            </a:extLst>
          </p:cNvPr>
          <p:cNvPicPr>
            <a:picLocks noChangeAspect="1"/>
          </p:cNvPicPr>
          <p:nvPr/>
        </p:nvPicPr>
        <p:blipFill>
          <a:blip r:embed="rId4"/>
          <a:srcRect t="21319" b="5012"/>
          <a:stretch>
            <a:fillRect/>
          </a:stretch>
        </p:blipFill>
        <p:spPr>
          <a:xfrm>
            <a:off x="0" y="0"/>
            <a:ext cx="12192000" cy="6300788"/>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16B18082-B078-B0B0-F207-10913EA45A80}"/>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1200"/>
              </a:spcAft>
              <a:buClrTx/>
              <a:buSzTx/>
              <a:buFontTx/>
              <a:buNone/>
              <a:tabLst/>
              <a:defRPr/>
            </a:pPr>
            <a:endParaRPr kumimoji="0" lang="fr-FR" sz="10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2" name="Image 1">
            <a:extLst>
              <a:ext uri="{FF2B5EF4-FFF2-40B4-BE49-F238E27FC236}">
                <a16:creationId xmlns:a16="http://schemas.microsoft.com/office/drawing/2014/main" id="{0C56C2DA-EC91-C691-4D4B-428D77EB9867}"/>
              </a:ext>
            </a:extLst>
          </p:cNvPr>
          <p:cNvPicPr>
            <a:picLocks noChangeAspect="1"/>
          </p:cNvPicPr>
          <p:nvPr/>
        </p:nvPicPr>
        <p:blipFill>
          <a:blip r:embed="rId5"/>
          <a:stretch>
            <a:fillRect/>
          </a:stretch>
        </p:blipFill>
        <p:spPr>
          <a:xfrm>
            <a:off x="9335630" y="2011186"/>
            <a:ext cx="1272559" cy="1272559"/>
          </a:xfrm>
          <a:prstGeom prst="rect">
            <a:avLst/>
          </a:prstGeom>
        </p:spPr>
      </p:pic>
      <p:sp>
        <p:nvSpPr>
          <p:cNvPr id="3" name="ZoneTexte 2">
            <a:extLst>
              <a:ext uri="{FF2B5EF4-FFF2-40B4-BE49-F238E27FC236}">
                <a16:creationId xmlns:a16="http://schemas.microsoft.com/office/drawing/2014/main" id="{841685F6-30B2-13A5-D14D-4E089675F648}"/>
              </a:ext>
            </a:extLst>
          </p:cNvPr>
          <p:cNvSpPr txBox="1"/>
          <p:nvPr/>
        </p:nvSpPr>
        <p:spPr>
          <a:xfrm>
            <a:off x="8473310" y="3364013"/>
            <a:ext cx="2997200" cy="193899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FR" sz="2400" b="1" i="0" u="none" strike="noStrike" kern="1200" cap="none" spc="0" normalizeH="0" baseline="0" noProof="0" dirty="0">
                <a:ln>
                  <a:noFill/>
                </a:ln>
                <a:solidFill>
                  <a:srgbClr val="FFFFFF"/>
                </a:solidFill>
                <a:effectLst/>
                <a:uLnTx/>
                <a:uFillTx/>
                <a:latin typeface="Calibri" panose="020F0502020204030204"/>
                <a:ea typeface="+mn-ea"/>
                <a:cs typeface="+mn-cs"/>
              </a:rPr>
              <a:t>‘Upe est mon nom marquisien, en français je suis le Carpophage des Marquises</a:t>
            </a:r>
          </a:p>
        </p:txBody>
      </p:sp>
      <p:pic>
        <p:nvPicPr>
          <p:cNvPr id="8" name="Image 7">
            <a:extLst>
              <a:ext uri="{FF2B5EF4-FFF2-40B4-BE49-F238E27FC236}">
                <a16:creationId xmlns:a16="http://schemas.microsoft.com/office/drawing/2014/main" id="{BF6FB79A-3C9B-FFF1-C0B6-9A018AC2369A}"/>
              </a:ext>
            </a:extLst>
          </p:cNvPr>
          <p:cNvPicPr>
            <a:picLocks noChangeAspect="1"/>
          </p:cNvPicPr>
          <p:nvPr/>
        </p:nvPicPr>
        <p:blipFill>
          <a:blip r:embed="rId6"/>
          <a:stretch>
            <a:fillRect/>
          </a:stretch>
        </p:blipFill>
        <p:spPr>
          <a:xfrm>
            <a:off x="988190" y="2011186"/>
            <a:ext cx="2826573" cy="3829754"/>
          </a:xfrm>
          <a:prstGeom prst="rect">
            <a:avLst/>
          </a:prstGeom>
        </p:spPr>
      </p:pic>
    </p:spTree>
    <p:custDataLst>
      <p:tags r:id="rId1"/>
    </p:custDataLst>
    <p:extLst>
      <p:ext uri="{BB962C8B-B14F-4D97-AF65-F5344CB8AC3E}">
        <p14:creationId xmlns:p14="http://schemas.microsoft.com/office/powerpoint/2010/main" val="821930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6BAD36-FB1E-6480-70A8-FD9B435E153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A5AAAF57-E8A7-2A44-0F6A-844B814548B5}"/>
              </a:ext>
            </a:extLst>
          </p:cNvPr>
          <p:cNvPicPr>
            <a:picLocks noChangeAspect="1"/>
          </p:cNvPicPr>
          <p:nvPr/>
        </p:nvPicPr>
        <p:blipFill>
          <a:blip r:embed="rId3"/>
          <a:srcRect t="12190" b="19044"/>
          <a:stretch>
            <a:fillRect/>
          </a:stretch>
        </p:blipFill>
        <p:spPr>
          <a:xfrm>
            <a:off x="0" y="0"/>
            <a:ext cx="12192000" cy="6286500"/>
          </a:xfrm>
          <a:prstGeom prst="rect">
            <a:avLst/>
          </a:prstGeom>
        </p:spPr>
      </p:pic>
      <p:sp>
        <p:nvSpPr>
          <p:cNvPr id="19" name="ZoneTexte 18">
            <a:extLst>
              <a:ext uri="{FF2B5EF4-FFF2-40B4-BE49-F238E27FC236}">
                <a16:creationId xmlns:a16="http://schemas.microsoft.com/office/drawing/2014/main" id="{9B6BCD72-45FD-9905-E0D6-5B7E0A8E5EE3}"/>
              </a:ext>
            </a:extLst>
          </p:cNvPr>
          <p:cNvSpPr txBox="1"/>
          <p:nvPr/>
        </p:nvSpPr>
        <p:spPr>
          <a:xfrm>
            <a:off x="1020971" y="842963"/>
            <a:ext cx="3903709"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FR" sz="4000" b="0" i="0" u="none" strike="noStrike" kern="1200" cap="none" spc="0" normalizeH="0" baseline="0" noProof="0" dirty="0">
                <a:ln>
                  <a:noFill/>
                </a:ln>
                <a:solidFill>
                  <a:srgbClr val="FFFFFF"/>
                </a:solidFill>
                <a:effectLst/>
                <a:uLnTx/>
                <a:uFillTx/>
                <a:latin typeface="Cooper Black" panose="0208090404030B020404" pitchFamily="18" charset="77"/>
                <a:ea typeface="+mn-ea"/>
                <a:cs typeface="+mn-cs"/>
              </a:rPr>
              <a:t>QUI SUIS-JE ?</a:t>
            </a:r>
          </a:p>
        </p:txBody>
      </p:sp>
      <p:pic>
        <p:nvPicPr>
          <p:cNvPr id="4" name="Image 3">
            <a:extLst>
              <a:ext uri="{FF2B5EF4-FFF2-40B4-BE49-F238E27FC236}">
                <a16:creationId xmlns:a16="http://schemas.microsoft.com/office/drawing/2014/main" id="{A4A16AEA-22C4-DF7E-D265-F8E078FC344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642157" y="3689074"/>
            <a:ext cx="830997" cy="830997"/>
          </a:xfrm>
          <a:prstGeom prst="rect">
            <a:avLst/>
          </a:prstGeom>
        </p:spPr>
      </p:pic>
      <p:sp>
        <p:nvSpPr>
          <p:cNvPr id="5" name="ZoneTexte 4">
            <a:extLst>
              <a:ext uri="{FF2B5EF4-FFF2-40B4-BE49-F238E27FC236}">
                <a16:creationId xmlns:a16="http://schemas.microsoft.com/office/drawing/2014/main" id="{2F656A70-D6B5-130B-7E60-C91BF74DE836}"/>
              </a:ext>
            </a:extLst>
          </p:cNvPr>
          <p:cNvSpPr txBox="1"/>
          <p:nvPr/>
        </p:nvSpPr>
        <p:spPr>
          <a:xfrm>
            <a:off x="8700235" y="4596042"/>
            <a:ext cx="2714843" cy="156966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dirty="0">
                <a:ln>
                  <a:noFill/>
                </a:ln>
                <a:solidFill>
                  <a:srgbClr val="FFFFFF"/>
                </a:solidFill>
                <a:effectLst/>
                <a:uLnTx/>
                <a:uFillTx/>
                <a:latin typeface="Calibri" panose="020F0502020204030204"/>
                <a:ea typeface="+mn-ea"/>
                <a:cs typeface="+mn-cs"/>
              </a:rPr>
              <a:t>Indice : Sur </a:t>
            </a:r>
            <a:r>
              <a:rPr kumimoji="0" lang="fr-FR" sz="2400" b="0" i="0" u="none" strike="noStrike" kern="1200" cap="none" spc="0" normalizeH="0" baseline="0" noProof="0" dirty="0" err="1">
                <a:ln>
                  <a:noFill/>
                </a:ln>
                <a:solidFill>
                  <a:srgbClr val="FFFFFF"/>
                </a:solidFill>
                <a:effectLst/>
                <a:uLnTx/>
                <a:uFillTx/>
                <a:latin typeface="Calibri" panose="020F0502020204030204"/>
                <a:ea typeface="+mn-ea"/>
                <a:cs typeface="+mn-cs"/>
              </a:rPr>
              <a:t>Nuku</a:t>
            </a:r>
            <a:r>
              <a:rPr kumimoji="0" lang="fr-FR" sz="2400" b="0" i="0" u="none" strike="noStrike" kern="1200" cap="none" spc="0" normalizeH="0" baseline="0" noProof="0" dirty="0">
                <a:ln>
                  <a:noFill/>
                </a:ln>
                <a:solidFill>
                  <a:srgbClr val="FFFFFF"/>
                </a:solidFill>
                <a:effectLst/>
                <a:uLnTx/>
                <a:uFillTx/>
                <a:latin typeface="Calibri" panose="020F0502020204030204"/>
                <a:ea typeface="+mn-ea"/>
                <a:cs typeface="+mn-cs"/>
              </a:rPr>
              <a:t> </a:t>
            </a:r>
            <a:r>
              <a:rPr kumimoji="0" lang="fr-FR" sz="2400" b="0" i="0" u="none" strike="noStrike" kern="1200" cap="none" spc="0" normalizeH="0" baseline="0" noProof="0" dirty="0" err="1">
                <a:ln>
                  <a:noFill/>
                </a:ln>
                <a:solidFill>
                  <a:srgbClr val="FFFFFF"/>
                </a:solidFill>
                <a:effectLst/>
                <a:uLnTx/>
                <a:uFillTx/>
                <a:latin typeface="Calibri" panose="020F0502020204030204"/>
                <a:ea typeface="+mn-ea"/>
                <a:cs typeface="+mn-cs"/>
              </a:rPr>
              <a:t>Hiva</a:t>
            </a:r>
            <a:r>
              <a:rPr kumimoji="0" lang="fr-FR" sz="2400" b="0" i="0" u="none" strike="noStrike" kern="1200" cap="none" spc="0" normalizeH="0" baseline="0" noProof="0" dirty="0">
                <a:ln>
                  <a:noFill/>
                </a:ln>
                <a:solidFill>
                  <a:srgbClr val="FFFFFF"/>
                </a:solidFill>
                <a:effectLst/>
                <a:uLnTx/>
                <a:uFillTx/>
                <a:latin typeface="Calibri" panose="020F0502020204030204"/>
                <a:ea typeface="+mn-ea"/>
                <a:cs typeface="+mn-cs"/>
              </a:rPr>
              <a:t> mon nom signifie ‘vole comme un papillon’</a:t>
            </a:r>
          </a:p>
        </p:txBody>
      </p:sp>
    </p:spTree>
    <p:extLst>
      <p:ext uri="{BB962C8B-B14F-4D97-AF65-F5344CB8AC3E}">
        <p14:creationId xmlns:p14="http://schemas.microsoft.com/office/powerpoint/2010/main" val="1554095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14924-240D-398E-5C93-E265F13D8876}"/>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FEB176E7-7036-C0FD-A206-4621F38F7C6B}"/>
              </a:ext>
            </a:extLst>
          </p:cNvPr>
          <p:cNvPicPr>
            <a:picLocks noChangeAspect="1"/>
          </p:cNvPicPr>
          <p:nvPr/>
        </p:nvPicPr>
        <p:blipFill>
          <a:blip r:embed="rId4"/>
          <a:srcRect t="19908" b="11329"/>
          <a:stretch>
            <a:fillRect/>
          </a:stretch>
        </p:blipFill>
        <p:spPr>
          <a:xfrm>
            <a:off x="0" y="0"/>
            <a:ext cx="12192000" cy="6286500"/>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B43E81CA-F086-766B-A8C3-4C17A7403067}"/>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noProof="0" dirty="0"/>
          </a:p>
        </p:txBody>
      </p:sp>
      <p:pic>
        <p:nvPicPr>
          <p:cNvPr id="2" name="Image 1">
            <a:extLst>
              <a:ext uri="{FF2B5EF4-FFF2-40B4-BE49-F238E27FC236}">
                <a16:creationId xmlns:a16="http://schemas.microsoft.com/office/drawing/2014/main" id="{F7FBDA75-3017-4E31-8C7D-1EEDDA7304BC}"/>
              </a:ext>
            </a:extLst>
          </p:cNvPr>
          <p:cNvPicPr>
            <a:picLocks noChangeAspect="1"/>
          </p:cNvPicPr>
          <p:nvPr/>
        </p:nvPicPr>
        <p:blipFill>
          <a:blip r:embed="rId5"/>
          <a:stretch>
            <a:fillRect/>
          </a:stretch>
        </p:blipFill>
        <p:spPr>
          <a:xfrm>
            <a:off x="9005017" y="1830557"/>
            <a:ext cx="1272559" cy="1272559"/>
          </a:xfrm>
          <a:prstGeom prst="rect">
            <a:avLst/>
          </a:prstGeom>
        </p:spPr>
      </p:pic>
      <p:sp>
        <p:nvSpPr>
          <p:cNvPr id="3" name="ZoneTexte 2">
            <a:extLst>
              <a:ext uri="{FF2B5EF4-FFF2-40B4-BE49-F238E27FC236}">
                <a16:creationId xmlns:a16="http://schemas.microsoft.com/office/drawing/2014/main" id="{C01BB759-9D39-333B-763B-35F73D8FFEAD}"/>
              </a:ext>
            </a:extLst>
          </p:cNvPr>
          <p:cNvSpPr txBox="1"/>
          <p:nvPr/>
        </p:nvSpPr>
        <p:spPr>
          <a:xfrm>
            <a:off x="8651566" y="3574438"/>
            <a:ext cx="3252019" cy="2308324"/>
          </a:xfrm>
          <a:prstGeom prst="rect">
            <a:avLst/>
          </a:prstGeom>
          <a:noFill/>
        </p:spPr>
        <p:txBody>
          <a:bodyPr wrap="square" rtlCol="0">
            <a:spAutoFit/>
          </a:bodyPr>
          <a:lstStyle/>
          <a:p>
            <a:pPr algn="ctr"/>
            <a:r>
              <a:rPr lang="fr-FR" sz="2400" b="1" i="1" dirty="0" err="1">
                <a:solidFill>
                  <a:schemeClr val="bg1"/>
                </a:solidFill>
              </a:rPr>
              <a:t>kōtuè</a:t>
            </a:r>
            <a:r>
              <a:rPr lang="fr-FR" sz="2400" b="1" dirty="0">
                <a:solidFill>
                  <a:schemeClr val="bg1"/>
                </a:solidFill>
              </a:rPr>
              <a:t> ou </a:t>
            </a:r>
            <a:r>
              <a:rPr lang="fr-FR" sz="2400" b="1" i="1" dirty="0" err="1">
                <a:solidFill>
                  <a:schemeClr val="bg1"/>
                </a:solidFill>
              </a:rPr>
              <a:t>ōtuè</a:t>
            </a:r>
            <a:r>
              <a:rPr lang="fr-FR" sz="2400" b="1" dirty="0">
                <a:solidFill>
                  <a:schemeClr val="bg1"/>
                </a:solidFill>
              </a:rPr>
              <a:t> sont mes noms marquisiens &amp; </a:t>
            </a:r>
            <a:r>
              <a:rPr lang="fr-FR" sz="2400" b="1" dirty="0" err="1">
                <a:solidFill>
                  <a:schemeClr val="bg1"/>
                </a:solidFill>
              </a:rPr>
              <a:t>Kuàtaupepe</a:t>
            </a:r>
            <a:r>
              <a:rPr lang="fr-FR" sz="2400" b="1" dirty="0">
                <a:solidFill>
                  <a:schemeClr val="bg1"/>
                </a:solidFill>
              </a:rPr>
              <a:t> sur </a:t>
            </a:r>
            <a:r>
              <a:rPr lang="fr-FR" sz="2400" b="1" dirty="0" err="1">
                <a:solidFill>
                  <a:schemeClr val="bg1"/>
                </a:solidFill>
              </a:rPr>
              <a:t>Nuku</a:t>
            </a:r>
            <a:r>
              <a:rPr lang="fr-FR" sz="2400" b="1" dirty="0">
                <a:solidFill>
                  <a:schemeClr val="bg1"/>
                </a:solidFill>
              </a:rPr>
              <a:t> </a:t>
            </a:r>
            <a:r>
              <a:rPr lang="fr-FR" sz="2400" b="1" dirty="0" err="1">
                <a:solidFill>
                  <a:schemeClr val="bg1"/>
                </a:solidFill>
              </a:rPr>
              <a:t>Hiva</a:t>
            </a:r>
            <a:r>
              <a:rPr lang="fr-FR" sz="2400" b="1" dirty="0">
                <a:solidFill>
                  <a:schemeClr val="bg1"/>
                </a:solidFill>
              </a:rPr>
              <a:t>. En français, c’est la Gallicolombe des Marquises</a:t>
            </a:r>
            <a:endParaRPr lang="fr-FR" sz="2400" b="1" noProof="0" dirty="0">
              <a:solidFill>
                <a:schemeClr val="bg1"/>
              </a:solidFill>
            </a:endParaRPr>
          </a:p>
        </p:txBody>
      </p:sp>
      <p:pic>
        <p:nvPicPr>
          <p:cNvPr id="8" name="Image 7">
            <a:extLst>
              <a:ext uri="{FF2B5EF4-FFF2-40B4-BE49-F238E27FC236}">
                <a16:creationId xmlns:a16="http://schemas.microsoft.com/office/drawing/2014/main" id="{3FA324F3-0F83-ACAD-B851-8B2100A3627A}"/>
              </a:ext>
            </a:extLst>
          </p:cNvPr>
          <p:cNvPicPr>
            <a:picLocks noChangeAspect="1"/>
          </p:cNvPicPr>
          <p:nvPr/>
        </p:nvPicPr>
        <p:blipFill>
          <a:blip r:embed="rId6"/>
          <a:srcRect l="27554" t="26284" r="38843" b="26768"/>
          <a:stretch>
            <a:fillRect/>
          </a:stretch>
        </p:blipFill>
        <p:spPr>
          <a:xfrm>
            <a:off x="8801100" y="571500"/>
            <a:ext cx="2911724" cy="2712063"/>
          </a:xfrm>
          <a:prstGeom prst="rect">
            <a:avLst/>
          </a:prstGeom>
        </p:spPr>
      </p:pic>
    </p:spTree>
    <p:custDataLst>
      <p:tags r:id="rId1"/>
    </p:custDataLst>
    <p:extLst>
      <p:ext uri="{BB962C8B-B14F-4D97-AF65-F5344CB8AC3E}">
        <p14:creationId xmlns:p14="http://schemas.microsoft.com/office/powerpoint/2010/main" val="24089378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8F690-26D9-2176-1EB9-3481FB7B7BDB}"/>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59DCF923-5C6C-0605-2618-31EF265BF202}"/>
              </a:ext>
            </a:extLst>
          </p:cNvPr>
          <p:cNvPicPr>
            <a:picLocks noChangeAspect="1"/>
          </p:cNvPicPr>
          <p:nvPr/>
        </p:nvPicPr>
        <p:blipFill>
          <a:blip r:embed="rId2"/>
          <a:srcRect t="7812" b="14668"/>
          <a:stretch>
            <a:fillRect/>
          </a:stretch>
        </p:blipFill>
        <p:spPr>
          <a:xfrm>
            <a:off x="0" y="0"/>
            <a:ext cx="12192000" cy="6300788"/>
          </a:xfrm>
          <a:prstGeom prst="rect">
            <a:avLst/>
          </a:prstGeom>
        </p:spPr>
      </p:pic>
      <p:sp>
        <p:nvSpPr>
          <p:cNvPr id="19" name="ZoneTexte 18">
            <a:extLst>
              <a:ext uri="{FF2B5EF4-FFF2-40B4-BE49-F238E27FC236}">
                <a16:creationId xmlns:a16="http://schemas.microsoft.com/office/drawing/2014/main" id="{AE9C1C2C-AD6F-6822-58A3-04CBC7343424}"/>
              </a:ext>
            </a:extLst>
          </p:cNvPr>
          <p:cNvSpPr txBox="1"/>
          <p:nvPr/>
        </p:nvSpPr>
        <p:spPr>
          <a:xfrm>
            <a:off x="7074371" y="1040876"/>
            <a:ext cx="3903709" cy="707886"/>
          </a:xfrm>
          <a:prstGeom prst="rect">
            <a:avLst/>
          </a:prstGeom>
          <a:noFill/>
        </p:spPr>
        <p:txBody>
          <a:bodyPr wrap="square" rtlCol="0">
            <a:spAutoFit/>
          </a:bodyPr>
          <a:lstStyle/>
          <a:p>
            <a:pPr algn="ctr"/>
            <a:r>
              <a:rPr lang="fr-FR" sz="4000" noProof="0" dirty="0">
                <a:latin typeface="Cooper Black" panose="0208090404030B020404" pitchFamily="18" charset="77"/>
              </a:rPr>
              <a:t>QUI SUIS-JE ?</a:t>
            </a:r>
          </a:p>
        </p:txBody>
      </p:sp>
      <p:pic>
        <p:nvPicPr>
          <p:cNvPr id="4" name="Image 3">
            <a:extLst>
              <a:ext uri="{FF2B5EF4-FFF2-40B4-BE49-F238E27FC236}">
                <a16:creationId xmlns:a16="http://schemas.microsoft.com/office/drawing/2014/main" id="{F4DEF618-C290-751E-C15C-A094444038A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525934" y="4278242"/>
            <a:ext cx="830997" cy="830997"/>
          </a:xfrm>
          <a:prstGeom prst="rect">
            <a:avLst/>
          </a:prstGeom>
        </p:spPr>
      </p:pic>
      <p:sp>
        <p:nvSpPr>
          <p:cNvPr id="5" name="ZoneTexte 4">
            <a:extLst>
              <a:ext uri="{FF2B5EF4-FFF2-40B4-BE49-F238E27FC236}">
                <a16:creationId xmlns:a16="http://schemas.microsoft.com/office/drawing/2014/main" id="{7D1F70CF-92DC-AA73-B7F0-902F7CA5F3C3}"/>
              </a:ext>
            </a:extLst>
          </p:cNvPr>
          <p:cNvSpPr txBox="1"/>
          <p:nvPr/>
        </p:nvSpPr>
        <p:spPr>
          <a:xfrm>
            <a:off x="9026225" y="5109239"/>
            <a:ext cx="2999418" cy="830997"/>
          </a:xfrm>
          <a:prstGeom prst="rect">
            <a:avLst/>
          </a:prstGeom>
          <a:noFill/>
        </p:spPr>
        <p:txBody>
          <a:bodyPr wrap="square" rtlCol="0">
            <a:spAutoFit/>
          </a:bodyPr>
          <a:lstStyle/>
          <a:p>
            <a:pPr algn="ctr"/>
            <a:r>
              <a:rPr lang="fr-FR" sz="2400" noProof="0" dirty="0"/>
              <a:t>Indice : Je ne pose que sur mon nid !</a:t>
            </a:r>
          </a:p>
        </p:txBody>
      </p:sp>
    </p:spTree>
    <p:extLst>
      <p:ext uri="{BB962C8B-B14F-4D97-AF65-F5344CB8AC3E}">
        <p14:creationId xmlns:p14="http://schemas.microsoft.com/office/powerpoint/2010/main" val="3448770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91C08-7371-8250-418B-D1586A85816E}"/>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E59AFD50-1907-F9F3-0B32-620F8259D939}"/>
              </a:ext>
            </a:extLst>
          </p:cNvPr>
          <p:cNvPicPr>
            <a:picLocks noChangeAspect="1"/>
          </p:cNvPicPr>
          <p:nvPr/>
        </p:nvPicPr>
        <p:blipFill>
          <a:blip r:embed="rId4"/>
          <a:srcRect t="15709" b="7200"/>
          <a:stretch>
            <a:fillRect/>
          </a:stretch>
        </p:blipFill>
        <p:spPr>
          <a:xfrm>
            <a:off x="1" y="0"/>
            <a:ext cx="12191999" cy="6272214"/>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F64A9376-85D5-6A1A-A43C-AB5E7214D71B}"/>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noProof="0" dirty="0"/>
          </a:p>
        </p:txBody>
      </p:sp>
      <p:pic>
        <p:nvPicPr>
          <p:cNvPr id="2" name="Image 1">
            <a:extLst>
              <a:ext uri="{FF2B5EF4-FFF2-40B4-BE49-F238E27FC236}">
                <a16:creationId xmlns:a16="http://schemas.microsoft.com/office/drawing/2014/main" id="{0D869463-758A-130B-F0D7-FCD93D9A8B6E}"/>
              </a:ext>
            </a:extLst>
          </p:cNvPr>
          <p:cNvPicPr>
            <a:picLocks noChangeAspect="1"/>
          </p:cNvPicPr>
          <p:nvPr/>
        </p:nvPicPr>
        <p:blipFill>
          <a:blip r:embed="rId5"/>
          <a:stretch>
            <a:fillRect/>
          </a:stretch>
        </p:blipFill>
        <p:spPr>
          <a:xfrm>
            <a:off x="9396569" y="2210857"/>
            <a:ext cx="1272559" cy="1272559"/>
          </a:xfrm>
          <a:prstGeom prst="rect">
            <a:avLst/>
          </a:prstGeom>
        </p:spPr>
      </p:pic>
      <p:sp>
        <p:nvSpPr>
          <p:cNvPr id="3" name="ZoneTexte 2">
            <a:extLst>
              <a:ext uri="{FF2B5EF4-FFF2-40B4-BE49-F238E27FC236}">
                <a16:creationId xmlns:a16="http://schemas.microsoft.com/office/drawing/2014/main" id="{DA1A9A37-A43D-5F73-56D3-9135EC2F1713}"/>
              </a:ext>
            </a:extLst>
          </p:cNvPr>
          <p:cNvSpPr txBox="1"/>
          <p:nvPr/>
        </p:nvSpPr>
        <p:spPr>
          <a:xfrm>
            <a:off x="8534249" y="3759369"/>
            <a:ext cx="2997200" cy="1938992"/>
          </a:xfrm>
          <a:prstGeom prst="rect">
            <a:avLst/>
          </a:prstGeom>
          <a:noFill/>
        </p:spPr>
        <p:txBody>
          <a:bodyPr wrap="square" rtlCol="0">
            <a:spAutoFit/>
          </a:bodyPr>
          <a:lstStyle/>
          <a:p>
            <a:pPr algn="ctr"/>
            <a:r>
              <a:rPr lang="fr-FR" sz="2400" b="1" dirty="0"/>
              <a:t>Je suis la Salangane des Marquises, aussi appelé </a:t>
            </a:r>
            <a:r>
              <a:rPr lang="fr-FR" sz="2400" b="1" i="1" dirty="0" err="1"/>
              <a:t>kōpekapeka</a:t>
            </a:r>
            <a:r>
              <a:rPr lang="fr-FR" sz="2400" b="1" dirty="0"/>
              <a:t> ou </a:t>
            </a:r>
            <a:r>
              <a:rPr lang="fr-FR" sz="2400" b="1" i="1" dirty="0" err="1"/>
              <a:t>kōpeà</a:t>
            </a:r>
            <a:r>
              <a:rPr lang="fr-FR" sz="2400" b="1" dirty="0"/>
              <a:t> selon les îles</a:t>
            </a:r>
            <a:endParaRPr lang="fr-FR" sz="2400" b="1" noProof="0" dirty="0"/>
          </a:p>
        </p:txBody>
      </p:sp>
      <p:pic>
        <p:nvPicPr>
          <p:cNvPr id="8" name="Image 7">
            <a:extLst>
              <a:ext uri="{FF2B5EF4-FFF2-40B4-BE49-F238E27FC236}">
                <a16:creationId xmlns:a16="http://schemas.microsoft.com/office/drawing/2014/main" id="{3552E142-6D30-1CBB-AA06-FC8C0D52861D}"/>
              </a:ext>
            </a:extLst>
          </p:cNvPr>
          <p:cNvPicPr>
            <a:picLocks noChangeAspect="1"/>
          </p:cNvPicPr>
          <p:nvPr/>
        </p:nvPicPr>
        <p:blipFill>
          <a:blip r:embed="rId6"/>
          <a:stretch>
            <a:fillRect/>
          </a:stretch>
        </p:blipFill>
        <p:spPr>
          <a:xfrm>
            <a:off x="982661" y="2847137"/>
            <a:ext cx="4017715" cy="3016886"/>
          </a:xfrm>
          <a:prstGeom prst="rect">
            <a:avLst/>
          </a:prstGeom>
        </p:spPr>
      </p:pic>
    </p:spTree>
    <p:custDataLst>
      <p:tags r:id="rId1"/>
    </p:custDataLst>
    <p:extLst>
      <p:ext uri="{BB962C8B-B14F-4D97-AF65-F5344CB8AC3E}">
        <p14:creationId xmlns:p14="http://schemas.microsoft.com/office/powerpoint/2010/main" val="666388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592133DC-2915-A83D-F617-70333A996153}"/>
              </a:ext>
            </a:extLst>
          </p:cNvPr>
          <p:cNvPicPr>
            <a:picLocks noChangeAspect="1"/>
          </p:cNvPicPr>
          <p:nvPr/>
        </p:nvPicPr>
        <p:blipFill>
          <a:blip r:embed="rId2"/>
          <a:srcRect t="16607" b="7157"/>
          <a:stretch>
            <a:fillRect/>
          </a:stretch>
        </p:blipFill>
        <p:spPr>
          <a:xfrm>
            <a:off x="0" y="6532"/>
            <a:ext cx="12192000" cy="6269494"/>
          </a:xfrm>
          <a:prstGeom prst="rect">
            <a:avLst/>
          </a:prstGeom>
        </p:spPr>
      </p:pic>
      <p:pic>
        <p:nvPicPr>
          <p:cNvPr id="7" name="Image 6">
            <a:extLst>
              <a:ext uri="{FF2B5EF4-FFF2-40B4-BE49-F238E27FC236}">
                <a16:creationId xmlns:a16="http://schemas.microsoft.com/office/drawing/2014/main" id="{F5F35922-46F7-ECEA-2C0E-0643BEFFFF7B}"/>
              </a:ext>
            </a:extLst>
          </p:cNvPr>
          <p:cNvPicPr>
            <a:picLocks noChangeAspect="1"/>
          </p:cNvPicPr>
          <p:nvPr/>
        </p:nvPicPr>
        <p:blipFill>
          <a:blip r:embed="rId2"/>
          <a:srcRect t="16607" b="7157"/>
          <a:stretch>
            <a:fillRect/>
          </a:stretch>
        </p:blipFill>
        <p:spPr>
          <a:xfrm>
            <a:off x="0" y="0"/>
            <a:ext cx="12192000" cy="6269494"/>
          </a:xfrm>
          <a:prstGeom prst="rect">
            <a:avLst/>
          </a:prstGeom>
        </p:spPr>
      </p:pic>
      <p:sp>
        <p:nvSpPr>
          <p:cNvPr id="15" name="ZoneTexte 14">
            <a:extLst>
              <a:ext uri="{FF2B5EF4-FFF2-40B4-BE49-F238E27FC236}">
                <a16:creationId xmlns:a16="http://schemas.microsoft.com/office/drawing/2014/main" id="{7A8562EB-8A95-D633-2688-C4C8AACB2B32}"/>
              </a:ext>
            </a:extLst>
          </p:cNvPr>
          <p:cNvSpPr txBox="1"/>
          <p:nvPr/>
        </p:nvSpPr>
        <p:spPr>
          <a:xfrm>
            <a:off x="1552652" y="581974"/>
            <a:ext cx="4282829" cy="769441"/>
          </a:xfrm>
          <a:prstGeom prst="rect">
            <a:avLst/>
          </a:prstGeom>
          <a:noFill/>
        </p:spPr>
        <p:txBody>
          <a:bodyPr wrap="square" rtlCol="0">
            <a:spAutoFit/>
          </a:bodyPr>
          <a:lstStyle/>
          <a:p>
            <a:pPr algn="ctr"/>
            <a:r>
              <a:rPr lang="fr-FR" sz="4400" noProof="0" dirty="0">
                <a:latin typeface="Cooper Black" panose="0208090404030B020404" pitchFamily="18" charset="77"/>
              </a:rPr>
              <a:t>QUI SUIS-JE ?</a:t>
            </a:r>
          </a:p>
        </p:txBody>
      </p:sp>
      <p:sp>
        <p:nvSpPr>
          <p:cNvPr id="18" name="ZoneTexte 17">
            <a:extLst>
              <a:ext uri="{FF2B5EF4-FFF2-40B4-BE49-F238E27FC236}">
                <a16:creationId xmlns:a16="http://schemas.microsoft.com/office/drawing/2014/main" id="{FCB216D5-3F7B-80CB-A54B-2348DBC0AFB2}"/>
              </a:ext>
            </a:extLst>
          </p:cNvPr>
          <p:cNvSpPr txBox="1"/>
          <p:nvPr/>
        </p:nvSpPr>
        <p:spPr>
          <a:xfrm>
            <a:off x="8090283" y="4459796"/>
            <a:ext cx="2286640" cy="1200329"/>
          </a:xfrm>
          <a:prstGeom prst="rect">
            <a:avLst/>
          </a:prstGeom>
          <a:noFill/>
        </p:spPr>
        <p:txBody>
          <a:bodyPr wrap="square" rtlCol="0">
            <a:spAutoFit/>
          </a:bodyPr>
          <a:lstStyle/>
          <a:p>
            <a:pPr algn="ctr"/>
            <a:r>
              <a:rPr lang="fr-FR" sz="2400" noProof="0" dirty="0"/>
              <a:t>Indice : Je suis l’emblème de Ua Huka</a:t>
            </a:r>
          </a:p>
        </p:txBody>
      </p:sp>
      <p:pic>
        <p:nvPicPr>
          <p:cNvPr id="19" name="Image 18">
            <a:extLst>
              <a:ext uri="{FF2B5EF4-FFF2-40B4-BE49-F238E27FC236}">
                <a16:creationId xmlns:a16="http://schemas.microsoft.com/office/drawing/2014/main" id="{716A6483-AB5E-07D3-49BE-52004CD0AA6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57250" y="4598164"/>
            <a:ext cx="923594" cy="923594"/>
          </a:xfrm>
          <a:prstGeom prst="rect">
            <a:avLst/>
          </a:prstGeom>
        </p:spPr>
      </p:pic>
    </p:spTree>
    <p:extLst>
      <p:ext uri="{BB962C8B-B14F-4D97-AF65-F5344CB8AC3E}">
        <p14:creationId xmlns:p14="http://schemas.microsoft.com/office/powerpoint/2010/main" val="1231975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7AFAB48C-0B34-AE86-5A48-420C20540C7A}"/>
              </a:ext>
            </a:extLst>
          </p:cNvPr>
          <p:cNvPicPr>
            <a:picLocks noChangeAspect="1"/>
          </p:cNvPicPr>
          <p:nvPr/>
        </p:nvPicPr>
        <p:blipFill>
          <a:blip r:embed="rId4"/>
          <a:srcRect t="2905" b="10817"/>
          <a:stretch>
            <a:fillRect/>
          </a:stretch>
        </p:blipFill>
        <p:spPr>
          <a:xfrm>
            <a:off x="0" y="0"/>
            <a:ext cx="12192000" cy="6282048"/>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742487" y="4618071"/>
            <a:ext cx="3354500" cy="854075"/>
          </a:xfrm>
        </p:spPr>
        <p:txBody>
          <a:bodyPr>
            <a:noAutofit/>
          </a:bodyPr>
          <a:lstStyle/>
          <a:p>
            <a:pPr algn="ctr"/>
            <a:r>
              <a:rPr lang="fr-FR" sz="2400" b="1" noProof="0" dirty="0">
                <a:solidFill>
                  <a:schemeClr val="bg1"/>
                </a:solidFill>
                <a:latin typeface="+mn-lt"/>
              </a:rPr>
              <a:t>Je suis le </a:t>
            </a:r>
            <a:r>
              <a:rPr lang="fr-FR" sz="2400" b="1" i="1" noProof="0" dirty="0" err="1">
                <a:solidFill>
                  <a:schemeClr val="bg1"/>
                </a:solidFill>
                <a:latin typeface="+mn-lt"/>
              </a:rPr>
              <a:t>pihiti</a:t>
            </a:r>
            <a:r>
              <a:rPr lang="fr-FR" sz="2400" b="1" noProof="0" dirty="0">
                <a:solidFill>
                  <a:schemeClr val="bg1"/>
                </a:solidFill>
                <a:latin typeface="+mn-lt"/>
              </a:rPr>
              <a:t> ou Lori ultramarin. Mon dernier et unique refuge est désormais l’île de </a:t>
            </a:r>
            <a:r>
              <a:rPr lang="fr-FR" sz="2400" b="1" noProof="0" dirty="0" err="1">
                <a:solidFill>
                  <a:schemeClr val="bg1"/>
                </a:solidFill>
                <a:latin typeface="+mn-lt"/>
              </a:rPr>
              <a:t>Ua</a:t>
            </a:r>
            <a:r>
              <a:rPr lang="fr-FR" sz="2400" b="1" noProof="0" dirty="0">
                <a:solidFill>
                  <a:schemeClr val="bg1"/>
                </a:solidFill>
                <a:latin typeface="+mn-lt"/>
              </a:rPr>
              <a:t> </a:t>
            </a:r>
            <a:r>
              <a:rPr lang="fr-FR" sz="2400" b="1" noProof="0" dirty="0" err="1">
                <a:solidFill>
                  <a:schemeClr val="bg1"/>
                </a:solidFill>
                <a:latin typeface="+mn-lt"/>
              </a:rPr>
              <a:t>Huka</a:t>
            </a:r>
            <a:endParaRPr lang="fr-FR" sz="2400" b="1" noProof="0" dirty="0">
              <a:solidFill>
                <a:schemeClr val="bg1"/>
              </a:solidFill>
              <a:latin typeface="+mn-lt"/>
            </a:endParaRPr>
          </a:p>
        </p:txBody>
      </p:sp>
      <p:pic>
        <p:nvPicPr>
          <p:cNvPr id="3" name="Image 2">
            <a:extLst>
              <a:ext uri="{FF2B5EF4-FFF2-40B4-BE49-F238E27FC236}">
                <a16:creationId xmlns:a16="http://schemas.microsoft.com/office/drawing/2014/main" id="{69C2AF60-3164-29A2-904A-17607424B1F8}"/>
              </a:ext>
            </a:extLst>
          </p:cNvPr>
          <p:cNvPicPr>
            <a:picLocks noChangeAspect="1"/>
          </p:cNvPicPr>
          <p:nvPr/>
        </p:nvPicPr>
        <p:blipFill>
          <a:blip r:embed="rId5"/>
          <a:stretch>
            <a:fillRect/>
          </a:stretch>
        </p:blipFill>
        <p:spPr>
          <a:xfrm>
            <a:off x="1662147" y="2804021"/>
            <a:ext cx="1249957" cy="1249957"/>
          </a:xfrm>
          <a:prstGeom prst="rect">
            <a:avLst/>
          </a:prstGeom>
        </p:spPr>
      </p:pic>
    </p:spTree>
    <p:custDataLst>
      <p:tags r:id="rId1"/>
    </p:custDataLst>
    <p:extLst>
      <p:ext uri="{BB962C8B-B14F-4D97-AF65-F5344CB8AC3E}">
        <p14:creationId xmlns:p14="http://schemas.microsoft.com/office/powerpoint/2010/main" val="35742711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82B85-A70A-99A7-924A-C8A9A061C226}"/>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4BC2AC18-1C39-8646-FC3B-8BD17AC5A360}"/>
              </a:ext>
            </a:extLst>
          </p:cNvPr>
          <p:cNvPicPr>
            <a:picLocks noChangeAspect="1"/>
          </p:cNvPicPr>
          <p:nvPr/>
        </p:nvPicPr>
        <p:blipFill>
          <a:blip r:embed="rId2"/>
          <a:srcRect t="4961" b="9602"/>
          <a:stretch>
            <a:fillRect/>
          </a:stretch>
        </p:blipFill>
        <p:spPr>
          <a:xfrm>
            <a:off x="0" y="0"/>
            <a:ext cx="12192000" cy="6311900"/>
          </a:xfrm>
          <a:prstGeom prst="rect">
            <a:avLst/>
          </a:prstGeom>
        </p:spPr>
      </p:pic>
      <p:sp>
        <p:nvSpPr>
          <p:cNvPr id="15" name="ZoneTexte 14">
            <a:extLst>
              <a:ext uri="{FF2B5EF4-FFF2-40B4-BE49-F238E27FC236}">
                <a16:creationId xmlns:a16="http://schemas.microsoft.com/office/drawing/2014/main" id="{4DAC2BB9-F9A2-0596-4873-88AABE4381BA}"/>
              </a:ext>
            </a:extLst>
          </p:cNvPr>
          <p:cNvSpPr txBox="1"/>
          <p:nvPr/>
        </p:nvSpPr>
        <p:spPr>
          <a:xfrm>
            <a:off x="6924752" y="546100"/>
            <a:ext cx="4282829" cy="769441"/>
          </a:xfrm>
          <a:prstGeom prst="rect">
            <a:avLst/>
          </a:prstGeom>
          <a:noFill/>
        </p:spPr>
        <p:txBody>
          <a:bodyPr wrap="square" rtlCol="0">
            <a:spAutoFit/>
          </a:bodyPr>
          <a:lstStyle/>
          <a:p>
            <a:pPr algn="ctr"/>
            <a:r>
              <a:rPr lang="fr-FR" sz="4400" noProof="0" dirty="0">
                <a:latin typeface="Cooper Black" panose="0208090404030B020404" pitchFamily="18" charset="77"/>
              </a:rPr>
              <a:t>QUI SUIS-JE ?</a:t>
            </a:r>
          </a:p>
        </p:txBody>
      </p:sp>
      <p:sp>
        <p:nvSpPr>
          <p:cNvPr id="18" name="ZoneTexte 17">
            <a:extLst>
              <a:ext uri="{FF2B5EF4-FFF2-40B4-BE49-F238E27FC236}">
                <a16:creationId xmlns:a16="http://schemas.microsoft.com/office/drawing/2014/main" id="{072124A6-638A-F875-6F18-7B2C3EAB692E}"/>
              </a:ext>
            </a:extLst>
          </p:cNvPr>
          <p:cNvSpPr txBox="1"/>
          <p:nvPr/>
        </p:nvSpPr>
        <p:spPr>
          <a:xfrm>
            <a:off x="2391174" y="4321428"/>
            <a:ext cx="3196826" cy="1200329"/>
          </a:xfrm>
          <a:prstGeom prst="rect">
            <a:avLst/>
          </a:prstGeom>
          <a:noFill/>
        </p:spPr>
        <p:txBody>
          <a:bodyPr wrap="square" rtlCol="0">
            <a:spAutoFit/>
          </a:bodyPr>
          <a:lstStyle/>
          <a:p>
            <a:pPr algn="ctr"/>
            <a:r>
              <a:rPr lang="fr-FR" sz="2400" noProof="0" dirty="0"/>
              <a:t>Indice : Je suis </a:t>
            </a:r>
            <a:r>
              <a:rPr lang="fr-FR" sz="2400" dirty="0"/>
              <a:t>l’oiseau le plus menacé de Polynésie française</a:t>
            </a:r>
            <a:endParaRPr lang="fr-FR" sz="2400" noProof="0" dirty="0"/>
          </a:p>
        </p:txBody>
      </p:sp>
      <p:pic>
        <p:nvPicPr>
          <p:cNvPr id="19" name="Image 18">
            <a:extLst>
              <a:ext uri="{FF2B5EF4-FFF2-40B4-BE49-F238E27FC236}">
                <a16:creationId xmlns:a16="http://schemas.microsoft.com/office/drawing/2014/main" id="{9F0FBC05-FDDC-969B-476B-C5C0D42E2D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353280" y="4459796"/>
            <a:ext cx="923594" cy="923594"/>
          </a:xfrm>
          <a:prstGeom prst="rect">
            <a:avLst/>
          </a:prstGeom>
        </p:spPr>
      </p:pic>
    </p:spTree>
    <p:extLst>
      <p:ext uri="{BB962C8B-B14F-4D97-AF65-F5344CB8AC3E}">
        <p14:creationId xmlns:p14="http://schemas.microsoft.com/office/powerpoint/2010/main" val="1739606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3437A-92A4-A1AE-C609-C077F704C07C}"/>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4391453E-0ABE-1EDB-3549-28E91B59C163}"/>
              </a:ext>
            </a:extLst>
          </p:cNvPr>
          <p:cNvPicPr>
            <a:picLocks noChangeAspect="1"/>
          </p:cNvPicPr>
          <p:nvPr/>
        </p:nvPicPr>
        <p:blipFill>
          <a:blip r:embed="rId4"/>
          <a:srcRect t="22449"/>
          <a:stretch>
            <a:fillRect/>
          </a:stretch>
        </p:blipFill>
        <p:spPr>
          <a:xfrm>
            <a:off x="-114300" y="0"/>
            <a:ext cx="12192000" cy="6303316"/>
          </a:xfrm>
          <a:prstGeom prst="rect">
            <a:avLst/>
          </a:prstGeom>
        </p:spPr>
      </p:pic>
      <p:sp>
        <p:nvSpPr>
          <p:cNvPr id="2" name="Title 1" descr="Title">
            <a:extLst>
              <a:ext uri="{FF2B5EF4-FFF2-40B4-BE49-F238E27FC236}">
                <a16:creationId xmlns:a16="http://schemas.microsoft.com/office/drawing/2014/main" id="{0D89AABF-87DD-80AD-1B4E-E2155F3EE116}"/>
              </a:ext>
            </a:extLst>
          </p:cNvPr>
          <p:cNvSpPr>
            <a:spLocks noGrp="1"/>
          </p:cNvSpPr>
          <p:nvPr>
            <p:ph type="title" idx="4294967295"/>
          </p:nvPr>
        </p:nvSpPr>
        <p:spPr>
          <a:xfrm>
            <a:off x="403258" y="4725339"/>
            <a:ext cx="3354500" cy="854075"/>
          </a:xfrm>
        </p:spPr>
        <p:txBody>
          <a:bodyPr>
            <a:noAutofit/>
          </a:bodyPr>
          <a:lstStyle/>
          <a:p>
            <a:pPr algn="ctr"/>
            <a:r>
              <a:rPr lang="fr-FR" sz="2400" b="1" noProof="0" dirty="0">
                <a:solidFill>
                  <a:schemeClr val="bg1"/>
                </a:solidFill>
                <a:latin typeface="+mn-lt"/>
              </a:rPr>
              <a:t>Je suis </a:t>
            </a:r>
            <a:r>
              <a:rPr lang="fr-FR" sz="2400" b="1" dirty="0">
                <a:solidFill>
                  <a:schemeClr val="bg1"/>
                </a:solidFill>
                <a:latin typeface="+mn-lt"/>
              </a:rPr>
              <a:t>le </a:t>
            </a:r>
            <a:r>
              <a:rPr lang="fr-FR" sz="2400" b="1" dirty="0" err="1">
                <a:solidFill>
                  <a:schemeClr val="bg1"/>
                </a:solidFill>
                <a:latin typeface="+mn-lt"/>
              </a:rPr>
              <a:t>ômaó</a:t>
            </a:r>
            <a:r>
              <a:rPr lang="fr-FR" sz="2400" b="1" dirty="0">
                <a:solidFill>
                  <a:schemeClr val="bg1"/>
                </a:solidFill>
                <a:latin typeface="+mn-lt"/>
              </a:rPr>
              <a:t> </a:t>
            </a:r>
            <a:r>
              <a:rPr lang="fr-FR" sz="2400" b="1" dirty="0" err="1">
                <a:solidFill>
                  <a:schemeClr val="bg1"/>
                </a:solidFill>
                <a:latin typeface="+mn-lt"/>
              </a:rPr>
              <a:t>keekee</a:t>
            </a:r>
            <a:r>
              <a:rPr lang="fr-FR" sz="2400" b="1" noProof="0" dirty="0">
                <a:solidFill>
                  <a:schemeClr val="bg1"/>
                </a:solidFill>
                <a:latin typeface="+mn-lt"/>
              </a:rPr>
              <a:t> ou Monarque de Fatu Iva. Mon unique refuge est l’île de Fatu Iva</a:t>
            </a:r>
          </a:p>
        </p:txBody>
      </p:sp>
      <p:pic>
        <p:nvPicPr>
          <p:cNvPr id="3" name="Image 2">
            <a:extLst>
              <a:ext uri="{FF2B5EF4-FFF2-40B4-BE49-F238E27FC236}">
                <a16:creationId xmlns:a16="http://schemas.microsoft.com/office/drawing/2014/main" id="{3FB12597-938D-AD82-CC04-3DD4596F128E}"/>
              </a:ext>
            </a:extLst>
          </p:cNvPr>
          <p:cNvPicPr>
            <a:picLocks noChangeAspect="1"/>
          </p:cNvPicPr>
          <p:nvPr/>
        </p:nvPicPr>
        <p:blipFill>
          <a:blip r:embed="rId5"/>
          <a:stretch>
            <a:fillRect/>
          </a:stretch>
        </p:blipFill>
        <p:spPr>
          <a:xfrm>
            <a:off x="830551" y="3008655"/>
            <a:ext cx="1249957" cy="1249957"/>
          </a:xfrm>
          <a:prstGeom prst="rect">
            <a:avLst/>
          </a:prstGeom>
        </p:spPr>
      </p:pic>
    </p:spTree>
    <p:custDataLst>
      <p:tags r:id="rId1"/>
    </p:custDataLst>
    <p:extLst>
      <p:ext uri="{BB962C8B-B14F-4D97-AF65-F5344CB8AC3E}">
        <p14:creationId xmlns:p14="http://schemas.microsoft.com/office/powerpoint/2010/main" val="7618893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A71CF-CF0E-8FBE-4B85-DE9F000E4CC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4DD01CF4-423F-16EC-C69C-89DB49595A07}"/>
              </a:ext>
            </a:extLst>
          </p:cNvPr>
          <p:cNvPicPr>
            <a:picLocks noChangeAspect="1"/>
          </p:cNvPicPr>
          <p:nvPr/>
        </p:nvPicPr>
        <p:blipFill>
          <a:blip r:embed="rId2"/>
          <a:srcRect t="12042" b="13729"/>
          <a:stretch>
            <a:fillRect/>
          </a:stretch>
        </p:blipFill>
        <p:spPr>
          <a:xfrm>
            <a:off x="0" y="0"/>
            <a:ext cx="12192000" cy="6286500"/>
          </a:xfrm>
          <a:prstGeom prst="rect">
            <a:avLst/>
          </a:prstGeom>
        </p:spPr>
      </p:pic>
      <p:sp>
        <p:nvSpPr>
          <p:cNvPr id="15" name="ZoneTexte 14">
            <a:extLst>
              <a:ext uri="{FF2B5EF4-FFF2-40B4-BE49-F238E27FC236}">
                <a16:creationId xmlns:a16="http://schemas.microsoft.com/office/drawing/2014/main" id="{80608F7F-C71C-435B-1549-C032B7673732}"/>
              </a:ext>
            </a:extLst>
          </p:cNvPr>
          <p:cNvSpPr txBox="1"/>
          <p:nvPr/>
        </p:nvSpPr>
        <p:spPr>
          <a:xfrm>
            <a:off x="981152" y="1706810"/>
            <a:ext cx="4282829" cy="769441"/>
          </a:xfrm>
          <a:prstGeom prst="rect">
            <a:avLst/>
          </a:prstGeom>
          <a:noFill/>
        </p:spPr>
        <p:txBody>
          <a:bodyPr wrap="square" rtlCol="0">
            <a:spAutoFit/>
          </a:bodyPr>
          <a:lstStyle/>
          <a:p>
            <a:pPr algn="ctr"/>
            <a:r>
              <a:rPr lang="fr-FR" sz="4400" noProof="0" dirty="0">
                <a:latin typeface="Cooper Black" panose="0208090404030B020404" pitchFamily="18" charset="77"/>
              </a:rPr>
              <a:t>QUI SUIS-JE ?</a:t>
            </a:r>
          </a:p>
        </p:txBody>
      </p:sp>
      <p:sp>
        <p:nvSpPr>
          <p:cNvPr id="18" name="ZoneTexte 17">
            <a:extLst>
              <a:ext uri="{FF2B5EF4-FFF2-40B4-BE49-F238E27FC236}">
                <a16:creationId xmlns:a16="http://schemas.microsoft.com/office/drawing/2014/main" id="{4D8CDE70-F4C5-ED85-226E-48B7AED30078}"/>
              </a:ext>
            </a:extLst>
          </p:cNvPr>
          <p:cNvSpPr txBox="1"/>
          <p:nvPr/>
        </p:nvSpPr>
        <p:spPr>
          <a:xfrm>
            <a:off x="4420409" y="4783225"/>
            <a:ext cx="2286640" cy="1200329"/>
          </a:xfrm>
          <a:prstGeom prst="rect">
            <a:avLst/>
          </a:prstGeom>
          <a:noFill/>
        </p:spPr>
        <p:txBody>
          <a:bodyPr wrap="square" rtlCol="0">
            <a:spAutoFit/>
          </a:bodyPr>
          <a:lstStyle/>
          <a:p>
            <a:pPr algn="ctr"/>
            <a:r>
              <a:rPr lang="fr-FR" sz="2400" noProof="0" dirty="0"/>
              <a:t>Indice : Je suis </a:t>
            </a:r>
            <a:r>
              <a:rPr lang="fr-FR" sz="2400" dirty="0"/>
              <a:t>endémique</a:t>
            </a:r>
            <a:r>
              <a:rPr lang="fr-FR" sz="2400" noProof="0" dirty="0"/>
              <a:t> de l’île de Ua Huka</a:t>
            </a:r>
          </a:p>
        </p:txBody>
      </p:sp>
      <p:pic>
        <p:nvPicPr>
          <p:cNvPr id="19" name="Image 18">
            <a:extLst>
              <a:ext uri="{FF2B5EF4-FFF2-40B4-BE49-F238E27FC236}">
                <a16:creationId xmlns:a16="http://schemas.microsoft.com/office/drawing/2014/main" id="{AE57DDA8-1EA9-7ED2-CF7C-890C09C3CF7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363055" y="4921592"/>
            <a:ext cx="923594" cy="923594"/>
          </a:xfrm>
          <a:prstGeom prst="rect">
            <a:avLst/>
          </a:prstGeom>
        </p:spPr>
      </p:pic>
    </p:spTree>
    <p:extLst>
      <p:ext uri="{BB962C8B-B14F-4D97-AF65-F5344CB8AC3E}">
        <p14:creationId xmlns:p14="http://schemas.microsoft.com/office/powerpoint/2010/main" val="2420724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9E3D1A-F381-A914-14DF-CF87B751FA13}"/>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C97B13CF-65B8-447D-F4C1-4A169FF6D14C}"/>
              </a:ext>
            </a:extLst>
          </p:cNvPr>
          <p:cNvPicPr>
            <a:picLocks noChangeAspect="1"/>
          </p:cNvPicPr>
          <p:nvPr/>
        </p:nvPicPr>
        <p:blipFill>
          <a:blip r:embed="rId4"/>
          <a:srcRect t="7531" b="15170"/>
          <a:stretch>
            <a:fillRect/>
          </a:stretch>
        </p:blipFill>
        <p:spPr>
          <a:xfrm>
            <a:off x="0" y="-1"/>
            <a:ext cx="12195608" cy="6308927"/>
          </a:xfrm>
          <a:prstGeom prst="rect">
            <a:avLst/>
          </a:prstGeom>
        </p:spPr>
      </p:pic>
      <p:sp>
        <p:nvSpPr>
          <p:cNvPr id="2" name="Title 1" descr="Title">
            <a:extLst>
              <a:ext uri="{FF2B5EF4-FFF2-40B4-BE49-F238E27FC236}">
                <a16:creationId xmlns:a16="http://schemas.microsoft.com/office/drawing/2014/main" id="{24F06625-9FB9-0AAA-5062-A1ACA65C8E24}"/>
              </a:ext>
            </a:extLst>
          </p:cNvPr>
          <p:cNvSpPr>
            <a:spLocks noGrp="1"/>
          </p:cNvSpPr>
          <p:nvPr>
            <p:ph type="title" idx="4294967295"/>
          </p:nvPr>
        </p:nvSpPr>
        <p:spPr>
          <a:xfrm>
            <a:off x="237661" y="4451919"/>
            <a:ext cx="3354500" cy="854075"/>
          </a:xfrm>
        </p:spPr>
        <p:txBody>
          <a:bodyPr>
            <a:noAutofit/>
          </a:bodyPr>
          <a:lstStyle/>
          <a:p>
            <a:pPr algn="ctr"/>
            <a:r>
              <a:rPr lang="fr-FR" sz="2400" b="1" noProof="0" dirty="0">
                <a:solidFill>
                  <a:schemeClr val="bg1"/>
                </a:solidFill>
                <a:latin typeface="+mn-lt"/>
              </a:rPr>
              <a:t>Je suis </a:t>
            </a:r>
            <a:r>
              <a:rPr lang="fr-FR" sz="2400" b="1" dirty="0">
                <a:solidFill>
                  <a:schemeClr val="bg1"/>
                </a:solidFill>
                <a:latin typeface="+mn-lt"/>
              </a:rPr>
              <a:t>le </a:t>
            </a:r>
            <a:r>
              <a:rPr lang="fr-FR" sz="2400" b="1" dirty="0" err="1">
                <a:solidFill>
                  <a:schemeClr val="bg1"/>
                </a:solidFill>
                <a:latin typeface="+mn-lt"/>
              </a:rPr>
              <a:t>patiótió</a:t>
            </a:r>
            <a:r>
              <a:rPr lang="fr-FR" sz="2400" b="1" noProof="0" dirty="0">
                <a:solidFill>
                  <a:schemeClr val="bg1"/>
                </a:solidFill>
                <a:latin typeface="+mn-lt"/>
              </a:rPr>
              <a:t> ou Monarque Iphis. Mon unique refuge est l’île de Ua Huka</a:t>
            </a:r>
          </a:p>
        </p:txBody>
      </p:sp>
      <p:pic>
        <p:nvPicPr>
          <p:cNvPr id="3" name="Image 2">
            <a:extLst>
              <a:ext uri="{FF2B5EF4-FFF2-40B4-BE49-F238E27FC236}">
                <a16:creationId xmlns:a16="http://schemas.microsoft.com/office/drawing/2014/main" id="{EDEFB18B-9C71-8C0A-D631-D4CFA218AC6B}"/>
              </a:ext>
            </a:extLst>
          </p:cNvPr>
          <p:cNvPicPr>
            <a:picLocks noChangeAspect="1"/>
          </p:cNvPicPr>
          <p:nvPr/>
        </p:nvPicPr>
        <p:blipFill>
          <a:blip r:embed="rId5"/>
          <a:stretch>
            <a:fillRect/>
          </a:stretch>
        </p:blipFill>
        <p:spPr>
          <a:xfrm>
            <a:off x="1151169" y="2804021"/>
            <a:ext cx="1249957" cy="1249957"/>
          </a:xfrm>
          <a:prstGeom prst="rect">
            <a:avLst/>
          </a:prstGeom>
        </p:spPr>
      </p:pic>
      <p:pic>
        <p:nvPicPr>
          <p:cNvPr id="8" name="Image 7">
            <a:extLst>
              <a:ext uri="{FF2B5EF4-FFF2-40B4-BE49-F238E27FC236}">
                <a16:creationId xmlns:a16="http://schemas.microsoft.com/office/drawing/2014/main" id="{E831073B-646D-00CB-DEAD-D00BF87DEFFC}"/>
              </a:ext>
            </a:extLst>
          </p:cNvPr>
          <p:cNvPicPr>
            <a:picLocks noChangeAspect="1"/>
          </p:cNvPicPr>
          <p:nvPr/>
        </p:nvPicPr>
        <p:blipFill>
          <a:blip r:embed="rId6"/>
          <a:srcRect l="21757" t="8925" r="31964" b="7008"/>
          <a:stretch>
            <a:fillRect/>
          </a:stretch>
        </p:blipFill>
        <p:spPr>
          <a:xfrm>
            <a:off x="9194338" y="549073"/>
            <a:ext cx="2364250" cy="2827386"/>
          </a:xfrm>
          <a:prstGeom prst="rect">
            <a:avLst/>
          </a:prstGeom>
        </p:spPr>
      </p:pic>
      <p:sp>
        <p:nvSpPr>
          <p:cNvPr id="9" name="ZoneTexte 8">
            <a:extLst>
              <a:ext uri="{FF2B5EF4-FFF2-40B4-BE49-F238E27FC236}">
                <a16:creationId xmlns:a16="http://schemas.microsoft.com/office/drawing/2014/main" id="{BCAD6517-261F-AAFF-D589-1069A1BBED29}"/>
              </a:ext>
            </a:extLst>
          </p:cNvPr>
          <p:cNvSpPr txBox="1"/>
          <p:nvPr/>
        </p:nvSpPr>
        <p:spPr>
          <a:xfrm>
            <a:off x="9712094" y="2969797"/>
            <a:ext cx="1328737" cy="369332"/>
          </a:xfrm>
          <a:prstGeom prst="rect">
            <a:avLst/>
          </a:prstGeom>
          <a:noFill/>
        </p:spPr>
        <p:txBody>
          <a:bodyPr wrap="square" rtlCol="0">
            <a:spAutoFit/>
          </a:bodyPr>
          <a:lstStyle/>
          <a:p>
            <a:pPr algn="ctr"/>
            <a:r>
              <a:rPr lang="fr-PF" dirty="0"/>
              <a:t>Juvénile</a:t>
            </a:r>
          </a:p>
        </p:txBody>
      </p:sp>
    </p:spTree>
    <p:custDataLst>
      <p:tags r:id="rId1"/>
    </p:custDataLst>
    <p:extLst>
      <p:ext uri="{BB962C8B-B14F-4D97-AF65-F5344CB8AC3E}">
        <p14:creationId xmlns:p14="http://schemas.microsoft.com/office/powerpoint/2010/main" val="24662246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357F2-569D-72B8-0DDC-102EE0A8A9B2}"/>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C21D842D-5308-473F-6891-DC3A05DE42A3}"/>
              </a:ext>
            </a:extLst>
          </p:cNvPr>
          <p:cNvPicPr>
            <a:picLocks noChangeAspect="1"/>
          </p:cNvPicPr>
          <p:nvPr/>
        </p:nvPicPr>
        <p:blipFill>
          <a:blip r:embed="rId2"/>
          <a:srcRect t="8880" b="13932"/>
          <a:stretch>
            <a:fillRect/>
          </a:stretch>
        </p:blipFill>
        <p:spPr>
          <a:xfrm>
            <a:off x="0" y="0"/>
            <a:ext cx="12192000" cy="6273800"/>
          </a:xfrm>
          <a:prstGeom prst="rect">
            <a:avLst/>
          </a:prstGeom>
        </p:spPr>
      </p:pic>
      <p:sp>
        <p:nvSpPr>
          <p:cNvPr id="15" name="ZoneTexte 14">
            <a:extLst>
              <a:ext uri="{FF2B5EF4-FFF2-40B4-BE49-F238E27FC236}">
                <a16:creationId xmlns:a16="http://schemas.microsoft.com/office/drawing/2014/main" id="{35E825A2-4C70-FCEC-E839-69421B0E2E7E}"/>
              </a:ext>
            </a:extLst>
          </p:cNvPr>
          <p:cNvSpPr txBox="1"/>
          <p:nvPr/>
        </p:nvSpPr>
        <p:spPr>
          <a:xfrm>
            <a:off x="1488739" y="705169"/>
            <a:ext cx="4282829" cy="769441"/>
          </a:xfrm>
          <a:prstGeom prst="rect">
            <a:avLst/>
          </a:prstGeom>
          <a:noFill/>
        </p:spPr>
        <p:txBody>
          <a:bodyPr wrap="square" rtlCol="0">
            <a:spAutoFit/>
          </a:bodyPr>
          <a:lstStyle/>
          <a:p>
            <a:pPr algn="ctr"/>
            <a:r>
              <a:rPr lang="fr-FR" sz="4400" noProof="0" dirty="0">
                <a:latin typeface="Cooper Black" panose="0208090404030B020404" pitchFamily="18" charset="77"/>
              </a:rPr>
              <a:t>QUI SUIS-JE ?</a:t>
            </a:r>
          </a:p>
        </p:txBody>
      </p:sp>
      <p:sp>
        <p:nvSpPr>
          <p:cNvPr id="18" name="ZoneTexte 17">
            <a:extLst>
              <a:ext uri="{FF2B5EF4-FFF2-40B4-BE49-F238E27FC236}">
                <a16:creationId xmlns:a16="http://schemas.microsoft.com/office/drawing/2014/main" id="{74D92428-B2DF-9A82-554A-B317F2F093CD}"/>
              </a:ext>
            </a:extLst>
          </p:cNvPr>
          <p:cNvSpPr txBox="1"/>
          <p:nvPr/>
        </p:nvSpPr>
        <p:spPr>
          <a:xfrm>
            <a:off x="2372534" y="4321428"/>
            <a:ext cx="2286640" cy="1200329"/>
          </a:xfrm>
          <a:prstGeom prst="rect">
            <a:avLst/>
          </a:prstGeom>
          <a:noFill/>
        </p:spPr>
        <p:txBody>
          <a:bodyPr wrap="square" rtlCol="0">
            <a:spAutoFit/>
          </a:bodyPr>
          <a:lstStyle/>
          <a:p>
            <a:pPr algn="ctr"/>
            <a:r>
              <a:rPr lang="fr-FR" sz="2400" noProof="0" dirty="0"/>
              <a:t>Indice : Je suis </a:t>
            </a:r>
            <a:r>
              <a:rPr lang="fr-FR" sz="2400" dirty="0"/>
              <a:t>endémique</a:t>
            </a:r>
            <a:r>
              <a:rPr lang="fr-FR" sz="2400" noProof="0" dirty="0"/>
              <a:t> de </a:t>
            </a:r>
            <a:r>
              <a:rPr lang="fr-FR" sz="2400" noProof="0" dirty="0" err="1"/>
              <a:t>Mohotani</a:t>
            </a:r>
            <a:endParaRPr lang="fr-FR" sz="2400" noProof="0" dirty="0"/>
          </a:p>
        </p:txBody>
      </p:sp>
      <p:pic>
        <p:nvPicPr>
          <p:cNvPr id="19" name="Image 18">
            <a:extLst>
              <a:ext uri="{FF2B5EF4-FFF2-40B4-BE49-F238E27FC236}">
                <a16:creationId xmlns:a16="http://schemas.microsoft.com/office/drawing/2014/main" id="{7F65A07C-C453-C0F1-D62C-F8161FA53E2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353280" y="4459796"/>
            <a:ext cx="923594" cy="923594"/>
          </a:xfrm>
          <a:prstGeom prst="rect">
            <a:avLst/>
          </a:prstGeom>
        </p:spPr>
      </p:pic>
    </p:spTree>
    <p:extLst>
      <p:ext uri="{BB962C8B-B14F-4D97-AF65-F5344CB8AC3E}">
        <p14:creationId xmlns:p14="http://schemas.microsoft.com/office/powerpoint/2010/main" val="20598531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92EDB-E88A-8B97-5D1D-0B7DF4C40F88}"/>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57F6C0F7-F13A-85B6-24F3-8426D477D890}"/>
              </a:ext>
            </a:extLst>
          </p:cNvPr>
          <p:cNvPicPr>
            <a:picLocks noChangeAspect="1"/>
          </p:cNvPicPr>
          <p:nvPr/>
        </p:nvPicPr>
        <p:blipFill>
          <a:blip r:embed="rId4"/>
          <a:srcRect t="7803" b="14680"/>
          <a:stretch>
            <a:fillRect/>
          </a:stretch>
        </p:blipFill>
        <p:spPr>
          <a:xfrm>
            <a:off x="0" y="0"/>
            <a:ext cx="12192000" cy="6299200"/>
          </a:xfrm>
          <a:prstGeom prst="rect">
            <a:avLst/>
          </a:prstGeom>
        </p:spPr>
      </p:pic>
      <p:sp>
        <p:nvSpPr>
          <p:cNvPr id="2" name="Title 1" descr="Title">
            <a:extLst>
              <a:ext uri="{FF2B5EF4-FFF2-40B4-BE49-F238E27FC236}">
                <a16:creationId xmlns:a16="http://schemas.microsoft.com/office/drawing/2014/main" id="{8F21933A-2FDC-53A6-00A7-1C5551093BB7}"/>
              </a:ext>
            </a:extLst>
          </p:cNvPr>
          <p:cNvSpPr>
            <a:spLocks noGrp="1"/>
          </p:cNvSpPr>
          <p:nvPr>
            <p:ph type="title" idx="4294967295"/>
          </p:nvPr>
        </p:nvSpPr>
        <p:spPr>
          <a:xfrm>
            <a:off x="558336" y="4656784"/>
            <a:ext cx="3354500" cy="854075"/>
          </a:xfrm>
        </p:spPr>
        <p:txBody>
          <a:bodyPr>
            <a:noAutofit/>
          </a:bodyPr>
          <a:lstStyle/>
          <a:p>
            <a:pPr algn="ctr"/>
            <a:r>
              <a:rPr lang="fr-FR" sz="2400" b="1" noProof="0" dirty="0">
                <a:latin typeface="+mn-lt"/>
              </a:rPr>
              <a:t>Je suis </a:t>
            </a:r>
            <a:r>
              <a:rPr lang="fr-FR" sz="2400" b="1" dirty="0">
                <a:latin typeface="+mn-lt"/>
              </a:rPr>
              <a:t>le </a:t>
            </a:r>
            <a:r>
              <a:rPr lang="fr-FR" sz="2400" b="1" dirty="0" err="1">
                <a:latin typeface="+mn-lt"/>
              </a:rPr>
              <a:t>kómaó</a:t>
            </a:r>
            <a:r>
              <a:rPr lang="fr-FR" sz="2400" b="1" dirty="0">
                <a:latin typeface="+mn-lt"/>
              </a:rPr>
              <a:t> </a:t>
            </a:r>
            <a:r>
              <a:rPr lang="fr-FR" sz="2400" b="1" dirty="0" err="1">
                <a:latin typeface="+mn-lt"/>
              </a:rPr>
              <a:t>etuā</a:t>
            </a:r>
            <a:r>
              <a:rPr lang="fr-FR" sz="2400" b="1" noProof="0" dirty="0">
                <a:latin typeface="+mn-lt"/>
              </a:rPr>
              <a:t> ou Monarque </a:t>
            </a:r>
            <a:r>
              <a:rPr lang="fr-FR" sz="2400" b="1" dirty="0">
                <a:latin typeface="+mn-lt"/>
              </a:rPr>
              <a:t>de </a:t>
            </a:r>
            <a:r>
              <a:rPr lang="fr-FR" sz="2400" b="1" dirty="0" err="1">
                <a:latin typeface="+mn-lt"/>
              </a:rPr>
              <a:t>Mohotani</a:t>
            </a:r>
            <a:r>
              <a:rPr lang="fr-FR" sz="2400" b="1" noProof="0" dirty="0">
                <a:latin typeface="+mn-lt"/>
              </a:rPr>
              <a:t>. Mon seul et unique refuge est l’île </a:t>
            </a:r>
            <a:r>
              <a:rPr lang="fr-FR" sz="2400" b="1" dirty="0">
                <a:latin typeface="+mn-lt"/>
              </a:rPr>
              <a:t>dont je porte le nom</a:t>
            </a:r>
            <a:endParaRPr lang="fr-FR" sz="2400" b="1" noProof="0" dirty="0">
              <a:latin typeface="+mn-lt"/>
            </a:endParaRPr>
          </a:p>
        </p:txBody>
      </p:sp>
      <p:pic>
        <p:nvPicPr>
          <p:cNvPr id="3" name="Image 2">
            <a:extLst>
              <a:ext uri="{FF2B5EF4-FFF2-40B4-BE49-F238E27FC236}">
                <a16:creationId xmlns:a16="http://schemas.microsoft.com/office/drawing/2014/main" id="{04B05129-41BE-146E-375A-9113480EA4E8}"/>
              </a:ext>
            </a:extLst>
          </p:cNvPr>
          <p:cNvPicPr>
            <a:picLocks noChangeAspect="1"/>
          </p:cNvPicPr>
          <p:nvPr/>
        </p:nvPicPr>
        <p:blipFill>
          <a:blip r:embed="rId5"/>
          <a:stretch>
            <a:fillRect/>
          </a:stretch>
        </p:blipFill>
        <p:spPr>
          <a:xfrm>
            <a:off x="1356607" y="2892921"/>
            <a:ext cx="1249957" cy="1249957"/>
          </a:xfrm>
          <a:prstGeom prst="rect">
            <a:avLst/>
          </a:prstGeom>
        </p:spPr>
      </p:pic>
    </p:spTree>
    <p:custDataLst>
      <p:tags r:id="rId1"/>
    </p:custDataLst>
    <p:extLst>
      <p:ext uri="{BB962C8B-B14F-4D97-AF65-F5344CB8AC3E}">
        <p14:creationId xmlns:p14="http://schemas.microsoft.com/office/powerpoint/2010/main" val="22895073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30A6CACA-4341-25EE-B1FE-EA0B640AAD04}"/>
              </a:ext>
            </a:extLst>
          </p:cNvPr>
          <p:cNvPicPr>
            <a:picLocks noChangeAspect="1"/>
          </p:cNvPicPr>
          <p:nvPr/>
        </p:nvPicPr>
        <p:blipFill>
          <a:blip r:embed="rId3"/>
          <a:srcRect t="15625" b="7207"/>
          <a:stretch>
            <a:fillRect/>
          </a:stretch>
        </p:blipFill>
        <p:spPr>
          <a:xfrm>
            <a:off x="0" y="0"/>
            <a:ext cx="12192000" cy="6272213"/>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447522" y="1450494"/>
            <a:ext cx="4246385" cy="707886"/>
          </a:xfrm>
          <a:prstGeom prst="rect">
            <a:avLst/>
          </a:prstGeom>
          <a:noFill/>
        </p:spPr>
        <p:txBody>
          <a:bodyPr wrap="square" rtlCol="0">
            <a:spAutoFit/>
          </a:bodyPr>
          <a:lstStyle/>
          <a:p>
            <a:pPr algn="ctr"/>
            <a:r>
              <a:rPr lang="fr-FR" sz="4000" noProof="0" dirty="0">
                <a:latin typeface="Cooper Black" panose="0208090404030B020404" pitchFamily="18" charset="77"/>
              </a:rPr>
              <a:t>QUI SUIS-JE ?</a:t>
            </a:r>
          </a:p>
        </p:txBody>
      </p:sp>
      <p:sp>
        <p:nvSpPr>
          <p:cNvPr id="10" name="ZoneTexte 9">
            <a:extLst>
              <a:ext uri="{FF2B5EF4-FFF2-40B4-BE49-F238E27FC236}">
                <a16:creationId xmlns:a16="http://schemas.microsoft.com/office/drawing/2014/main" id="{6B939006-AC4D-B064-8133-A24D9045C3C1}"/>
              </a:ext>
            </a:extLst>
          </p:cNvPr>
          <p:cNvSpPr txBox="1"/>
          <p:nvPr/>
        </p:nvSpPr>
        <p:spPr>
          <a:xfrm>
            <a:off x="9136575" y="2276304"/>
            <a:ext cx="2714843" cy="1938992"/>
          </a:xfrm>
          <a:prstGeom prst="rect">
            <a:avLst/>
          </a:prstGeom>
          <a:noFill/>
        </p:spPr>
        <p:txBody>
          <a:bodyPr wrap="square" rtlCol="0">
            <a:spAutoFit/>
          </a:bodyPr>
          <a:lstStyle/>
          <a:p>
            <a:pPr algn="ctr"/>
            <a:r>
              <a:rPr lang="fr-FR" sz="2400" noProof="0" dirty="0"/>
              <a:t>Indice : J’ai une cousine qui me ressemble sur les îles des Marquises Sud</a:t>
            </a:r>
          </a:p>
        </p:txBody>
      </p:sp>
      <p:pic>
        <p:nvPicPr>
          <p:cNvPr id="20" name="Image 19">
            <a:extLst>
              <a:ext uri="{FF2B5EF4-FFF2-40B4-BE49-F238E27FC236}">
                <a16:creationId xmlns:a16="http://schemas.microsoft.com/office/drawing/2014/main" id="{8495DA82-6F7E-0EFE-594B-3186F811369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54672" y="1327383"/>
            <a:ext cx="830997" cy="830997"/>
          </a:xfrm>
          <a:prstGeom prst="rect">
            <a:avLst/>
          </a:prstGeom>
        </p:spPr>
      </p:pic>
    </p:spTree>
    <p:extLst>
      <p:ext uri="{BB962C8B-B14F-4D97-AF65-F5344CB8AC3E}">
        <p14:creationId xmlns:p14="http://schemas.microsoft.com/office/powerpoint/2010/main" val="24549632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DBEC9F7A-D5D5-3CDE-F483-BC689C6DFEB2}"/>
              </a:ext>
            </a:extLst>
          </p:cNvPr>
          <p:cNvPicPr>
            <a:picLocks noChangeAspect="1"/>
          </p:cNvPicPr>
          <p:nvPr/>
        </p:nvPicPr>
        <p:blipFill>
          <a:blip r:embed="rId4"/>
          <a:srcRect t="12478" b="10017"/>
          <a:stretch>
            <a:fillRect/>
          </a:stretch>
        </p:blipFill>
        <p:spPr>
          <a:xfrm>
            <a:off x="0" y="0"/>
            <a:ext cx="12192000" cy="6300788"/>
          </a:xfrm>
          <a:prstGeom prst="rect">
            <a:avLst/>
          </a:prstGeom>
        </p:spPr>
      </p:pic>
      <p:sp>
        <p:nvSpPr>
          <p:cNvPr id="2" name="Title 1" descr="Title">
            <a:extLst>
              <a:ext uri="{FF2B5EF4-FFF2-40B4-BE49-F238E27FC236}">
                <a16:creationId xmlns:a16="http://schemas.microsoft.com/office/drawing/2014/main" id="{2112C3E6-6F12-4DE9-9E46-D6C71B447695}"/>
              </a:ext>
            </a:extLst>
          </p:cNvPr>
          <p:cNvSpPr>
            <a:spLocks noGrp="1"/>
          </p:cNvSpPr>
          <p:nvPr>
            <p:ph type="title" idx="4294967295"/>
          </p:nvPr>
        </p:nvSpPr>
        <p:spPr>
          <a:xfrm>
            <a:off x="8266295" y="4296866"/>
            <a:ext cx="3216275" cy="1427163"/>
          </a:xfrm>
        </p:spPr>
        <p:txBody>
          <a:bodyPr>
            <a:noAutofit/>
          </a:bodyPr>
          <a:lstStyle/>
          <a:p>
            <a:pPr algn="ctr"/>
            <a:r>
              <a:rPr lang="fr-FR" sz="2400" b="1" noProof="0" dirty="0">
                <a:solidFill>
                  <a:schemeClr val="bg1"/>
                </a:solidFill>
                <a:latin typeface="+mn-lt"/>
              </a:rPr>
              <a:t>E </a:t>
            </a:r>
            <a:r>
              <a:rPr lang="fr-FR" sz="2400" b="1" noProof="0" dirty="0" err="1">
                <a:solidFill>
                  <a:schemeClr val="bg1"/>
                </a:solidFill>
                <a:latin typeface="+mn-lt"/>
              </a:rPr>
              <a:t>komako</a:t>
            </a:r>
            <a:r>
              <a:rPr lang="fr-FR" sz="2400" b="1" noProof="0" dirty="0">
                <a:solidFill>
                  <a:schemeClr val="bg1"/>
                </a:solidFill>
                <a:latin typeface="+mn-lt"/>
              </a:rPr>
              <a:t> au – Je suis la Rousserolle des Marquises Nord</a:t>
            </a:r>
          </a:p>
        </p:txBody>
      </p:sp>
      <p:pic>
        <p:nvPicPr>
          <p:cNvPr id="4" name="Image 3">
            <a:extLst>
              <a:ext uri="{FF2B5EF4-FFF2-40B4-BE49-F238E27FC236}">
                <a16:creationId xmlns:a16="http://schemas.microsoft.com/office/drawing/2014/main" id="{BB3F17CE-40A0-2772-BF0F-CB074C12EE2C}"/>
              </a:ext>
            </a:extLst>
          </p:cNvPr>
          <p:cNvPicPr>
            <a:picLocks noChangeAspect="1"/>
          </p:cNvPicPr>
          <p:nvPr/>
        </p:nvPicPr>
        <p:blipFill>
          <a:blip r:embed="rId5"/>
          <a:stretch>
            <a:fillRect/>
          </a:stretch>
        </p:blipFill>
        <p:spPr>
          <a:xfrm>
            <a:off x="9249455" y="2804021"/>
            <a:ext cx="1249957" cy="1249957"/>
          </a:xfrm>
          <a:prstGeom prst="rect">
            <a:avLst/>
          </a:prstGeom>
        </p:spPr>
      </p:pic>
    </p:spTree>
    <p:custDataLst>
      <p:tags r:id="rId1"/>
    </p:custDataLst>
    <p:extLst>
      <p:ext uri="{BB962C8B-B14F-4D97-AF65-F5344CB8AC3E}">
        <p14:creationId xmlns:p14="http://schemas.microsoft.com/office/powerpoint/2010/main" val="611507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7C02F-8562-7516-7F1E-E5E3514FD6B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3F961643-1477-ADF9-1653-BF077E2ECC81}"/>
              </a:ext>
            </a:extLst>
          </p:cNvPr>
          <p:cNvPicPr>
            <a:picLocks noChangeAspect="1"/>
          </p:cNvPicPr>
          <p:nvPr/>
        </p:nvPicPr>
        <p:blipFill>
          <a:blip r:embed="rId2"/>
          <a:srcRect t="15625" b="6840"/>
          <a:stretch>
            <a:fillRect/>
          </a:stretch>
        </p:blipFill>
        <p:spPr>
          <a:xfrm>
            <a:off x="0" y="0"/>
            <a:ext cx="12192000" cy="6302055"/>
          </a:xfrm>
          <a:prstGeom prst="rect">
            <a:avLst/>
          </a:prstGeom>
        </p:spPr>
      </p:pic>
      <p:sp>
        <p:nvSpPr>
          <p:cNvPr id="19" name="ZoneTexte 18">
            <a:extLst>
              <a:ext uri="{FF2B5EF4-FFF2-40B4-BE49-F238E27FC236}">
                <a16:creationId xmlns:a16="http://schemas.microsoft.com/office/drawing/2014/main" id="{94BFF58B-A387-8613-14C4-AC5C153D46BD}"/>
              </a:ext>
            </a:extLst>
          </p:cNvPr>
          <p:cNvSpPr txBox="1"/>
          <p:nvPr/>
        </p:nvSpPr>
        <p:spPr>
          <a:xfrm>
            <a:off x="7950450" y="2154147"/>
            <a:ext cx="3903709" cy="707886"/>
          </a:xfrm>
          <a:prstGeom prst="rect">
            <a:avLst/>
          </a:prstGeom>
          <a:noFill/>
        </p:spPr>
        <p:txBody>
          <a:bodyPr wrap="square" rtlCol="0">
            <a:spAutoFit/>
          </a:bodyPr>
          <a:lstStyle/>
          <a:p>
            <a:pPr algn="ctr"/>
            <a:r>
              <a:rPr lang="fr-FR" sz="4000" noProof="0" dirty="0">
                <a:latin typeface="Cooper Black" panose="0208090404030B020404" pitchFamily="18" charset="77"/>
              </a:rPr>
              <a:t>QUI SUIS-JE ?</a:t>
            </a:r>
          </a:p>
        </p:txBody>
      </p:sp>
      <p:pic>
        <p:nvPicPr>
          <p:cNvPr id="4" name="Image 3">
            <a:extLst>
              <a:ext uri="{FF2B5EF4-FFF2-40B4-BE49-F238E27FC236}">
                <a16:creationId xmlns:a16="http://schemas.microsoft.com/office/drawing/2014/main" id="{A3BCDDA8-BE10-B34C-8F4C-F678F191FAB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06734" y="4600681"/>
            <a:ext cx="830997" cy="830997"/>
          </a:xfrm>
          <a:prstGeom prst="rect">
            <a:avLst/>
          </a:prstGeom>
        </p:spPr>
      </p:pic>
      <p:sp>
        <p:nvSpPr>
          <p:cNvPr id="5" name="ZoneTexte 4">
            <a:extLst>
              <a:ext uri="{FF2B5EF4-FFF2-40B4-BE49-F238E27FC236}">
                <a16:creationId xmlns:a16="http://schemas.microsoft.com/office/drawing/2014/main" id="{8576E5B5-5337-05CA-2E94-19DD75959747}"/>
              </a:ext>
            </a:extLst>
          </p:cNvPr>
          <p:cNvSpPr txBox="1"/>
          <p:nvPr/>
        </p:nvSpPr>
        <p:spPr>
          <a:xfrm>
            <a:off x="8402007" y="4600680"/>
            <a:ext cx="2714843" cy="1200329"/>
          </a:xfrm>
          <a:prstGeom prst="rect">
            <a:avLst/>
          </a:prstGeom>
          <a:noFill/>
        </p:spPr>
        <p:txBody>
          <a:bodyPr wrap="square" rtlCol="0">
            <a:spAutoFit/>
          </a:bodyPr>
          <a:lstStyle/>
          <a:p>
            <a:pPr algn="ctr"/>
            <a:r>
              <a:rPr lang="fr-FR" sz="2400" noProof="0" dirty="0"/>
              <a:t>Indice : Je suis la cousine des Marquises Sud</a:t>
            </a:r>
          </a:p>
        </p:txBody>
      </p:sp>
    </p:spTree>
    <p:extLst>
      <p:ext uri="{BB962C8B-B14F-4D97-AF65-F5344CB8AC3E}">
        <p14:creationId xmlns:p14="http://schemas.microsoft.com/office/powerpoint/2010/main" val="41785928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8F5D3-C7CE-DF1F-BC1F-0F901FB2CD44}"/>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6850EC01-86D6-D5D4-E247-E742F4596F61}"/>
              </a:ext>
            </a:extLst>
          </p:cNvPr>
          <p:cNvPicPr>
            <a:picLocks noChangeAspect="1"/>
          </p:cNvPicPr>
          <p:nvPr/>
        </p:nvPicPr>
        <p:blipFill>
          <a:blip r:embed="rId4"/>
          <a:srcRect t="22496" b="-6855"/>
          <a:stretch>
            <a:fillRect/>
          </a:stretch>
        </p:blipFill>
        <p:spPr>
          <a:xfrm>
            <a:off x="0" y="0"/>
            <a:ext cx="12192000" cy="6856720"/>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F7E1572F-6CEC-0862-9477-FC6FE9208E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noProof="0" dirty="0"/>
          </a:p>
        </p:txBody>
      </p:sp>
      <p:pic>
        <p:nvPicPr>
          <p:cNvPr id="2" name="Image 1">
            <a:extLst>
              <a:ext uri="{FF2B5EF4-FFF2-40B4-BE49-F238E27FC236}">
                <a16:creationId xmlns:a16="http://schemas.microsoft.com/office/drawing/2014/main" id="{C6DC3724-F6AD-951A-6369-D22D91C8B4FA}"/>
              </a:ext>
            </a:extLst>
          </p:cNvPr>
          <p:cNvPicPr>
            <a:picLocks noChangeAspect="1"/>
          </p:cNvPicPr>
          <p:nvPr/>
        </p:nvPicPr>
        <p:blipFill>
          <a:blip r:embed="rId5"/>
          <a:stretch>
            <a:fillRect/>
          </a:stretch>
        </p:blipFill>
        <p:spPr>
          <a:xfrm>
            <a:off x="2243013" y="2792720"/>
            <a:ext cx="1272559" cy="1272559"/>
          </a:xfrm>
          <a:prstGeom prst="rect">
            <a:avLst/>
          </a:prstGeom>
        </p:spPr>
      </p:pic>
      <p:sp>
        <p:nvSpPr>
          <p:cNvPr id="3" name="ZoneTexte 2">
            <a:extLst>
              <a:ext uri="{FF2B5EF4-FFF2-40B4-BE49-F238E27FC236}">
                <a16:creationId xmlns:a16="http://schemas.microsoft.com/office/drawing/2014/main" id="{15CE964F-C4E2-C286-0E26-D3ADC465CBBD}"/>
              </a:ext>
            </a:extLst>
          </p:cNvPr>
          <p:cNvSpPr txBox="1"/>
          <p:nvPr/>
        </p:nvSpPr>
        <p:spPr>
          <a:xfrm>
            <a:off x="1234334" y="4210240"/>
            <a:ext cx="3302000" cy="1569660"/>
          </a:xfrm>
          <a:prstGeom prst="rect">
            <a:avLst/>
          </a:prstGeom>
          <a:noFill/>
        </p:spPr>
        <p:txBody>
          <a:bodyPr wrap="square" rtlCol="0">
            <a:spAutoFit/>
          </a:bodyPr>
          <a:lstStyle/>
          <a:p>
            <a:pPr algn="ctr"/>
            <a:r>
              <a:rPr lang="fr-FR" sz="2400" b="1" noProof="0" dirty="0"/>
              <a:t>O au te </a:t>
            </a:r>
            <a:r>
              <a:rPr lang="fr-FR" sz="2400" b="1" noProof="0" dirty="0" err="1"/>
              <a:t>kōmaò</a:t>
            </a:r>
            <a:r>
              <a:rPr lang="fr-FR" sz="2400" b="1" noProof="0" dirty="0"/>
              <a:t> – </a:t>
            </a:r>
            <a:r>
              <a:rPr lang="fr-FR" sz="2400" b="1" noProof="0" dirty="0" err="1"/>
              <a:t>ômaò</a:t>
            </a:r>
            <a:r>
              <a:rPr lang="fr-FR" sz="2400" b="1" noProof="0" dirty="0"/>
              <a:t> sur </a:t>
            </a:r>
            <a:r>
              <a:rPr lang="fr-FR" sz="2400" b="1" noProof="0" dirty="0" err="1"/>
              <a:t>Fatu</a:t>
            </a:r>
            <a:r>
              <a:rPr lang="fr-FR" sz="2400" b="1" noProof="0" dirty="0"/>
              <a:t> </a:t>
            </a:r>
            <a:r>
              <a:rPr lang="fr-FR" sz="2400" b="1" noProof="0" dirty="0" err="1"/>
              <a:t>Hiva</a:t>
            </a:r>
            <a:r>
              <a:rPr lang="fr-FR" sz="2400" b="1" dirty="0"/>
              <a:t>, </a:t>
            </a:r>
            <a:r>
              <a:rPr lang="fr-FR" sz="2400" b="1" noProof="0" dirty="0"/>
              <a:t>Je suis la rousserolle des Marquises Sud</a:t>
            </a:r>
          </a:p>
        </p:txBody>
      </p:sp>
    </p:spTree>
    <p:custDataLst>
      <p:tags r:id="rId1"/>
    </p:custDataLst>
    <p:extLst>
      <p:ext uri="{BB962C8B-B14F-4D97-AF65-F5344CB8AC3E}">
        <p14:creationId xmlns:p14="http://schemas.microsoft.com/office/powerpoint/2010/main" val="41851861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 9">
            <a:extLst>
              <a:ext uri="{FF2B5EF4-FFF2-40B4-BE49-F238E27FC236}">
                <a16:creationId xmlns:a16="http://schemas.microsoft.com/office/drawing/2014/main" id="{AFC09294-7966-F203-8C54-3035135BAF8C}"/>
              </a:ext>
            </a:extLst>
          </p:cNvPr>
          <p:cNvPicPr>
            <a:picLocks noChangeAspect="1"/>
          </p:cNvPicPr>
          <p:nvPr/>
        </p:nvPicPr>
        <p:blipFill>
          <a:blip r:embed="rId3"/>
          <a:srcRect t="19287" b="1449"/>
          <a:stretch>
            <a:fillRect/>
          </a:stretch>
        </p:blipFill>
        <p:spPr>
          <a:xfrm>
            <a:off x="0" y="0"/>
            <a:ext cx="12192000" cy="6243788"/>
          </a:xfrm>
          <a:prstGeom prst="rect">
            <a:avLst/>
          </a:prstGeom>
        </p:spPr>
      </p:pic>
      <p:sp>
        <p:nvSpPr>
          <p:cNvPr id="6" name="ZoneTexte 5">
            <a:extLst>
              <a:ext uri="{FF2B5EF4-FFF2-40B4-BE49-F238E27FC236}">
                <a16:creationId xmlns:a16="http://schemas.microsoft.com/office/drawing/2014/main" id="{5E0FA2C2-69E6-3CE2-52CF-3A3D6A57834E}"/>
              </a:ext>
            </a:extLst>
          </p:cNvPr>
          <p:cNvSpPr txBox="1"/>
          <p:nvPr/>
        </p:nvSpPr>
        <p:spPr>
          <a:xfrm>
            <a:off x="852486" y="2352453"/>
            <a:ext cx="4270869" cy="769441"/>
          </a:xfrm>
          <a:prstGeom prst="rect">
            <a:avLst/>
          </a:prstGeom>
          <a:noFill/>
        </p:spPr>
        <p:txBody>
          <a:bodyPr wrap="square" rtlCol="0">
            <a:spAutoFit/>
          </a:bodyPr>
          <a:lstStyle/>
          <a:p>
            <a:pPr algn="ctr"/>
            <a:r>
              <a:rPr lang="fr-FR" sz="4400" noProof="0" dirty="0">
                <a:latin typeface="Cooper Black" panose="0208090404030B020404" pitchFamily="18" charset="77"/>
              </a:rPr>
              <a:t>QUI SUIS-JE ?</a:t>
            </a:r>
          </a:p>
        </p:txBody>
      </p:sp>
      <p:sp>
        <p:nvSpPr>
          <p:cNvPr id="11" name="ZoneTexte 10">
            <a:extLst>
              <a:ext uri="{FF2B5EF4-FFF2-40B4-BE49-F238E27FC236}">
                <a16:creationId xmlns:a16="http://schemas.microsoft.com/office/drawing/2014/main" id="{31D811F5-F173-2547-7BFD-4EE6806B1828}"/>
              </a:ext>
            </a:extLst>
          </p:cNvPr>
          <p:cNvSpPr txBox="1"/>
          <p:nvPr/>
        </p:nvSpPr>
        <p:spPr>
          <a:xfrm>
            <a:off x="1972632" y="4267341"/>
            <a:ext cx="2714843" cy="1200329"/>
          </a:xfrm>
          <a:prstGeom prst="rect">
            <a:avLst/>
          </a:prstGeom>
          <a:noFill/>
        </p:spPr>
        <p:txBody>
          <a:bodyPr wrap="square" rtlCol="0">
            <a:spAutoFit/>
          </a:bodyPr>
          <a:lstStyle/>
          <a:p>
            <a:pPr algn="ctr"/>
            <a:r>
              <a:rPr lang="fr-FR" sz="2400" noProof="0" dirty="0"/>
              <a:t>Indice : Je ne vis plus que sur Tahuata</a:t>
            </a:r>
          </a:p>
        </p:txBody>
      </p:sp>
      <p:pic>
        <p:nvPicPr>
          <p:cNvPr id="12" name="Image 11">
            <a:extLst>
              <a:ext uri="{FF2B5EF4-FFF2-40B4-BE49-F238E27FC236}">
                <a16:creationId xmlns:a16="http://schemas.microsoft.com/office/drawing/2014/main" id="{77BFB3D1-8705-DAEA-5A05-DC750C8F779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370235" y="4267341"/>
            <a:ext cx="830997" cy="830997"/>
          </a:xfrm>
          <a:prstGeom prst="rect">
            <a:avLst/>
          </a:prstGeom>
        </p:spPr>
      </p:pic>
    </p:spTree>
    <p:extLst>
      <p:ext uri="{BB962C8B-B14F-4D97-AF65-F5344CB8AC3E}">
        <p14:creationId xmlns:p14="http://schemas.microsoft.com/office/powerpoint/2010/main" val="1959091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265A3603-6AE4-EF92-AA70-DE1D22844932}"/>
              </a:ext>
            </a:extLst>
          </p:cNvPr>
          <p:cNvPicPr>
            <a:picLocks noChangeAspect="1"/>
          </p:cNvPicPr>
          <p:nvPr/>
        </p:nvPicPr>
        <p:blipFill>
          <a:blip r:embed="rId4"/>
          <a:srcRect t="18620" b="7641"/>
          <a:stretch>
            <a:fillRect/>
          </a:stretch>
        </p:blipFill>
        <p:spPr>
          <a:xfrm>
            <a:off x="0" y="0"/>
            <a:ext cx="12192000" cy="6267640"/>
          </a:xfrm>
          <a:prstGeom prst="rect">
            <a:avLst/>
          </a:prstGeom>
        </p:spPr>
      </p:pic>
      <p:sp>
        <p:nvSpPr>
          <p:cNvPr id="4" name="Paragraph" descr="The most recent fossilized discoveries suggest that Triceratops congregated and travelled in small groups, especially as juveniles, perhaps with their families.&#10;There’s little evidence to show they lived in large herds.">
            <a:extLst>
              <a:ext uri="{FF2B5EF4-FFF2-40B4-BE49-F238E27FC236}">
                <a16:creationId xmlns:a16="http://schemas.microsoft.com/office/drawing/2014/main" id="{694E6EA8-3E74-4272-ACB6-25CEF8379FC1}"/>
              </a:ext>
            </a:extLst>
          </p:cNvPr>
          <p:cNvSpPr txBox="1">
            <a:spLocks/>
          </p:cNvSpPr>
          <p:nvPr/>
        </p:nvSpPr>
        <p:spPr>
          <a:xfrm>
            <a:off x="479176" y="1830557"/>
            <a:ext cx="4042024" cy="4759366"/>
          </a:xfrm>
          <a:prstGeom prst="rect">
            <a:avLst/>
          </a:prstGeom>
        </p:spPr>
        <p:txBody>
          <a:bodyPr lIns="0" tIns="0" rIns="0" bIns="0">
            <a:noAutofit/>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00000"/>
              </a:lnSpc>
            </a:pPr>
            <a:endParaRPr lang="fr-FR" sz="1000" noProof="0" dirty="0"/>
          </a:p>
        </p:txBody>
      </p:sp>
      <p:pic>
        <p:nvPicPr>
          <p:cNvPr id="7" name="Image 6">
            <a:extLst>
              <a:ext uri="{FF2B5EF4-FFF2-40B4-BE49-F238E27FC236}">
                <a16:creationId xmlns:a16="http://schemas.microsoft.com/office/drawing/2014/main" id="{856662A5-FF89-2F60-5221-6AD0A7F7A2AC}"/>
              </a:ext>
            </a:extLst>
          </p:cNvPr>
          <p:cNvPicPr>
            <a:picLocks noChangeAspect="1"/>
          </p:cNvPicPr>
          <p:nvPr/>
        </p:nvPicPr>
        <p:blipFill>
          <a:blip r:embed="rId5"/>
          <a:stretch>
            <a:fillRect/>
          </a:stretch>
        </p:blipFill>
        <p:spPr>
          <a:xfrm>
            <a:off x="8969375" y="1830557"/>
            <a:ext cx="1371600" cy="1371600"/>
          </a:xfrm>
          <a:prstGeom prst="rect">
            <a:avLst/>
          </a:prstGeom>
        </p:spPr>
      </p:pic>
      <p:sp>
        <p:nvSpPr>
          <p:cNvPr id="2" name="ZoneTexte 1">
            <a:extLst>
              <a:ext uri="{FF2B5EF4-FFF2-40B4-BE49-F238E27FC236}">
                <a16:creationId xmlns:a16="http://schemas.microsoft.com/office/drawing/2014/main" id="{1ECB153C-B62C-B3D8-6575-F65F6D9B1DA2}"/>
              </a:ext>
            </a:extLst>
          </p:cNvPr>
          <p:cNvSpPr txBox="1"/>
          <p:nvPr/>
        </p:nvSpPr>
        <p:spPr>
          <a:xfrm>
            <a:off x="8156575" y="3429000"/>
            <a:ext cx="2997200" cy="1200329"/>
          </a:xfrm>
          <a:prstGeom prst="rect">
            <a:avLst/>
          </a:prstGeom>
          <a:noFill/>
        </p:spPr>
        <p:txBody>
          <a:bodyPr wrap="square" rtlCol="0">
            <a:spAutoFit/>
          </a:bodyPr>
          <a:lstStyle/>
          <a:p>
            <a:pPr algn="ctr"/>
            <a:r>
              <a:rPr lang="fr-FR" sz="2400" b="1" noProof="0" dirty="0"/>
              <a:t>Je suis le martin-chasseur des Marquises - </a:t>
            </a:r>
            <a:r>
              <a:rPr lang="fr-FR" sz="2400" b="1" i="1" noProof="0" dirty="0" err="1"/>
              <a:t>pahi</a:t>
            </a:r>
            <a:endParaRPr lang="fr-FR" sz="2400" b="1" i="1" noProof="0" dirty="0"/>
          </a:p>
        </p:txBody>
      </p:sp>
    </p:spTree>
    <p:custDataLst>
      <p:tags r:id="rId1"/>
    </p:custDataLst>
    <p:extLst>
      <p:ext uri="{BB962C8B-B14F-4D97-AF65-F5344CB8AC3E}">
        <p14:creationId xmlns:p14="http://schemas.microsoft.com/office/powerpoint/2010/main" val="15021905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Image 21">
            <a:extLst>
              <a:ext uri="{FF2B5EF4-FFF2-40B4-BE49-F238E27FC236}">
                <a16:creationId xmlns:a16="http://schemas.microsoft.com/office/drawing/2014/main" id="{3F0B1CDB-AE8F-6459-B231-2FD84C1546A4}"/>
              </a:ext>
            </a:extLst>
          </p:cNvPr>
          <p:cNvPicPr>
            <a:picLocks noChangeAspect="1"/>
          </p:cNvPicPr>
          <p:nvPr/>
        </p:nvPicPr>
        <p:blipFill>
          <a:blip r:embed="rId3">
            <a:alphaModFix amt="5000"/>
          </a:blip>
          <a:srcRect t="2853" b="23324"/>
          <a:stretch/>
        </p:blipFill>
        <p:spPr>
          <a:xfrm>
            <a:off x="0" y="25648"/>
            <a:ext cx="12192000" cy="6858000"/>
          </a:xfrm>
          <a:prstGeom prst="rect">
            <a:avLst/>
          </a:prstGeom>
        </p:spPr>
      </p:pic>
      <p:sp>
        <p:nvSpPr>
          <p:cNvPr id="3" name="ZoneTexte 2">
            <a:extLst>
              <a:ext uri="{FF2B5EF4-FFF2-40B4-BE49-F238E27FC236}">
                <a16:creationId xmlns:a16="http://schemas.microsoft.com/office/drawing/2014/main" id="{361794CC-475F-6721-2EFD-107DAAA94634}"/>
              </a:ext>
            </a:extLst>
          </p:cNvPr>
          <p:cNvSpPr txBox="1"/>
          <p:nvPr/>
        </p:nvSpPr>
        <p:spPr>
          <a:xfrm>
            <a:off x="2166730" y="207494"/>
            <a:ext cx="7858539" cy="707886"/>
          </a:xfrm>
          <a:prstGeom prst="rect">
            <a:avLst/>
          </a:prstGeom>
          <a:noFill/>
        </p:spPr>
        <p:txBody>
          <a:bodyPr wrap="square" rtlCol="0">
            <a:spAutoFit/>
          </a:bodyPr>
          <a:lstStyle/>
          <a:p>
            <a:pPr algn="ctr"/>
            <a:r>
              <a:rPr lang="fr-FR" sz="4000" noProof="0" dirty="0">
                <a:latin typeface="Cooper Black" panose="0208090404030B020404" pitchFamily="18" charset="77"/>
              </a:rPr>
              <a:t>LES OISEAUX DISPARUS</a:t>
            </a:r>
          </a:p>
        </p:txBody>
      </p:sp>
      <p:pic>
        <p:nvPicPr>
          <p:cNvPr id="5" name="Image 4">
            <a:extLst>
              <a:ext uri="{FF2B5EF4-FFF2-40B4-BE49-F238E27FC236}">
                <a16:creationId xmlns:a16="http://schemas.microsoft.com/office/drawing/2014/main" id="{5F87F4C8-C0F1-1505-18E7-FBF72CD8F3EB}"/>
              </a:ext>
            </a:extLst>
          </p:cNvPr>
          <p:cNvPicPr>
            <a:picLocks noChangeAspect="1"/>
          </p:cNvPicPr>
          <p:nvPr/>
        </p:nvPicPr>
        <p:blipFill>
          <a:blip r:embed="rId4"/>
          <a:stretch>
            <a:fillRect/>
          </a:stretch>
        </p:blipFill>
        <p:spPr>
          <a:xfrm>
            <a:off x="972344" y="1362937"/>
            <a:ext cx="1927548" cy="2292219"/>
          </a:xfrm>
          <a:prstGeom prst="rect">
            <a:avLst/>
          </a:prstGeom>
        </p:spPr>
      </p:pic>
      <p:pic>
        <p:nvPicPr>
          <p:cNvPr id="7" name="Image 6">
            <a:extLst>
              <a:ext uri="{FF2B5EF4-FFF2-40B4-BE49-F238E27FC236}">
                <a16:creationId xmlns:a16="http://schemas.microsoft.com/office/drawing/2014/main" id="{AF3BFDF6-72C9-F417-A045-127BAF753FD7}"/>
              </a:ext>
            </a:extLst>
          </p:cNvPr>
          <p:cNvPicPr>
            <a:picLocks noChangeAspect="1"/>
          </p:cNvPicPr>
          <p:nvPr/>
        </p:nvPicPr>
        <p:blipFill>
          <a:blip r:embed="rId5"/>
          <a:stretch>
            <a:fillRect/>
          </a:stretch>
        </p:blipFill>
        <p:spPr>
          <a:xfrm>
            <a:off x="9805987" y="650172"/>
            <a:ext cx="1931758" cy="2464089"/>
          </a:xfrm>
          <a:prstGeom prst="rect">
            <a:avLst/>
          </a:prstGeom>
        </p:spPr>
      </p:pic>
      <p:pic>
        <p:nvPicPr>
          <p:cNvPr id="13" name="Image 12">
            <a:extLst>
              <a:ext uri="{FF2B5EF4-FFF2-40B4-BE49-F238E27FC236}">
                <a16:creationId xmlns:a16="http://schemas.microsoft.com/office/drawing/2014/main" id="{26A0AFE0-7FC9-7E9D-F072-0DCB3DF899A8}"/>
              </a:ext>
            </a:extLst>
          </p:cNvPr>
          <p:cNvPicPr>
            <a:picLocks noChangeAspect="1"/>
          </p:cNvPicPr>
          <p:nvPr/>
        </p:nvPicPr>
        <p:blipFill>
          <a:blip r:embed="rId6"/>
          <a:stretch>
            <a:fillRect/>
          </a:stretch>
        </p:blipFill>
        <p:spPr>
          <a:xfrm>
            <a:off x="7352992" y="1627213"/>
            <a:ext cx="2093106" cy="2960415"/>
          </a:xfrm>
          <a:prstGeom prst="rect">
            <a:avLst/>
          </a:prstGeom>
        </p:spPr>
      </p:pic>
      <p:pic>
        <p:nvPicPr>
          <p:cNvPr id="11" name="Image 10">
            <a:extLst>
              <a:ext uri="{FF2B5EF4-FFF2-40B4-BE49-F238E27FC236}">
                <a16:creationId xmlns:a16="http://schemas.microsoft.com/office/drawing/2014/main" id="{F6105FA6-4A9E-4DEC-CF0F-95E18A1459F9}"/>
              </a:ext>
            </a:extLst>
          </p:cNvPr>
          <p:cNvPicPr>
            <a:picLocks noChangeAspect="1"/>
          </p:cNvPicPr>
          <p:nvPr/>
        </p:nvPicPr>
        <p:blipFill>
          <a:blip r:embed="rId7"/>
          <a:stretch>
            <a:fillRect/>
          </a:stretch>
        </p:blipFill>
        <p:spPr>
          <a:xfrm>
            <a:off x="8917199" y="3565840"/>
            <a:ext cx="2268204" cy="2533850"/>
          </a:xfrm>
          <a:prstGeom prst="rect">
            <a:avLst/>
          </a:prstGeom>
        </p:spPr>
      </p:pic>
      <p:pic>
        <p:nvPicPr>
          <p:cNvPr id="15" name="Image 14">
            <a:extLst>
              <a:ext uri="{FF2B5EF4-FFF2-40B4-BE49-F238E27FC236}">
                <a16:creationId xmlns:a16="http://schemas.microsoft.com/office/drawing/2014/main" id="{131208F5-AB6D-55D9-36D7-5B8520E9F85C}"/>
              </a:ext>
            </a:extLst>
          </p:cNvPr>
          <p:cNvPicPr>
            <a:picLocks noChangeAspect="1"/>
          </p:cNvPicPr>
          <p:nvPr/>
        </p:nvPicPr>
        <p:blipFill>
          <a:blip r:embed="rId8"/>
          <a:stretch>
            <a:fillRect/>
          </a:stretch>
        </p:blipFill>
        <p:spPr>
          <a:xfrm>
            <a:off x="3674914" y="1582794"/>
            <a:ext cx="2393017" cy="2974653"/>
          </a:xfrm>
          <a:prstGeom prst="rect">
            <a:avLst/>
          </a:prstGeom>
        </p:spPr>
      </p:pic>
      <p:sp>
        <p:nvSpPr>
          <p:cNvPr id="17" name="ZoneTexte 16">
            <a:extLst>
              <a:ext uri="{FF2B5EF4-FFF2-40B4-BE49-F238E27FC236}">
                <a16:creationId xmlns:a16="http://schemas.microsoft.com/office/drawing/2014/main" id="{410A98E8-B9BA-89D3-2DD2-E40B4289A10B}"/>
              </a:ext>
            </a:extLst>
          </p:cNvPr>
          <p:cNvSpPr txBox="1"/>
          <p:nvPr/>
        </p:nvSpPr>
        <p:spPr>
          <a:xfrm>
            <a:off x="7535138" y="1019008"/>
            <a:ext cx="1816594" cy="646331"/>
          </a:xfrm>
          <a:prstGeom prst="rect">
            <a:avLst/>
          </a:prstGeom>
          <a:noFill/>
        </p:spPr>
        <p:txBody>
          <a:bodyPr wrap="square" rtlCol="0">
            <a:spAutoFit/>
          </a:bodyPr>
          <a:lstStyle/>
          <a:p>
            <a:pPr algn="ctr"/>
            <a:r>
              <a:rPr lang="fr-FR" noProof="0" dirty="0"/>
              <a:t>Gallicolombe de Moorea</a:t>
            </a:r>
          </a:p>
        </p:txBody>
      </p:sp>
      <p:sp>
        <p:nvSpPr>
          <p:cNvPr id="18" name="ZoneTexte 17">
            <a:extLst>
              <a:ext uri="{FF2B5EF4-FFF2-40B4-BE49-F238E27FC236}">
                <a16:creationId xmlns:a16="http://schemas.microsoft.com/office/drawing/2014/main" id="{65B2A76A-2167-3C3D-31FD-77DE2E8523B3}"/>
              </a:ext>
            </a:extLst>
          </p:cNvPr>
          <p:cNvSpPr txBox="1"/>
          <p:nvPr/>
        </p:nvSpPr>
        <p:spPr>
          <a:xfrm>
            <a:off x="9725313" y="2700789"/>
            <a:ext cx="2093106" cy="369332"/>
          </a:xfrm>
          <a:prstGeom prst="rect">
            <a:avLst/>
          </a:prstGeom>
          <a:noFill/>
        </p:spPr>
        <p:txBody>
          <a:bodyPr wrap="square" rtlCol="0">
            <a:spAutoFit/>
          </a:bodyPr>
          <a:lstStyle/>
          <a:p>
            <a:pPr algn="ctr"/>
            <a:r>
              <a:rPr lang="fr-FR" noProof="0" dirty="0">
                <a:solidFill>
                  <a:schemeClr val="bg1"/>
                </a:solidFill>
              </a:rPr>
              <a:t>Perruche de Tahiti</a:t>
            </a:r>
          </a:p>
        </p:txBody>
      </p:sp>
      <p:sp>
        <p:nvSpPr>
          <p:cNvPr id="19" name="ZoneTexte 18">
            <a:extLst>
              <a:ext uri="{FF2B5EF4-FFF2-40B4-BE49-F238E27FC236}">
                <a16:creationId xmlns:a16="http://schemas.microsoft.com/office/drawing/2014/main" id="{B6531D61-8DC1-4506-4E2D-494E5545F5F0}"/>
              </a:ext>
            </a:extLst>
          </p:cNvPr>
          <p:cNvSpPr txBox="1"/>
          <p:nvPr/>
        </p:nvSpPr>
        <p:spPr>
          <a:xfrm>
            <a:off x="3702983" y="1137392"/>
            <a:ext cx="2393016" cy="369332"/>
          </a:xfrm>
          <a:prstGeom prst="rect">
            <a:avLst/>
          </a:prstGeom>
          <a:noFill/>
        </p:spPr>
        <p:txBody>
          <a:bodyPr wrap="square" rtlCol="0">
            <a:spAutoFit/>
          </a:bodyPr>
          <a:lstStyle/>
          <a:p>
            <a:pPr algn="ctr"/>
            <a:r>
              <a:rPr lang="fr-FR" noProof="0" dirty="0"/>
              <a:t>Monarque de </a:t>
            </a:r>
            <a:r>
              <a:rPr lang="fr-FR" noProof="0" dirty="0" err="1"/>
              <a:t>Maupiti</a:t>
            </a:r>
            <a:endParaRPr lang="fr-FR" noProof="0" dirty="0"/>
          </a:p>
        </p:txBody>
      </p:sp>
      <p:sp>
        <p:nvSpPr>
          <p:cNvPr id="20" name="ZoneTexte 19">
            <a:extLst>
              <a:ext uri="{FF2B5EF4-FFF2-40B4-BE49-F238E27FC236}">
                <a16:creationId xmlns:a16="http://schemas.microsoft.com/office/drawing/2014/main" id="{67B1E2DD-00F6-8BB5-470C-7B6C44408526}"/>
              </a:ext>
            </a:extLst>
          </p:cNvPr>
          <p:cNvSpPr txBox="1"/>
          <p:nvPr/>
        </p:nvSpPr>
        <p:spPr>
          <a:xfrm>
            <a:off x="8900685" y="5692730"/>
            <a:ext cx="2268204" cy="369332"/>
          </a:xfrm>
          <a:prstGeom prst="rect">
            <a:avLst/>
          </a:prstGeom>
          <a:noFill/>
        </p:spPr>
        <p:txBody>
          <a:bodyPr wrap="square" rtlCol="0">
            <a:spAutoFit/>
          </a:bodyPr>
          <a:lstStyle/>
          <a:p>
            <a:pPr algn="ctr"/>
            <a:r>
              <a:rPr lang="fr-FR" noProof="0" dirty="0">
                <a:solidFill>
                  <a:schemeClr val="bg1"/>
                </a:solidFill>
              </a:rPr>
              <a:t>Râle </a:t>
            </a:r>
            <a:r>
              <a:rPr lang="fr-FR" noProof="0" dirty="0" err="1">
                <a:solidFill>
                  <a:schemeClr val="bg1"/>
                </a:solidFill>
              </a:rPr>
              <a:t>teve’a</a:t>
            </a:r>
            <a:endParaRPr lang="fr-FR" noProof="0" dirty="0">
              <a:solidFill>
                <a:schemeClr val="bg1"/>
              </a:solidFill>
            </a:endParaRPr>
          </a:p>
        </p:txBody>
      </p:sp>
      <p:sp>
        <p:nvSpPr>
          <p:cNvPr id="21" name="ZoneTexte 20">
            <a:extLst>
              <a:ext uri="{FF2B5EF4-FFF2-40B4-BE49-F238E27FC236}">
                <a16:creationId xmlns:a16="http://schemas.microsoft.com/office/drawing/2014/main" id="{69AB27E4-B576-346F-92B4-184C6C95661D}"/>
              </a:ext>
            </a:extLst>
          </p:cNvPr>
          <p:cNvSpPr txBox="1"/>
          <p:nvPr/>
        </p:nvSpPr>
        <p:spPr>
          <a:xfrm>
            <a:off x="823864" y="933772"/>
            <a:ext cx="2167240" cy="369332"/>
          </a:xfrm>
          <a:prstGeom prst="rect">
            <a:avLst/>
          </a:prstGeom>
          <a:noFill/>
        </p:spPr>
        <p:txBody>
          <a:bodyPr wrap="square" rtlCol="0">
            <a:spAutoFit/>
          </a:bodyPr>
          <a:lstStyle/>
          <a:p>
            <a:pPr algn="ctr"/>
            <a:r>
              <a:rPr lang="fr-FR" noProof="0" dirty="0"/>
              <a:t>Perruche de Raiatea</a:t>
            </a:r>
          </a:p>
        </p:txBody>
      </p:sp>
      <p:pic>
        <p:nvPicPr>
          <p:cNvPr id="24" name="Image 23">
            <a:extLst>
              <a:ext uri="{FF2B5EF4-FFF2-40B4-BE49-F238E27FC236}">
                <a16:creationId xmlns:a16="http://schemas.microsoft.com/office/drawing/2014/main" id="{758CAF4C-39B4-C928-31E2-9F9A2F31CC19}"/>
              </a:ext>
            </a:extLst>
          </p:cNvPr>
          <p:cNvPicPr>
            <a:picLocks noChangeAspect="1"/>
          </p:cNvPicPr>
          <p:nvPr/>
        </p:nvPicPr>
        <p:blipFill>
          <a:blip r:embed="rId9"/>
          <a:stretch>
            <a:fillRect/>
          </a:stretch>
        </p:blipFill>
        <p:spPr>
          <a:xfrm>
            <a:off x="5817665" y="3947106"/>
            <a:ext cx="2541104" cy="1734132"/>
          </a:xfrm>
          <a:prstGeom prst="rect">
            <a:avLst/>
          </a:prstGeom>
        </p:spPr>
      </p:pic>
      <p:pic>
        <p:nvPicPr>
          <p:cNvPr id="26" name="Image 25">
            <a:extLst>
              <a:ext uri="{FF2B5EF4-FFF2-40B4-BE49-F238E27FC236}">
                <a16:creationId xmlns:a16="http://schemas.microsoft.com/office/drawing/2014/main" id="{45B757CC-A9C0-CC1F-1A0D-44C377753B62}"/>
              </a:ext>
            </a:extLst>
          </p:cNvPr>
          <p:cNvPicPr>
            <a:picLocks noChangeAspect="1"/>
          </p:cNvPicPr>
          <p:nvPr/>
        </p:nvPicPr>
        <p:blipFill>
          <a:blip r:embed="rId10"/>
          <a:stretch>
            <a:fillRect/>
          </a:stretch>
        </p:blipFill>
        <p:spPr>
          <a:xfrm>
            <a:off x="2705933" y="4279142"/>
            <a:ext cx="2268205" cy="1818713"/>
          </a:xfrm>
          <a:prstGeom prst="rect">
            <a:avLst/>
          </a:prstGeom>
        </p:spPr>
      </p:pic>
      <p:pic>
        <p:nvPicPr>
          <p:cNvPr id="28" name="Image 27">
            <a:extLst>
              <a:ext uri="{FF2B5EF4-FFF2-40B4-BE49-F238E27FC236}">
                <a16:creationId xmlns:a16="http://schemas.microsoft.com/office/drawing/2014/main" id="{8985BD47-12D7-F70B-503D-7FCCC049D770}"/>
              </a:ext>
            </a:extLst>
          </p:cNvPr>
          <p:cNvPicPr>
            <a:picLocks noChangeAspect="1"/>
          </p:cNvPicPr>
          <p:nvPr/>
        </p:nvPicPr>
        <p:blipFill>
          <a:blip r:embed="rId11"/>
          <a:stretch>
            <a:fillRect/>
          </a:stretch>
        </p:blipFill>
        <p:spPr>
          <a:xfrm>
            <a:off x="379854" y="3565840"/>
            <a:ext cx="2112213" cy="1709750"/>
          </a:xfrm>
          <a:prstGeom prst="rect">
            <a:avLst/>
          </a:prstGeom>
        </p:spPr>
      </p:pic>
      <p:sp>
        <p:nvSpPr>
          <p:cNvPr id="29" name="ZoneTexte 28">
            <a:extLst>
              <a:ext uri="{FF2B5EF4-FFF2-40B4-BE49-F238E27FC236}">
                <a16:creationId xmlns:a16="http://schemas.microsoft.com/office/drawing/2014/main" id="{7AFF6973-EC8B-09B4-2BAE-B5DD99B78F0D}"/>
              </a:ext>
            </a:extLst>
          </p:cNvPr>
          <p:cNvSpPr txBox="1"/>
          <p:nvPr/>
        </p:nvSpPr>
        <p:spPr>
          <a:xfrm>
            <a:off x="5784987" y="5679689"/>
            <a:ext cx="2541103" cy="369332"/>
          </a:xfrm>
          <a:prstGeom prst="rect">
            <a:avLst/>
          </a:prstGeom>
          <a:noFill/>
        </p:spPr>
        <p:txBody>
          <a:bodyPr wrap="square" rtlCol="0">
            <a:spAutoFit/>
          </a:bodyPr>
          <a:lstStyle/>
          <a:p>
            <a:pPr algn="ctr"/>
            <a:r>
              <a:rPr lang="fr-FR" noProof="0" dirty="0"/>
              <a:t>Chevalier de Ellis</a:t>
            </a:r>
          </a:p>
        </p:txBody>
      </p:sp>
      <p:sp>
        <p:nvSpPr>
          <p:cNvPr id="30" name="ZoneTexte 29">
            <a:extLst>
              <a:ext uri="{FF2B5EF4-FFF2-40B4-BE49-F238E27FC236}">
                <a16:creationId xmlns:a16="http://schemas.microsoft.com/office/drawing/2014/main" id="{4D589E30-3417-5B13-71B4-D68A06853715}"/>
              </a:ext>
            </a:extLst>
          </p:cNvPr>
          <p:cNvSpPr txBox="1"/>
          <p:nvPr/>
        </p:nvSpPr>
        <p:spPr>
          <a:xfrm>
            <a:off x="338710" y="5299432"/>
            <a:ext cx="2112213" cy="369332"/>
          </a:xfrm>
          <a:prstGeom prst="rect">
            <a:avLst/>
          </a:prstGeom>
          <a:noFill/>
        </p:spPr>
        <p:txBody>
          <a:bodyPr wrap="square" rtlCol="0">
            <a:spAutoFit/>
          </a:bodyPr>
          <a:lstStyle/>
          <a:p>
            <a:pPr algn="ctr"/>
            <a:r>
              <a:rPr lang="fr-FR" noProof="0" dirty="0"/>
              <a:t>Ptilope de Mercier</a:t>
            </a:r>
          </a:p>
        </p:txBody>
      </p:sp>
      <p:sp>
        <p:nvSpPr>
          <p:cNvPr id="31" name="ZoneTexte 30">
            <a:extLst>
              <a:ext uri="{FF2B5EF4-FFF2-40B4-BE49-F238E27FC236}">
                <a16:creationId xmlns:a16="http://schemas.microsoft.com/office/drawing/2014/main" id="{BDC42586-78D1-9640-4327-309D21368CB1}"/>
              </a:ext>
            </a:extLst>
          </p:cNvPr>
          <p:cNvSpPr txBox="1"/>
          <p:nvPr/>
        </p:nvSpPr>
        <p:spPr>
          <a:xfrm>
            <a:off x="2664789" y="5411576"/>
            <a:ext cx="2268204" cy="646331"/>
          </a:xfrm>
          <a:prstGeom prst="rect">
            <a:avLst/>
          </a:prstGeom>
          <a:noFill/>
        </p:spPr>
        <p:txBody>
          <a:bodyPr wrap="square" rtlCol="0">
            <a:spAutoFit/>
          </a:bodyPr>
          <a:lstStyle/>
          <a:p>
            <a:pPr algn="ctr"/>
            <a:r>
              <a:rPr lang="fr-FR" noProof="0" dirty="0">
                <a:solidFill>
                  <a:schemeClr val="bg1"/>
                </a:solidFill>
              </a:rPr>
              <a:t>Chevalier à ailes blanches</a:t>
            </a:r>
          </a:p>
        </p:txBody>
      </p:sp>
    </p:spTree>
    <p:extLst>
      <p:ext uri="{BB962C8B-B14F-4D97-AF65-F5344CB8AC3E}">
        <p14:creationId xmlns:p14="http://schemas.microsoft.com/office/powerpoint/2010/main" val="12090221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DC844-3866-B6E1-C93F-3717A4F0BAB5}"/>
            </a:ext>
          </a:extLst>
        </p:cNvPr>
        <p:cNvGrpSpPr/>
        <p:nvPr/>
      </p:nvGrpSpPr>
      <p:grpSpPr>
        <a:xfrm>
          <a:off x="0" y="0"/>
          <a:ext cx="0" cy="0"/>
          <a:chOff x="0" y="0"/>
          <a:chExt cx="0" cy="0"/>
        </a:xfrm>
      </p:grpSpPr>
      <p:sp>
        <p:nvSpPr>
          <p:cNvPr id="50" name="Rectangle 49">
            <a:extLst>
              <a:ext uri="{FF2B5EF4-FFF2-40B4-BE49-F238E27FC236}">
                <a16:creationId xmlns:a16="http://schemas.microsoft.com/office/drawing/2014/main" id="{E5AB90AC-E9F7-9D11-1113-861212598370}"/>
              </a:ext>
            </a:extLst>
          </p:cNvPr>
          <p:cNvSpPr/>
          <p:nvPr/>
        </p:nvSpPr>
        <p:spPr>
          <a:xfrm>
            <a:off x="7411806" y="3445231"/>
            <a:ext cx="1995247" cy="278516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Image 21">
            <a:extLst>
              <a:ext uri="{FF2B5EF4-FFF2-40B4-BE49-F238E27FC236}">
                <a16:creationId xmlns:a16="http://schemas.microsoft.com/office/drawing/2014/main" id="{E3352449-5375-D361-9BD4-6582B56B5DA5}"/>
              </a:ext>
            </a:extLst>
          </p:cNvPr>
          <p:cNvPicPr>
            <a:picLocks noChangeAspect="1"/>
          </p:cNvPicPr>
          <p:nvPr/>
        </p:nvPicPr>
        <p:blipFill>
          <a:blip r:embed="rId3">
            <a:alphaModFix amt="5000"/>
          </a:blip>
          <a:srcRect t="2853" b="23324"/>
          <a:stretch/>
        </p:blipFill>
        <p:spPr>
          <a:xfrm>
            <a:off x="-6404794" y="348813"/>
            <a:ext cx="12192000" cy="6858000"/>
          </a:xfrm>
          <a:prstGeom prst="rect">
            <a:avLst/>
          </a:prstGeom>
        </p:spPr>
      </p:pic>
      <p:sp>
        <p:nvSpPr>
          <p:cNvPr id="3" name="ZoneTexte 2">
            <a:extLst>
              <a:ext uri="{FF2B5EF4-FFF2-40B4-BE49-F238E27FC236}">
                <a16:creationId xmlns:a16="http://schemas.microsoft.com/office/drawing/2014/main" id="{71BAEE0C-2417-BF0E-4F9D-45897E6DACA6}"/>
              </a:ext>
            </a:extLst>
          </p:cNvPr>
          <p:cNvSpPr txBox="1"/>
          <p:nvPr/>
        </p:nvSpPr>
        <p:spPr>
          <a:xfrm>
            <a:off x="2166730" y="207494"/>
            <a:ext cx="7858539" cy="1323439"/>
          </a:xfrm>
          <a:prstGeom prst="rect">
            <a:avLst/>
          </a:prstGeom>
          <a:noFill/>
        </p:spPr>
        <p:txBody>
          <a:bodyPr wrap="square" rtlCol="0">
            <a:spAutoFit/>
          </a:bodyPr>
          <a:lstStyle/>
          <a:p>
            <a:pPr algn="ctr"/>
            <a:r>
              <a:rPr lang="fr-FR" sz="4000" noProof="0" dirty="0">
                <a:latin typeface="Cooper Black" panose="0208090404030B020404" pitchFamily="18" charset="77"/>
              </a:rPr>
              <a:t>LES OISEAUX DISPARUS des Marquises</a:t>
            </a:r>
          </a:p>
        </p:txBody>
      </p:sp>
      <p:sp>
        <p:nvSpPr>
          <p:cNvPr id="17" name="ZoneTexte 16">
            <a:extLst>
              <a:ext uri="{FF2B5EF4-FFF2-40B4-BE49-F238E27FC236}">
                <a16:creationId xmlns:a16="http://schemas.microsoft.com/office/drawing/2014/main" id="{707420B4-A25C-C9C3-C5AE-B7009119335A}"/>
              </a:ext>
            </a:extLst>
          </p:cNvPr>
          <p:cNvSpPr txBox="1"/>
          <p:nvPr/>
        </p:nvSpPr>
        <p:spPr>
          <a:xfrm>
            <a:off x="5309028" y="1990909"/>
            <a:ext cx="1816594" cy="369332"/>
          </a:xfrm>
          <a:prstGeom prst="rect">
            <a:avLst/>
          </a:prstGeom>
          <a:noFill/>
        </p:spPr>
        <p:txBody>
          <a:bodyPr wrap="square" rtlCol="0">
            <a:spAutoFit/>
          </a:bodyPr>
          <a:lstStyle/>
          <a:p>
            <a:pPr algn="ctr"/>
            <a:r>
              <a:rPr lang="fr-FR" noProof="0" dirty="0"/>
              <a:t>de </a:t>
            </a:r>
            <a:r>
              <a:rPr lang="fr-FR" noProof="0" dirty="0" err="1"/>
              <a:t>Nuku</a:t>
            </a:r>
            <a:r>
              <a:rPr lang="fr-FR" noProof="0" dirty="0"/>
              <a:t> </a:t>
            </a:r>
            <a:r>
              <a:rPr lang="fr-FR" noProof="0" dirty="0" err="1"/>
              <a:t>Hiva</a:t>
            </a:r>
            <a:endParaRPr lang="fr-FR" noProof="0" dirty="0"/>
          </a:p>
        </p:txBody>
      </p:sp>
      <p:sp>
        <p:nvSpPr>
          <p:cNvPr id="19" name="ZoneTexte 18">
            <a:extLst>
              <a:ext uri="{FF2B5EF4-FFF2-40B4-BE49-F238E27FC236}">
                <a16:creationId xmlns:a16="http://schemas.microsoft.com/office/drawing/2014/main" id="{14D2F725-39D0-7843-C0D7-FCFCC3016279}"/>
              </a:ext>
            </a:extLst>
          </p:cNvPr>
          <p:cNvSpPr txBox="1"/>
          <p:nvPr/>
        </p:nvSpPr>
        <p:spPr>
          <a:xfrm>
            <a:off x="9568824" y="936692"/>
            <a:ext cx="2393016" cy="646331"/>
          </a:xfrm>
          <a:prstGeom prst="rect">
            <a:avLst/>
          </a:prstGeom>
          <a:noFill/>
        </p:spPr>
        <p:txBody>
          <a:bodyPr wrap="square" rtlCol="0">
            <a:spAutoFit/>
          </a:bodyPr>
          <a:lstStyle/>
          <a:p>
            <a:pPr algn="ctr"/>
            <a:r>
              <a:rPr lang="fr-FR" noProof="0" dirty="0" err="1"/>
              <a:t>Phasianelle</a:t>
            </a:r>
            <a:r>
              <a:rPr lang="fr-FR" noProof="0" dirty="0"/>
              <a:t> des Marquises</a:t>
            </a:r>
          </a:p>
        </p:txBody>
      </p:sp>
      <p:pic>
        <p:nvPicPr>
          <p:cNvPr id="28" name="Image 27">
            <a:extLst>
              <a:ext uri="{FF2B5EF4-FFF2-40B4-BE49-F238E27FC236}">
                <a16:creationId xmlns:a16="http://schemas.microsoft.com/office/drawing/2014/main" id="{C2A1855E-0569-24A1-A16B-83ABF9F1F1F4}"/>
              </a:ext>
            </a:extLst>
          </p:cNvPr>
          <p:cNvPicPr>
            <a:picLocks noChangeAspect="1"/>
          </p:cNvPicPr>
          <p:nvPr/>
        </p:nvPicPr>
        <p:blipFill>
          <a:blip r:embed="rId4"/>
          <a:stretch>
            <a:fillRect/>
          </a:stretch>
        </p:blipFill>
        <p:spPr>
          <a:xfrm>
            <a:off x="102750" y="1381515"/>
            <a:ext cx="2796759" cy="2263862"/>
          </a:xfrm>
          <a:prstGeom prst="rect">
            <a:avLst/>
          </a:prstGeom>
        </p:spPr>
      </p:pic>
      <p:sp>
        <p:nvSpPr>
          <p:cNvPr id="30" name="ZoneTexte 29">
            <a:extLst>
              <a:ext uri="{FF2B5EF4-FFF2-40B4-BE49-F238E27FC236}">
                <a16:creationId xmlns:a16="http://schemas.microsoft.com/office/drawing/2014/main" id="{0B6473DF-0F6F-C455-C566-73C07D3D84FC}"/>
              </a:ext>
            </a:extLst>
          </p:cNvPr>
          <p:cNvSpPr txBox="1"/>
          <p:nvPr/>
        </p:nvSpPr>
        <p:spPr>
          <a:xfrm>
            <a:off x="291473" y="916847"/>
            <a:ext cx="2112213" cy="369332"/>
          </a:xfrm>
          <a:prstGeom prst="rect">
            <a:avLst/>
          </a:prstGeom>
          <a:noFill/>
        </p:spPr>
        <p:txBody>
          <a:bodyPr wrap="square" rtlCol="0">
            <a:spAutoFit/>
          </a:bodyPr>
          <a:lstStyle/>
          <a:p>
            <a:pPr algn="ctr"/>
            <a:r>
              <a:rPr lang="fr-FR" noProof="0" dirty="0"/>
              <a:t>Ptilope de Mercier</a:t>
            </a:r>
          </a:p>
        </p:txBody>
      </p:sp>
      <p:sp>
        <p:nvSpPr>
          <p:cNvPr id="4" name="ZoneTexte 3">
            <a:extLst>
              <a:ext uri="{FF2B5EF4-FFF2-40B4-BE49-F238E27FC236}">
                <a16:creationId xmlns:a16="http://schemas.microsoft.com/office/drawing/2014/main" id="{372AE785-A038-8FD9-FA8D-8B082FABAB37}"/>
              </a:ext>
            </a:extLst>
          </p:cNvPr>
          <p:cNvSpPr txBox="1"/>
          <p:nvPr/>
        </p:nvSpPr>
        <p:spPr>
          <a:xfrm>
            <a:off x="313169" y="3857084"/>
            <a:ext cx="1816594" cy="646331"/>
          </a:xfrm>
          <a:prstGeom prst="rect">
            <a:avLst/>
          </a:prstGeom>
          <a:noFill/>
        </p:spPr>
        <p:txBody>
          <a:bodyPr wrap="square" rtlCol="0">
            <a:spAutoFit/>
          </a:bodyPr>
          <a:lstStyle/>
          <a:p>
            <a:pPr algn="ctr"/>
            <a:r>
              <a:rPr lang="fr-PF" dirty="0"/>
              <a:t>Gallicolombe </a:t>
            </a:r>
            <a:r>
              <a:rPr lang="fr-FR" dirty="0"/>
              <a:t>Géante</a:t>
            </a:r>
            <a:endParaRPr lang="fr-PF" dirty="0"/>
          </a:p>
        </p:txBody>
      </p:sp>
      <p:sp>
        <p:nvSpPr>
          <p:cNvPr id="6" name="Rectangle 5">
            <a:extLst>
              <a:ext uri="{FF2B5EF4-FFF2-40B4-BE49-F238E27FC236}">
                <a16:creationId xmlns:a16="http://schemas.microsoft.com/office/drawing/2014/main" id="{84404960-4EB5-7F29-F7CB-90968FC65EE3}"/>
              </a:ext>
            </a:extLst>
          </p:cNvPr>
          <p:cNvSpPr/>
          <p:nvPr/>
        </p:nvSpPr>
        <p:spPr>
          <a:xfrm>
            <a:off x="456750" y="4585115"/>
            <a:ext cx="1816594" cy="158708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Image 7">
            <a:extLst>
              <a:ext uri="{FF2B5EF4-FFF2-40B4-BE49-F238E27FC236}">
                <a16:creationId xmlns:a16="http://schemas.microsoft.com/office/drawing/2014/main" id="{C35676BF-7D7C-0A56-3654-97FACBEDD22C}"/>
              </a:ext>
            </a:extLst>
          </p:cNvPr>
          <p:cNvPicPr>
            <a:picLocks noChangeAspect="1"/>
          </p:cNvPicPr>
          <p:nvPr/>
        </p:nvPicPr>
        <p:blipFill>
          <a:blip r:embed="rId5"/>
          <a:srcRect/>
          <a:stretch/>
        </p:blipFill>
        <p:spPr>
          <a:xfrm>
            <a:off x="634328" y="4878651"/>
            <a:ext cx="1451154" cy="967436"/>
          </a:xfrm>
          <a:prstGeom prst="rect">
            <a:avLst/>
          </a:prstGeom>
        </p:spPr>
      </p:pic>
      <p:sp>
        <p:nvSpPr>
          <p:cNvPr id="10" name="ZoneTexte 9">
            <a:extLst>
              <a:ext uri="{FF2B5EF4-FFF2-40B4-BE49-F238E27FC236}">
                <a16:creationId xmlns:a16="http://schemas.microsoft.com/office/drawing/2014/main" id="{787FD7A5-3D03-1C59-772A-97EB42C5A52F}"/>
              </a:ext>
            </a:extLst>
          </p:cNvPr>
          <p:cNvSpPr txBox="1"/>
          <p:nvPr/>
        </p:nvSpPr>
        <p:spPr>
          <a:xfrm>
            <a:off x="5364666" y="2470458"/>
            <a:ext cx="1816594" cy="369332"/>
          </a:xfrm>
          <a:prstGeom prst="rect">
            <a:avLst/>
          </a:prstGeom>
          <a:noFill/>
        </p:spPr>
        <p:txBody>
          <a:bodyPr wrap="square" rtlCol="0">
            <a:spAutoFit/>
          </a:bodyPr>
          <a:lstStyle/>
          <a:p>
            <a:pPr algn="ctr"/>
            <a:r>
              <a:rPr lang="fr-FR" noProof="0" dirty="0"/>
              <a:t>de Tahuata</a:t>
            </a:r>
          </a:p>
        </p:txBody>
      </p:sp>
      <p:sp>
        <p:nvSpPr>
          <p:cNvPr id="12" name="ZoneTexte 11">
            <a:extLst>
              <a:ext uri="{FF2B5EF4-FFF2-40B4-BE49-F238E27FC236}">
                <a16:creationId xmlns:a16="http://schemas.microsoft.com/office/drawing/2014/main" id="{989070F3-2D91-9FBC-8E74-78056433A9F3}"/>
              </a:ext>
            </a:extLst>
          </p:cNvPr>
          <p:cNvSpPr txBox="1"/>
          <p:nvPr/>
        </p:nvSpPr>
        <p:spPr>
          <a:xfrm>
            <a:off x="5381939" y="3428078"/>
            <a:ext cx="1816594" cy="369332"/>
          </a:xfrm>
          <a:prstGeom prst="rect">
            <a:avLst/>
          </a:prstGeom>
          <a:noFill/>
        </p:spPr>
        <p:txBody>
          <a:bodyPr wrap="square" rtlCol="0">
            <a:spAutoFit/>
          </a:bodyPr>
          <a:lstStyle/>
          <a:p>
            <a:pPr algn="ctr"/>
            <a:r>
              <a:rPr lang="fr-FR" noProof="0" dirty="0"/>
              <a:t>de </a:t>
            </a:r>
            <a:r>
              <a:rPr lang="fr-FR" noProof="0" dirty="0" err="1"/>
              <a:t>Ua</a:t>
            </a:r>
            <a:r>
              <a:rPr lang="fr-FR" noProof="0" dirty="0"/>
              <a:t> </a:t>
            </a:r>
            <a:r>
              <a:rPr lang="fr-FR" noProof="0" dirty="0" err="1"/>
              <a:t>Huka</a:t>
            </a:r>
            <a:endParaRPr lang="fr-FR" noProof="0" dirty="0"/>
          </a:p>
        </p:txBody>
      </p:sp>
      <p:sp>
        <p:nvSpPr>
          <p:cNvPr id="14" name="ZoneTexte 13">
            <a:extLst>
              <a:ext uri="{FF2B5EF4-FFF2-40B4-BE49-F238E27FC236}">
                <a16:creationId xmlns:a16="http://schemas.microsoft.com/office/drawing/2014/main" id="{ACC5EC66-7F3D-C70D-326F-B6AF8BAE41C7}"/>
              </a:ext>
            </a:extLst>
          </p:cNvPr>
          <p:cNvSpPr txBox="1"/>
          <p:nvPr/>
        </p:nvSpPr>
        <p:spPr>
          <a:xfrm>
            <a:off x="5327882" y="2942994"/>
            <a:ext cx="1816594" cy="369332"/>
          </a:xfrm>
          <a:prstGeom prst="rect">
            <a:avLst/>
          </a:prstGeom>
          <a:noFill/>
        </p:spPr>
        <p:txBody>
          <a:bodyPr wrap="square" rtlCol="0">
            <a:spAutoFit/>
          </a:bodyPr>
          <a:lstStyle/>
          <a:p>
            <a:pPr algn="ctr"/>
            <a:r>
              <a:rPr lang="fr-FR" noProof="0" dirty="0"/>
              <a:t>de </a:t>
            </a:r>
            <a:r>
              <a:rPr lang="fr-FR" noProof="0" dirty="0" err="1"/>
              <a:t>Hiva</a:t>
            </a:r>
            <a:r>
              <a:rPr lang="fr-FR" noProof="0" dirty="0"/>
              <a:t> </a:t>
            </a:r>
            <a:r>
              <a:rPr lang="fr-FR" noProof="0" dirty="0" err="1"/>
              <a:t>Oa</a:t>
            </a:r>
            <a:endParaRPr lang="fr-FR" noProof="0" dirty="0"/>
          </a:p>
        </p:txBody>
      </p:sp>
      <p:sp>
        <p:nvSpPr>
          <p:cNvPr id="16" name="Rectangle 15">
            <a:extLst>
              <a:ext uri="{FF2B5EF4-FFF2-40B4-BE49-F238E27FC236}">
                <a16:creationId xmlns:a16="http://schemas.microsoft.com/office/drawing/2014/main" id="{52999C12-A729-5350-A940-9AA23456DDD6}"/>
              </a:ext>
            </a:extLst>
          </p:cNvPr>
          <p:cNvSpPr/>
          <p:nvPr/>
        </p:nvSpPr>
        <p:spPr>
          <a:xfrm>
            <a:off x="5498226" y="3878627"/>
            <a:ext cx="1743027" cy="229357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5E8AAB1-07DE-B729-9A06-5EA891FD6D04}"/>
              </a:ext>
            </a:extLst>
          </p:cNvPr>
          <p:cNvSpPr/>
          <p:nvPr/>
        </p:nvSpPr>
        <p:spPr>
          <a:xfrm>
            <a:off x="3118331" y="3857084"/>
            <a:ext cx="2126133" cy="231511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ZoneTexte 26">
            <a:extLst>
              <a:ext uri="{FF2B5EF4-FFF2-40B4-BE49-F238E27FC236}">
                <a16:creationId xmlns:a16="http://schemas.microsoft.com/office/drawing/2014/main" id="{F8E42A73-83DF-A37A-EC63-EA4B5F0669D1}"/>
              </a:ext>
            </a:extLst>
          </p:cNvPr>
          <p:cNvSpPr txBox="1"/>
          <p:nvPr/>
        </p:nvSpPr>
        <p:spPr>
          <a:xfrm>
            <a:off x="3290955" y="1725073"/>
            <a:ext cx="1816594" cy="646331"/>
          </a:xfrm>
          <a:prstGeom prst="rect">
            <a:avLst/>
          </a:prstGeom>
          <a:noFill/>
        </p:spPr>
        <p:txBody>
          <a:bodyPr wrap="square" rtlCol="0">
            <a:spAutoFit/>
          </a:bodyPr>
          <a:lstStyle/>
          <a:p>
            <a:pPr algn="ctr"/>
            <a:endParaRPr lang="fr-FR" dirty="0"/>
          </a:p>
          <a:p>
            <a:pPr algn="ctr"/>
            <a:r>
              <a:rPr lang="fr-FR" noProof="0" dirty="0"/>
              <a:t> de </a:t>
            </a:r>
            <a:r>
              <a:rPr lang="fr-FR" noProof="0" dirty="0" err="1"/>
              <a:t>Nuku</a:t>
            </a:r>
            <a:r>
              <a:rPr lang="fr-FR" noProof="0" dirty="0"/>
              <a:t> </a:t>
            </a:r>
            <a:r>
              <a:rPr lang="fr-FR" noProof="0" dirty="0" err="1"/>
              <a:t>Hiva</a:t>
            </a:r>
            <a:endParaRPr lang="fr-FR" noProof="0" dirty="0"/>
          </a:p>
        </p:txBody>
      </p:sp>
      <p:sp>
        <p:nvSpPr>
          <p:cNvPr id="32" name="ZoneTexte 31">
            <a:extLst>
              <a:ext uri="{FF2B5EF4-FFF2-40B4-BE49-F238E27FC236}">
                <a16:creationId xmlns:a16="http://schemas.microsoft.com/office/drawing/2014/main" id="{5C1F5E65-7324-9C48-A12D-E6BFFC7126CB}"/>
              </a:ext>
            </a:extLst>
          </p:cNvPr>
          <p:cNvSpPr txBox="1"/>
          <p:nvPr/>
        </p:nvSpPr>
        <p:spPr>
          <a:xfrm>
            <a:off x="3114262" y="2156340"/>
            <a:ext cx="2285751" cy="646331"/>
          </a:xfrm>
          <a:prstGeom prst="rect">
            <a:avLst/>
          </a:prstGeom>
          <a:noFill/>
        </p:spPr>
        <p:txBody>
          <a:bodyPr wrap="square" rtlCol="0">
            <a:spAutoFit/>
          </a:bodyPr>
          <a:lstStyle/>
          <a:p>
            <a:pPr algn="ctr"/>
            <a:endParaRPr lang="fr-FR" noProof="0" dirty="0"/>
          </a:p>
          <a:p>
            <a:pPr algn="ctr"/>
            <a:r>
              <a:rPr lang="fr-FR" noProof="0" dirty="0"/>
              <a:t> de Tahuata et </a:t>
            </a:r>
            <a:r>
              <a:rPr lang="fr-FR" noProof="0" dirty="0" err="1"/>
              <a:t>Hiva</a:t>
            </a:r>
            <a:r>
              <a:rPr lang="fr-FR" noProof="0" dirty="0"/>
              <a:t> </a:t>
            </a:r>
            <a:r>
              <a:rPr lang="fr-FR" noProof="0" dirty="0" err="1"/>
              <a:t>Oa</a:t>
            </a:r>
            <a:endParaRPr lang="fr-FR" noProof="0" dirty="0"/>
          </a:p>
        </p:txBody>
      </p:sp>
      <p:sp>
        <p:nvSpPr>
          <p:cNvPr id="33" name="ZoneTexte 32">
            <a:extLst>
              <a:ext uri="{FF2B5EF4-FFF2-40B4-BE49-F238E27FC236}">
                <a16:creationId xmlns:a16="http://schemas.microsoft.com/office/drawing/2014/main" id="{37280570-90E8-77F0-33E7-673CDD372798}"/>
              </a:ext>
            </a:extLst>
          </p:cNvPr>
          <p:cNvSpPr txBox="1"/>
          <p:nvPr/>
        </p:nvSpPr>
        <p:spPr>
          <a:xfrm>
            <a:off x="3348840" y="2858061"/>
            <a:ext cx="1816594" cy="369332"/>
          </a:xfrm>
          <a:prstGeom prst="rect">
            <a:avLst/>
          </a:prstGeom>
          <a:noFill/>
        </p:spPr>
        <p:txBody>
          <a:bodyPr wrap="square" rtlCol="0">
            <a:spAutoFit/>
          </a:bodyPr>
          <a:lstStyle/>
          <a:p>
            <a:pPr algn="ctr"/>
            <a:r>
              <a:rPr lang="fr-FR" noProof="0" dirty="0"/>
              <a:t>de Eiao</a:t>
            </a:r>
          </a:p>
        </p:txBody>
      </p:sp>
      <p:sp>
        <p:nvSpPr>
          <p:cNvPr id="34" name="ZoneTexte 33">
            <a:extLst>
              <a:ext uri="{FF2B5EF4-FFF2-40B4-BE49-F238E27FC236}">
                <a16:creationId xmlns:a16="http://schemas.microsoft.com/office/drawing/2014/main" id="{96C08C10-D970-DC47-DB53-2F1957BA6380}"/>
              </a:ext>
            </a:extLst>
          </p:cNvPr>
          <p:cNvSpPr txBox="1"/>
          <p:nvPr/>
        </p:nvSpPr>
        <p:spPr>
          <a:xfrm>
            <a:off x="3427871" y="3286075"/>
            <a:ext cx="1816594" cy="369332"/>
          </a:xfrm>
          <a:prstGeom prst="rect">
            <a:avLst/>
          </a:prstGeom>
          <a:noFill/>
        </p:spPr>
        <p:txBody>
          <a:bodyPr wrap="square" rtlCol="0">
            <a:spAutoFit/>
          </a:bodyPr>
          <a:lstStyle/>
          <a:p>
            <a:pPr algn="ctr"/>
            <a:r>
              <a:rPr lang="fr-FR" noProof="0" dirty="0"/>
              <a:t>de </a:t>
            </a:r>
            <a:r>
              <a:rPr lang="fr-FR" noProof="0" dirty="0" err="1"/>
              <a:t>Ua</a:t>
            </a:r>
            <a:r>
              <a:rPr lang="fr-FR" noProof="0" dirty="0"/>
              <a:t> Pou</a:t>
            </a:r>
          </a:p>
        </p:txBody>
      </p:sp>
      <p:sp>
        <p:nvSpPr>
          <p:cNvPr id="35" name="ZoneTexte 34">
            <a:extLst>
              <a:ext uri="{FF2B5EF4-FFF2-40B4-BE49-F238E27FC236}">
                <a16:creationId xmlns:a16="http://schemas.microsoft.com/office/drawing/2014/main" id="{5E309AC6-C95E-5B60-0968-3531326C875B}"/>
              </a:ext>
            </a:extLst>
          </p:cNvPr>
          <p:cNvSpPr txBox="1"/>
          <p:nvPr/>
        </p:nvSpPr>
        <p:spPr>
          <a:xfrm>
            <a:off x="7401090" y="2002072"/>
            <a:ext cx="1816594" cy="369332"/>
          </a:xfrm>
          <a:prstGeom prst="rect">
            <a:avLst/>
          </a:prstGeom>
          <a:noFill/>
        </p:spPr>
        <p:txBody>
          <a:bodyPr wrap="square" rtlCol="0">
            <a:spAutoFit/>
          </a:bodyPr>
          <a:lstStyle/>
          <a:p>
            <a:pPr algn="ctr"/>
            <a:r>
              <a:rPr lang="fr-FR" noProof="0" dirty="0"/>
              <a:t>des Marquises</a:t>
            </a:r>
          </a:p>
        </p:txBody>
      </p:sp>
      <p:sp>
        <p:nvSpPr>
          <p:cNvPr id="36" name="ZoneTexte 35">
            <a:extLst>
              <a:ext uri="{FF2B5EF4-FFF2-40B4-BE49-F238E27FC236}">
                <a16:creationId xmlns:a16="http://schemas.microsoft.com/office/drawing/2014/main" id="{960402AE-0238-5DC7-1651-CFC992D870EB}"/>
              </a:ext>
            </a:extLst>
          </p:cNvPr>
          <p:cNvSpPr txBox="1"/>
          <p:nvPr/>
        </p:nvSpPr>
        <p:spPr>
          <a:xfrm>
            <a:off x="7157157" y="2497829"/>
            <a:ext cx="2190411" cy="369332"/>
          </a:xfrm>
          <a:prstGeom prst="rect">
            <a:avLst/>
          </a:prstGeom>
          <a:noFill/>
        </p:spPr>
        <p:txBody>
          <a:bodyPr wrap="square" rtlCol="0">
            <a:spAutoFit/>
          </a:bodyPr>
          <a:lstStyle/>
          <a:p>
            <a:pPr algn="ctr"/>
            <a:r>
              <a:rPr lang="fr-FR" noProof="0" dirty="0"/>
              <a:t>De </a:t>
            </a:r>
            <a:r>
              <a:rPr lang="fr-FR" noProof="0" dirty="0" err="1"/>
              <a:t>Nuku</a:t>
            </a:r>
            <a:r>
              <a:rPr lang="fr-FR" noProof="0" dirty="0"/>
              <a:t> </a:t>
            </a:r>
            <a:r>
              <a:rPr lang="fr-FR" noProof="0" dirty="0" err="1"/>
              <a:t>Hiva</a:t>
            </a:r>
            <a:endParaRPr lang="fr-FR" noProof="0" dirty="0"/>
          </a:p>
        </p:txBody>
      </p:sp>
      <p:sp>
        <p:nvSpPr>
          <p:cNvPr id="37" name="ZoneTexte 36">
            <a:extLst>
              <a:ext uri="{FF2B5EF4-FFF2-40B4-BE49-F238E27FC236}">
                <a16:creationId xmlns:a16="http://schemas.microsoft.com/office/drawing/2014/main" id="{C882A816-9503-81F1-E367-1B785A206EBD}"/>
              </a:ext>
            </a:extLst>
          </p:cNvPr>
          <p:cNvSpPr txBox="1"/>
          <p:nvPr/>
        </p:nvSpPr>
        <p:spPr>
          <a:xfrm>
            <a:off x="7463178" y="2910527"/>
            <a:ext cx="1816594" cy="369332"/>
          </a:xfrm>
          <a:prstGeom prst="rect">
            <a:avLst/>
          </a:prstGeom>
          <a:noFill/>
        </p:spPr>
        <p:txBody>
          <a:bodyPr wrap="square" rtlCol="0">
            <a:spAutoFit/>
          </a:bodyPr>
          <a:lstStyle/>
          <a:p>
            <a:pPr algn="ctr"/>
            <a:r>
              <a:rPr lang="fr-FR" noProof="0" dirty="0"/>
              <a:t>de </a:t>
            </a:r>
            <a:r>
              <a:rPr lang="fr-FR" noProof="0" dirty="0" err="1"/>
              <a:t>Ua</a:t>
            </a:r>
            <a:r>
              <a:rPr lang="fr-FR" noProof="0" dirty="0"/>
              <a:t> </a:t>
            </a:r>
            <a:r>
              <a:rPr lang="fr-FR" noProof="0" dirty="0" err="1"/>
              <a:t>Huka</a:t>
            </a:r>
            <a:r>
              <a:rPr lang="fr-FR" noProof="0" dirty="0"/>
              <a:t> (2)</a:t>
            </a:r>
          </a:p>
        </p:txBody>
      </p:sp>
      <p:sp>
        <p:nvSpPr>
          <p:cNvPr id="38" name="Rectangle 37">
            <a:extLst>
              <a:ext uri="{FF2B5EF4-FFF2-40B4-BE49-F238E27FC236}">
                <a16:creationId xmlns:a16="http://schemas.microsoft.com/office/drawing/2014/main" id="{9BBB14D8-C048-5A6E-6FAD-551689CC5503}"/>
              </a:ext>
            </a:extLst>
          </p:cNvPr>
          <p:cNvSpPr/>
          <p:nvPr/>
        </p:nvSpPr>
        <p:spPr>
          <a:xfrm>
            <a:off x="10079041" y="1647789"/>
            <a:ext cx="1399598" cy="157960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ZoneTexte 38">
            <a:extLst>
              <a:ext uri="{FF2B5EF4-FFF2-40B4-BE49-F238E27FC236}">
                <a16:creationId xmlns:a16="http://schemas.microsoft.com/office/drawing/2014/main" id="{A53BF2D6-247D-3923-5F8F-81C2D01FD46F}"/>
              </a:ext>
            </a:extLst>
          </p:cNvPr>
          <p:cNvSpPr txBox="1"/>
          <p:nvPr/>
        </p:nvSpPr>
        <p:spPr>
          <a:xfrm>
            <a:off x="9598474" y="3243412"/>
            <a:ext cx="2393016" cy="369332"/>
          </a:xfrm>
          <a:prstGeom prst="rect">
            <a:avLst/>
          </a:prstGeom>
          <a:noFill/>
        </p:spPr>
        <p:txBody>
          <a:bodyPr wrap="square" rtlCol="0">
            <a:spAutoFit/>
          </a:bodyPr>
          <a:lstStyle/>
          <a:p>
            <a:pPr algn="ctr"/>
            <a:r>
              <a:rPr lang="fr-FR" noProof="0" dirty="0"/>
              <a:t>Lori de </a:t>
            </a:r>
            <a:r>
              <a:rPr lang="fr-FR" noProof="0" dirty="0" err="1"/>
              <a:t>Sinoto</a:t>
            </a:r>
            <a:endParaRPr lang="fr-FR" noProof="0" dirty="0"/>
          </a:p>
        </p:txBody>
      </p:sp>
      <p:sp>
        <p:nvSpPr>
          <p:cNvPr id="40" name="Rectangle 39">
            <a:extLst>
              <a:ext uri="{FF2B5EF4-FFF2-40B4-BE49-F238E27FC236}">
                <a16:creationId xmlns:a16="http://schemas.microsoft.com/office/drawing/2014/main" id="{2A0EC9AE-BA67-E30E-3E22-A078D81CCB99}"/>
              </a:ext>
            </a:extLst>
          </p:cNvPr>
          <p:cNvSpPr/>
          <p:nvPr/>
        </p:nvSpPr>
        <p:spPr>
          <a:xfrm>
            <a:off x="9823128" y="3983119"/>
            <a:ext cx="2066684" cy="218908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ZoneTexte 40">
            <a:extLst>
              <a:ext uri="{FF2B5EF4-FFF2-40B4-BE49-F238E27FC236}">
                <a16:creationId xmlns:a16="http://schemas.microsoft.com/office/drawing/2014/main" id="{9095EED4-0688-390E-4842-C0D9946DCFDF}"/>
              </a:ext>
            </a:extLst>
          </p:cNvPr>
          <p:cNvSpPr txBox="1"/>
          <p:nvPr/>
        </p:nvSpPr>
        <p:spPr>
          <a:xfrm>
            <a:off x="9568824" y="3604579"/>
            <a:ext cx="2393016" cy="369332"/>
          </a:xfrm>
          <a:prstGeom prst="rect">
            <a:avLst/>
          </a:prstGeom>
          <a:noFill/>
        </p:spPr>
        <p:txBody>
          <a:bodyPr wrap="square" rtlCol="0">
            <a:spAutoFit/>
          </a:bodyPr>
          <a:lstStyle/>
          <a:p>
            <a:pPr algn="ctr"/>
            <a:r>
              <a:rPr lang="fr-FR" noProof="0" dirty="0"/>
              <a:t>Lori conquis</a:t>
            </a:r>
          </a:p>
        </p:txBody>
      </p:sp>
      <p:pic>
        <p:nvPicPr>
          <p:cNvPr id="43" name="Image 42">
            <a:extLst>
              <a:ext uri="{FF2B5EF4-FFF2-40B4-BE49-F238E27FC236}">
                <a16:creationId xmlns:a16="http://schemas.microsoft.com/office/drawing/2014/main" id="{CC2F8C61-9C9B-4D8D-C0FB-D1C4CDC401C6}"/>
              </a:ext>
            </a:extLst>
          </p:cNvPr>
          <p:cNvPicPr>
            <a:picLocks noChangeAspect="1"/>
          </p:cNvPicPr>
          <p:nvPr/>
        </p:nvPicPr>
        <p:blipFill>
          <a:blip r:embed="rId6"/>
          <a:stretch>
            <a:fillRect/>
          </a:stretch>
        </p:blipFill>
        <p:spPr>
          <a:xfrm>
            <a:off x="10079041" y="4558542"/>
            <a:ext cx="1557355" cy="1038236"/>
          </a:xfrm>
          <a:prstGeom prst="rect">
            <a:avLst/>
          </a:prstGeom>
        </p:spPr>
      </p:pic>
      <p:pic>
        <p:nvPicPr>
          <p:cNvPr id="45" name="Image 44">
            <a:extLst>
              <a:ext uri="{FF2B5EF4-FFF2-40B4-BE49-F238E27FC236}">
                <a16:creationId xmlns:a16="http://schemas.microsoft.com/office/drawing/2014/main" id="{0D5AB2C1-1E91-0740-2438-E937099EFE1D}"/>
              </a:ext>
            </a:extLst>
          </p:cNvPr>
          <p:cNvPicPr>
            <a:picLocks noChangeAspect="1"/>
          </p:cNvPicPr>
          <p:nvPr/>
        </p:nvPicPr>
        <p:blipFill>
          <a:blip r:embed="rId7"/>
          <a:stretch>
            <a:fillRect/>
          </a:stretch>
        </p:blipFill>
        <p:spPr>
          <a:xfrm>
            <a:off x="7590108" y="3678288"/>
            <a:ext cx="1665164" cy="1103171"/>
          </a:xfrm>
          <a:prstGeom prst="rect">
            <a:avLst/>
          </a:prstGeom>
        </p:spPr>
      </p:pic>
      <p:pic>
        <p:nvPicPr>
          <p:cNvPr id="47" name="Image 46">
            <a:extLst>
              <a:ext uri="{FF2B5EF4-FFF2-40B4-BE49-F238E27FC236}">
                <a16:creationId xmlns:a16="http://schemas.microsoft.com/office/drawing/2014/main" id="{608CC9D1-B2AB-5CEA-348C-062014D35E2F}"/>
              </a:ext>
            </a:extLst>
          </p:cNvPr>
          <p:cNvPicPr>
            <a:picLocks noChangeAspect="1"/>
          </p:cNvPicPr>
          <p:nvPr/>
        </p:nvPicPr>
        <p:blipFill>
          <a:blip r:embed="rId8"/>
          <a:srcRect r="3655" b="18321"/>
          <a:stretch>
            <a:fillRect/>
          </a:stretch>
        </p:blipFill>
        <p:spPr>
          <a:xfrm>
            <a:off x="7590108" y="4991243"/>
            <a:ext cx="1689664" cy="1138005"/>
          </a:xfrm>
          <a:prstGeom prst="rect">
            <a:avLst/>
          </a:prstGeom>
        </p:spPr>
      </p:pic>
      <p:pic>
        <p:nvPicPr>
          <p:cNvPr id="52" name="Image 51">
            <a:extLst>
              <a:ext uri="{FF2B5EF4-FFF2-40B4-BE49-F238E27FC236}">
                <a16:creationId xmlns:a16="http://schemas.microsoft.com/office/drawing/2014/main" id="{2E173AD2-DFBA-17EA-F1FE-91BA3F1FBFCB}"/>
              </a:ext>
            </a:extLst>
          </p:cNvPr>
          <p:cNvPicPr>
            <a:picLocks noChangeAspect="1"/>
          </p:cNvPicPr>
          <p:nvPr/>
        </p:nvPicPr>
        <p:blipFill>
          <a:blip r:embed="rId9"/>
          <a:srcRect t="28983"/>
          <a:stretch>
            <a:fillRect/>
          </a:stretch>
        </p:blipFill>
        <p:spPr>
          <a:xfrm>
            <a:off x="3486097" y="4358327"/>
            <a:ext cx="1525394" cy="1475048"/>
          </a:xfrm>
          <a:prstGeom prst="rect">
            <a:avLst/>
          </a:prstGeom>
        </p:spPr>
      </p:pic>
      <p:sp>
        <p:nvSpPr>
          <p:cNvPr id="54" name="ZoneTexte 53">
            <a:extLst>
              <a:ext uri="{FF2B5EF4-FFF2-40B4-BE49-F238E27FC236}">
                <a16:creationId xmlns:a16="http://schemas.microsoft.com/office/drawing/2014/main" id="{8E4A87B4-3386-06C9-C19C-D247B147EDC4}"/>
              </a:ext>
            </a:extLst>
          </p:cNvPr>
          <p:cNvSpPr txBox="1"/>
          <p:nvPr/>
        </p:nvSpPr>
        <p:spPr>
          <a:xfrm>
            <a:off x="3278316" y="1559753"/>
            <a:ext cx="1816594" cy="646331"/>
          </a:xfrm>
          <a:prstGeom prst="rect">
            <a:avLst/>
          </a:prstGeom>
          <a:noFill/>
        </p:spPr>
        <p:txBody>
          <a:bodyPr wrap="square" rtlCol="0">
            <a:spAutoFit/>
          </a:bodyPr>
          <a:lstStyle/>
          <a:p>
            <a:pPr algn="ctr"/>
            <a:r>
              <a:rPr lang="fr-FR" b="1" dirty="0"/>
              <a:t>Les M</a:t>
            </a:r>
            <a:r>
              <a:rPr lang="fr-FR" b="1" noProof="0" dirty="0" err="1"/>
              <a:t>onarques</a:t>
            </a:r>
            <a:endParaRPr lang="fr-FR" b="1" noProof="0" dirty="0"/>
          </a:p>
          <a:p>
            <a:pPr algn="ctr"/>
            <a:endParaRPr lang="fr-FR" dirty="0"/>
          </a:p>
        </p:txBody>
      </p:sp>
      <p:sp>
        <p:nvSpPr>
          <p:cNvPr id="55" name="ZoneTexte 54">
            <a:extLst>
              <a:ext uri="{FF2B5EF4-FFF2-40B4-BE49-F238E27FC236}">
                <a16:creationId xmlns:a16="http://schemas.microsoft.com/office/drawing/2014/main" id="{9E674DA6-BBEB-47DE-E699-DB4B7ED7F5A4}"/>
              </a:ext>
            </a:extLst>
          </p:cNvPr>
          <p:cNvSpPr txBox="1"/>
          <p:nvPr/>
        </p:nvSpPr>
        <p:spPr>
          <a:xfrm>
            <a:off x="5267859" y="1549400"/>
            <a:ext cx="1816594" cy="369332"/>
          </a:xfrm>
          <a:prstGeom prst="rect">
            <a:avLst/>
          </a:prstGeom>
          <a:noFill/>
        </p:spPr>
        <p:txBody>
          <a:bodyPr wrap="square" rtlCol="0">
            <a:spAutoFit/>
          </a:bodyPr>
          <a:lstStyle/>
          <a:p>
            <a:pPr algn="ctr"/>
            <a:r>
              <a:rPr lang="fr-FR" b="1" noProof="0" dirty="0"/>
              <a:t>Les râles</a:t>
            </a:r>
          </a:p>
        </p:txBody>
      </p:sp>
      <p:sp>
        <p:nvSpPr>
          <p:cNvPr id="56" name="ZoneTexte 55">
            <a:extLst>
              <a:ext uri="{FF2B5EF4-FFF2-40B4-BE49-F238E27FC236}">
                <a16:creationId xmlns:a16="http://schemas.microsoft.com/office/drawing/2014/main" id="{98DA0A2B-2AD2-5BDC-269B-0C8456B00297}"/>
              </a:ext>
            </a:extLst>
          </p:cNvPr>
          <p:cNvSpPr txBox="1"/>
          <p:nvPr/>
        </p:nvSpPr>
        <p:spPr>
          <a:xfrm>
            <a:off x="7093428" y="1574299"/>
            <a:ext cx="2124256" cy="369332"/>
          </a:xfrm>
          <a:prstGeom prst="rect">
            <a:avLst/>
          </a:prstGeom>
          <a:noFill/>
        </p:spPr>
        <p:txBody>
          <a:bodyPr wrap="square" rtlCol="0">
            <a:spAutoFit/>
          </a:bodyPr>
          <a:lstStyle/>
          <a:p>
            <a:pPr algn="ctr"/>
            <a:r>
              <a:rPr lang="fr-FR" b="1" noProof="0" dirty="0"/>
              <a:t>Les Poule-Sultanes</a:t>
            </a:r>
          </a:p>
        </p:txBody>
      </p:sp>
      <p:pic>
        <p:nvPicPr>
          <p:cNvPr id="58" name="Image 57">
            <a:extLst>
              <a:ext uri="{FF2B5EF4-FFF2-40B4-BE49-F238E27FC236}">
                <a16:creationId xmlns:a16="http://schemas.microsoft.com/office/drawing/2014/main" id="{B6432A60-4C1B-7C72-D379-70BD65755C75}"/>
              </a:ext>
            </a:extLst>
          </p:cNvPr>
          <p:cNvPicPr>
            <a:picLocks noChangeAspect="1"/>
          </p:cNvPicPr>
          <p:nvPr/>
        </p:nvPicPr>
        <p:blipFill>
          <a:blip r:embed="rId10"/>
          <a:srcRect l="5759" r="3736"/>
          <a:stretch>
            <a:fillRect/>
          </a:stretch>
        </p:blipFill>
        <p:spPr>
          <a:xfrm>
            <a:off x="5589375" y="4358327"/>
            <a:ext cx="1560728" cy="1522295"/>
          </a:xfrm>
          <a:prstGeom prst="rect">
            <a:avLst/>
          </a:prstGeom>
        </p:spPr>
      </p:pic>
      <p:pic>
        <p:nvPicPr>
          <p:cNvPr id="60" name="Image 59">
            <a:extLst>
              <a:ext uri="{FF2B5EF4-FFF2-40B4-BE49-F238E27FC236}">
                <a16:creationId xmlns:a16="http://schemas.microsoft.com/office/drawing/2014/main" id="{E78BFEBC-BC78-0842-37F4-15C201C4722D}"/>
              </a:ext>
            </a:extLst>
          </p:cNvPr>
          <p:cNvPicPr>
            <a:picLocks noChangeAspect="1"/>
          </p:cNvPicPr>
          <p:nvPr/>
        </p:nvPicPr>
        <p:blipFill>
          <a:blip r:embed="rId11"/>
          <a:stretch>
            <a:fillRect/>
          </a:stretch>
        </p:blipFill>
        <p:spPr>
          <a:xfrm>
            <a:off x="10306143" y="1803609"/>
            <a:ext cx="977678" cy="1282961"/>
          </a:xfrm>
          <a:prstGeom prst="rect">
            <a:avLst/>
          </a:prstGeom>
        </p:spPr>
      </p:pic>
    </p:spTree>
    <p:extLst>
      <p:ext uri="{BB962C8B-B14F-4D97-AF65-F5344CB8AC3E}">
        <p14:creationId xmlns:p14="http://schemas.microsoft.com/office/powerpoint/2010/main" val="4208103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65CC227C-606F-93D6-6C67-E713CDF46A63}"/>
              </a:ext>
            </a:extLst>
          </p:cNvPr>
          <p:cNvPicPr>
            <a:picLocks noChangeAspect="1"/>
          </p:cNvPicPr>
          <p:nvPr/>
        </p:nvPicPr>
        <p:blipFill>
          <a:blip r:embed="rId2"/>
          <a:stretch>
            <a:fillRect/>
          </a:stretch>
        </p:blipFill>
        <p:spPr>
          <a:xfrm>
            <a:off x="904708" y="763928"/>
            <a:ext cx="5680269" cy="4215824"/>
          </a:xfrm>
          <a:prstGeom prst="rect">
            <a:avLst/>
          </a:prstGeom>
        </p:spPr>
      </p:pic>
      <p:sp>
        <p:nvSpPr>
          <p:cNvPr id="4" name="ZoneTexte 3">
            <a:extLst>
              <a:ext uri="{FF2B5EF4-FFF2-40B4-BE49-F238E27FC236}">
                <a16:creationId xmlns:a16="http://schemas.microsoft.com/office/drawing/2014/main" id="{A9369A55-F5A9-E96F-F34C-C9021C7C0DA3}"/>
              </a:ext>
            </a:extLst>
          </p:cNvPr>
          <p:cNvSpPr txBox="1"/>
          <p:nvPr/>
        </p:nvSpPr>
        <p:spPr>
          <a:xfrm>
            <a:off x="7060557" y="1286790"/>
            <a:ext cx="4373049" cy="3170099"/>
          </a:xfrm>
          <a:prstGeom prst="rect">
            <a:avLst/>
          </a:prstGeom>
          <a:noFill/>
        </p:spPr>
        <p:txBody>
          <a:bodyPr wrap="square" rtlCol="0">
            <a:spAutoFit/>
          </a:bodyPr>
          <a:lstStyle/>
          <a:p>
            <a:pPr algn="ctr"/>
            <a:r>
              <a:rPr lang="fr-FR" sz="4000" noProof="0" dirty="0">
                <a:latin typeface="Cooper Black" panose="0208090404030B020404" pitchFamily="18" charset="77"/>
              </a:rPr>
              <a:t>QUELS SONT LES MENACES POUR NOS OISEAUX ENDÉMIQUES ?</a:t>
            </a:r>
          </a:p>
        </p:txBody>
      </p:sp>
    </p:spTree>
    <p:extLst>
      <p:ext uri="{BB962C8B-B14F-4D97-AF65-F5344CB8AC3E}">
        <p14:creationId xmlns:p14="http://schemas.microsoft.com/office/powerpoint/2010/main" val="39239795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187C2-525C-D921-6870-832306D4930C}"/>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79D05D8D-758A-C1EE-8CE8-AF2FEC7C1A71}"/>
              </a:ext>
            </a:extLst>
          </p:cNvPr>
          <p:cNvPicPr>
            <a:picLocks noChangeAspect="1"/>
          </p:cNvPicPr>
          <p:nvPr/>
        </p:nvPicPr>
        <p:blipFill>
          <a:blip r:embed="rId3"/>
          <a:stretch>
            <a:fillRect/>
          </a:stretch>
        </p:blipFill>
        <p:spPr>
          <a:xfrm>
            <a:off x="0" y="0"/>
            <a:ext cx="12192000" cy="6285053"/>
          </a:xfrm>
          <a:prstGeom prst="rect">
            <a:avLst/>
          </a:prstGeom>
        </p:spPr>
      </p:pic>
      <p:sp>
        <p:nvSpPr>
          <p:cNvPr id="10" name="ZoneTexte 9">
            <a:extLst>
              <a:ext uri="{FF2B5EF4-FFF2-40B4-BE49-F238E27FC236}">
                <a16:creationId xmlns:a16="http://schemas.microsoft.com/office/drawing/2014/main" id="{D73CB6FE-571A-477D-2134-E791F2B5E881}"/>
              </a:ext>
            </a:extLst>
          </p:cNvPr>
          <p:cNvSpPr txBox="1"/>
          <p:nvPr/>
        </p:nvSpPr>
        <p:spPr>
          <a:xfrm>
            <a:off x="1128415" y="846707"/>
            <a:ext cx="2579349" cy="769441"/>
          </a:xfrm>
          <a:prstGeom prst="rect">
            <a:avLst/>
          </a:prstGeom>
          <a:noFill/>
        </p:spPr>
        <p:txBody>
          <a:bodyPr wrap="square" rtlCol="0">
            <a:spAutoFit/>
          </a:bodyPr>
          <a:lstStyle/>
          <a:p>
            <a:pPr algn="ctr"/>
            <a:r>
              <a:rPr lang="fr-FR" sz="4400" noProof="0" dirty="0">
                <a:latin typeface="Britannic Bold" panose="020B0903060703020204" pitchFamily="34" charset="77"/>
              </a:rPr>
              <a:t>LES RATS</a:t>
            </a:r>
          </a:p>
        </p:txBody>
      </p:sp>
    </p:spTree>
    <p:extLst>
      <p:ext uri="{BB962C8B-B14F-4D97-AF65-F5344CB8AC3E}">
        <p14:creationId xmlns:p14="http://schemas.microsoft.com/office/powerpoint/2010/main" val="24501489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71F03-2708-AB2A-CF28-3D0A36AE080B}"/>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959F22A1-DD4A-8E5C-50B6-8F939D9FFD4F}"/>
              </a:ext>
            </a:extLst>
          </p:cNvPr>
          <p:cNvPicPr>
            <a:picLocks noChangeAspect="1"/>
          </p:cNvPicPr>
          <p:nvPr/>
        </p:nvPicPr>
        <p:blipFill>
          <a:blip r:embed="rId3"/>
          <a:srcRect t="1" b="-1945"/>
          <a:stretch>
            <a:fillRect/>
          </a:stretch>
        </p:blipFill>
        <p:spPr>
          <a:xfrm>
            <a:off x="0" y="0"/>
            <a:ext cx="12192000" cy="6435524"/>
          </a:xfrm>
          <a:prstGeom prst="rect">
            <a:avLst/>
          </a:prstGeom>
        </p:spPr>
      </p:pic>
      <p:sp>
        <p:nvSpPr>
          <p:cNvPr id="10" name="ZoneTexte 9">
            <a:extLst>
              <a:ext uri="{FF2B5EF4-FFF2-40B4-BE49-F238E27FC236}">
                <a16:creationId xmlns:a16="http://schemas.microsoft.com/office/drawing/2014/main" id="{2293424D-5388-BE7A-825E-5A0014BA1BFB}"/>
              </a:ext>
            </a:extLst>
          </p:cNvPr>
          <p:cNvSpPr txBox="1"/>
          <p:nvPr/>
        </p:nvSpPr>
        <p:spPr>
          <a:xfrm>
            <a:off x="1021029" y="771281"/>
            <a:ext cx="3061869" cy="707886"/>
          </a:xfrm>
          <a:prstGeom prst="rect">
            <a:avLst/>
          </a:prstGeom>
          <a:noFill/>
        </p:spPr>
        <p:txBody>
          <a:bodyPr wrap="square" rtlCol="0">
            <a:spAutoFit/>
          </a:bodyPr>
          <a:lstStyle/>
          <a:p>
            <a:pPr algn="ctr"/>
            <a:r>
              <a:rPr lang="fr-FR" sz="4000" noProof="0" dirty="0">
                <a:latin typeface="Britannic Bold" panose="020B0903060703020204" pitchFamily="34" charset="77"/>
              </a:rPr>
              <a:t>LES CHATS</a:t>
            </a:r>
          </a:p>
        </p:txBody>
      </p:sp>
    </p:spTree>
    <p:extLst>
      <p:ext uri="{BB962C8B-B14F-4D97-AF65-F5344CB8AC3E}">
        <p14:creationId xmlns:p14="http://schemas.microsoft.com/office/powerpoint/2010/main" val="3798238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A7F71F92-FCEF-CB88-5EE2-EE06CB8CC82C}"/>
              </a:ext>
            </a:extLst>
          </p:cNvPr>
          <p:cNvPicPr>
            <a:picLocks noChangeAspect="1"/>
          </p:cNvPicPr>
          <p:nvPr/>
        </p:nvPicPr>
        <p:blipFill>
          <a:blip r:embed="rId3"/>
          <a:stretch>
            <a:fillRect/>
          </a:stretch>
        </p:blipFill>
        <p:spPr>
          <a:xfrm>
            <a:off x="0" y="0"/>
            <a:ext cx="12192000" cy="6285054"/>
          </a:xfrm>
          <a:prstGeom prst="rect">
            <a:avLst/>
          </a:prstGeom>
        </p:spPr>
      </p:pic>
      <p:sp>
        <p:nvSpPr>
          <p:cNvPr id="5" name="ZoneTexte 4">
            <a:extLst>
              <a:ext uri="{FF2B5EF4-FFF2-40B4-BE49-F238E27FC236}">
                <a16:creationId xmlns:a16="http://schemas.microsoft.com/office/drawing/2014/main" id="{97B7AD41-9C3C-2B88-A463-29B7E34742CD}"/>
              </a:ext>
            </a:extLst>
          </p:cNvPr>
          <p:cNvSpPr txBox="1"/>
          <p:nvPr/>
        </p:nvSpPr>
        <p:spPr>
          <a:xfrm>
            <a:off x="6847608" y="4239416"/>
            <a:ext cx="4032595" cy="1323439"/>
          </a:xfrm>
          <a:prstGeom prst="rect">
            <a:avLst/>
          </a:prstGeom>
          <a:noFill/>
        </p:spPr>
        <p:txBody>
          <a:bodyPr wrap="square" rtlCol="0">
            <a:spAutoFit/>
          </a:bodyPr>
          <a:lstStyle/>
          <a:p>
            <a:pPr algn="ctr"/>
            <a:r>
              <a:rPr lang="fr-FR" sz="4000" noProof="0" dirty="0">
                <a:latin typeface="Britannic Bold" panose="020B0903060703020204" pitchFamily="34" charset="77"/>
              </a:rPr>
              <a:t>LES FOURMIS INVASIVES</a:t>
            </a:r>
          </a:p>
        </p:txBody>
      </p:sp>
    </p:spTree>
    <p:extLst>
      <p:ext uri="{BB962C8B-B14F-4D97-AF65-F5344CB8AC3E}">
        <p14:creationId xmlns:p14="http://schemas.microsoft.com/office/powerpoint/2010/main" val="1356343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5342F-D3F4-000B-8B29-9F13718A2DD4}"/>
            </a:ext>
          </a:extLst>
        </p:cNvPr>
        <p:cNvGrpSpPr/>
        <p:nvPr/>
      </p:nvGrpSpPr>
      <p:grpSpPr>
        <a:xfrm>
          <a:off x="0" y="0"/>
          <a:ext cx="0" cy="0"/>
          <a:chOff x="0" y="0"/>
          <a:chExt cx="0" cy="0"/>
        </a:xfrm>
      </p:grpSpPr>
      <p:pic>
        <p:nvPicPr>
          <p:cNvPr id="4" name="Image 3">
            <a:extLst>
              <a:ext uri="{FF2B5EF4-FFF2-40B4-BE49-F238E27FC236}">
                <a16:creationId xmlns:a16="http://schemas.microsoft.com/office/drawing/2014/main" id="{C8BB37F3-09AE-600D-0A3D-7507E89F8F32}"/>
              </a:ext>
            </a:extLst>
          </p:cNvPr>
          <p:cNvPicPr>
            <a:picLocks noChangeAspect="1"/>
          </p:cNvPicPr>
          <p:nvPr/>
        </p:nvPicPr>
        <p:blipFill>
          <a:blip r:embed="rId3"/>
          <a:srcRect b="8288"/>
          <a:stretch>
            <a:fillRect/>
          </a:stretch>
        </p:blipFill>
        <p:spPr>
          <a:xfrm>
            <a:off x="0" y="0"/>
            <a:ext cx="12192000" cy="6289589"/>
          </a:xfrm>
          <a:prstGeom prst="rect">
            <a:avLst/>
          </a:prstGeom>
        </p:spPr>
      </p:pic>
      <p:sp>
        <p:nvSpPr>
          <p:cNvPr id="5" name="ZoneTexte 4">
            <a:extLst>
              <a:ext uri="{FF2B5EF4-FFF2-40B4-BE49-F238E27FC236}">
                <a16:creationId xmlns:a16="http://schemas.microsoft.com/office/drawing/2014/main" id="{B690CC01-057E-CDAD-726F-DE5F5AA5940C}"/>
              </a:ext>
            </a:extLst>
          </p:cNvPr>
          <p:cNvSpPr txBox="1"/>
          <p:nvPr/>
        </p:nvSpPr>
        <p:spPr>
          <a:xfrm>
            <a:off x="4000594" y="4164812"/>
            <a:ext cx="4190812" cy="1446550"/>
          </a:xfrm>
          <a:prstGeom prst="rect">
            <a:avLst/>
          </a:prstGeom>
          <a:noFill/>
        </p:spPr>
        <p:txBody>
          <a:bodyPr wrap="square" rtlCol="0">
            <a:spAutoFit/>
          </a:bodyPr>
          <a:lstStyle/>
          <a:p>
            <a:pPr algn="ctr"/>
            <a:r>
              <a:rPr lang="fr-FR" sz="4400" noProof="0" dirty="0">
                <a:latin typeface="Britannic Bold" panose="020B0903060703020204" pitchFamily="34" charset="77"/>
              </a:rPr>
              <a:t>LES PLANTES ENVAHISSANTES</a:t>
            </a:r>
          </a:p>
        </p:txBody>
      </p:sp>
    </p:spTree>
    <p:extLst>
      <p:ext uri="{BB962C8B-B14F-4D97-AF65-F5344CB8AC3E}">
        <p14:creationId xmlns:p14="http://schemas.microsoft.com/office/powerpoint/2010/main" val="33814838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9F371-91AA-91A5-1C2A-231567EDD7C7}"/>
            </a:ext>
          </a:extLst>
        </p:cNvPr>
        <p:cNvGrpSpPr/>
        <p:nvPr/>
      </p:nvGrpSpPr>
      <p:grpSpPr>
        <a:xfrm>
          <a:off x="0" y="0"/>
          <a:ext cx="0" cy="0"/>
          <a:chOff x="0" y="0"/>
          <a:chExt cx="0" cy="0"/>
        </a:xfrm>
      </p:grpSpPr>
      <p:pic>
        <p:nvPicPr>
          <p:cNvPr id="9" name="Image 8">
            <a:extLst>
              <a:ext uri="{FF2B5EF4-FFF2-40B4-BE49-F238E27FC236}">
                <a16:creationId xmlns:a16="http://schemas.microsoft.com/office/drawing/2014/main" id="{F1E881F7-39DC-9D40-44B3-0F8535029B64}"/>
              </a:ext>
            </a:extLst>
          </p:cNvPr>
          <p:cNvPicPr>
            <a:picLocks noChangeAspect="1"/>
          </p:cNvPicPr>
          <p:nvPr/>
        </p:nvPicPr>
        <p:blipFill>
          <a:blip r:embed="rId3"/>
          <a:srcRect t="3465" b="1221"/>
          <a:stretch>
            <a:fillRect/>
          </a:stretch>
        </p:blipFill>
        <p:spPr>
          <a:xfrm>
            <a:off x="0" y="0"/>
            <a:ext cx="12192000" cy="6285053"/>
          </a:xfrm>
          <a:prstGeom prst="rect">
            <a:avLst/>
          </a:prstGeom>
        </p:spPr>
      </p:pic>
      <p:sp>
        <p:nvSpPr>
          <p:cNvPr id="5" name="ZoneTexte 4">
            <a:extLst>
              <a:ext uri="{FF2B5EF4-FFF2-40B4-BE49-F238E27FC236}">
                <a16:creationId xmlns:a16="http://schemas.microsoft.com/office/drawing/2014/main" id="{8F14DA35-BC1E-310A-DD21-2853790A1B32}"/>
              </a:ext>
            </a:extLst>
          </p:cNvPr>
          <p:cNvSpPr txBox="1"/>
          <p:nvPr/>
        </p:nvSpPr>
        <p:spPr>
          <a:xfrm>
            <a:off x="1241528" y="489351"/>
            <a:ext cx="3774292" cy="1938992"/>
          </a:xfrm>
          <a:prstGeom prst="rect">
            <a:avLst/>
          </a:prstGeom>
          <a:noFill/>
        </p:spPr>
        <p:txBody>
          <a:bodyPr wrap="square" rtlCol="0">
            <a:spAutoFit/>
          </a:bodyPr>
          <a:lstStyle/>
          <a:p>
            <a:pPr algn="ctr"/>
            <a:r>
              <a:rPr lang="fr-FR" sz="4000" noProof="0" dirty="0">
                <a:latin typeface="Britannic Bold" panose="020B0903060703020204" pitchFamily="34" charset="77"/>
              </a:rPr>
              <a:t>LA DÉGRADATION DE L’HABITAT</a:t>
            </a:r>
          </a:p>
        </p:txBody>
      </p:sp>
    </p:spTree>
    <p:extLst>
      <p:ext uri="{BB962C8B-B14F-4D97-AF65-F5344CB8AC3E}">
        <p14:creationId xmlns:p14="http://schemas.microsoft.com/office/powerpoint/2010/main" val="1536150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209C2B5C-A292-65CA-C220-7C361E3C58F0}"/>
              </a:ext>
            </a:extLst>
          </p:cNvPr>
          <p:cNvPicPr>
            <a:picLocks noChangeAspect="1"/>
          </p:cNvPicPr>
          <p:nvPr/>
        </p:nvPicPr>
        <p:blipFill>
          <a:blip r:embed="rId3"/>
          <a:stretch>
            <a:fillRect/>
          </a:stretch>
        </p:blipFill>
        <p:spPr>
          <a:xfrm>
            <a:off x="0" y="0"/>
            <a:ext cx="12192000" cy="6285053"/>
          </a:xfrm>
          <a:prstGeom prst="rect">
            <a:avLst/>
          </a:prstGeom>
        </p:spPr>
      </p:pic>
      <p:sp>
        <p:nvSpPr>
          <p:cNvPr id="2" name="ZoneTexte 1">
            <a:extLst>
              <a:ext uri="{FF2B5EF4-FFF2-40B4-BE49-F238E27FC236}">
                <a16:creationId xmlns:a16="http://schemas.microsoft.com/office/drawing/2014/main" id="{59143098-B110-ECFD-350E-A454E939E929}"/>
              </a:ext>
            </a:extLst>
          </p:cNvPr>
          <p:cNvSpPr txBox="1"/>
          <p:nvPr/>
        </p:nvSpPr>
        <p:spPr>
          <a:xfrm>
            <a:off x="1082091" y="4103789"/>
            <a:ext cx="3408887" cy="1446550"/>
          </a:xfrm>
          <a:prstGeom prst="rect">
            <a:avLst/>
          </a:prstGeom>
          <a:noFill/>
        </p:spPr>
        <p:txBody>
          <a:bodyPr wrap="square" rtlCol="0">
            <a:spAutoFit/>
          </a:bodyPr>
          <a:lstStyle/>
          <a:p>
            <a:r>
              <a:rPr lang="fr-FR" sz="4400" noProof="0" dirty="0">
                <a:latin typeface="Britannic Bold" panose="020B0903060703020204" pitchFamily="34" charset="77"/>
              </a:rPr>
              <a:t>LES OISEAUX INTRODUITS</a:t>
            </a:r>
          </a:p>
        </p:txBody>
      </p:sp>
    </p:spTree>
    <p:extLst>
      <p:ext uri="{BB962C8B-B14F-4D97-AF65-F5344CB8AC3E}">
        <p14:creationId xmlns:p14="http://schemas.microsoft.com/office/powerpoint/2010/main" val="2020574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5384ED32-0BF7-A620-0273-76EC209D9847}"/>
              </a:ext>
            </a:extLst>
          </p:cNvPr>
          <p:cNvPicPr>
            <a:picLocks noChangeAspect="1"/>
          </p:cNvPicPr>
          <p:nvPr/>
        </p:nvPicPr>
        <p:blipFill>
          <a:blip r:embed="rId3"/>
          <a:stretch>
            <a:fillRect/>
          </a:stretch>
        </p:blipFill>
        <p:spPr>
          <a:xfrm>
            <a:off x="0" y="0"/>
            <a:ext cx="12192000" cy="6286500"/>
          </a:xfrm>
          <a:prstGeom prst="rect">
            <a:avLst/>
          </a:prstGeom>
        </p:spPr>
      </p:pic>
      <p:sp>
        <p:nvSpPr>
          <p:cNvPr id="4" name="ZoneTexte 3">
            <a:extLst>
              <a:ext uri="{FF2B5EF4-FFF2-40B4-BE49-F238E27FC236}">
                <a16:creationId xmlns:a16="http://schemas.microsoft.com/office/drawing/2014/main" id="{A65CCD0E-08A1-DCC1-BE4D-B7A0581E1A40}"/>
              </a:ext>
            </a:extLst>
          </p:cNvPr>
          <p:cNvSpPr txBox="1"/>
          <p:nvPr/>
        </p:nvSpPr>
        <p:spPr>
          <a:xfrm>
            <a:off x="3888791" y="3429000"/>
            <a:ext cx="3408887" cy="2123658"/>
          </a:xfrm>
          <a:prstGeom prst="rect">
            <a:avLst/>
          </a:prstGeom>
          <a:noFill/>
        </p:spPr>
        <p:txBody>
          <a:bodyPr wrap="square" rtlCol="0">
            <a:spAutoFit/>
          </a:bodyPr>
          <a:lstStyle/>
          <a:p>
            <a:pPr algn="ctr"/>
            <a:r>
              <a:rPr lang="fr-FR" sz="4400" noProof="0" dirty="0">
                <a:latin typeface="Britannic Bold" panose="020B0903060703020204" pitchFamily="34" charset="77"/>
              </a:rPr>
              <a:t>LES MALADIES AVAIRES</a:t>
            </a:r>
          </a:p>
        </p:txBody>
      </p:sp>
    </p:spTree>
    <p:extLst>
      <p:ext uri="{BB962C8B-B14F-4D97-AF65-F5344CB8AC3E}">
        <p14:creationId xmlns:p14="http://schemas.microsoft.com/office/powerpoint/2010/main" val="36199987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5FED9CFB-24AC-335D-8C18-F6F76EB6A392}"/>
              </a:ext>
            </a:extLst>
          </p:cNvPr>
          <p:cNvSpPr txBox="1"/>
          <p:nvPr/>
        </p:nvSpPr>
        <p:spPr>
          <a:xfrm>
            <a:off x="8137003" y="1240491"/>
            <a:ext cx="3950573" cy="3170099"/>
          </a:xfrm>
          <a:prstGeom prst="rect">
            <a:avLst/>
          </a:prstGeom>
          <a:noFill/>
        </p:spPr>
        <p:txBody>
          <a:bodyPr wrap="square" rtlCol="0">
            <a:spAutoFit/>
          </a:bodyPr>
          <a:lstStyle/>
          <a:p>
            <a:pPr algn="ctr"/>
            <a:r>
              <a:rPr lang="fr-FR" sz="4000" dirty="0">
                <a:latin typeface="Cooper Black" panose="0208090404030B020404" pitchFamily="18" charset="77"/>
              </a:rPr>
              <a:t>La propagation des espèces introduites d’îles en île</a:t>
            </a:r>
            <a:endParaRPr lang="fr-PF" sz="4000" dirty="0">
              <a:latin typeface="Cooper Black" panose="0208090404030B020404" pitchFamily="18" charset="77"/>
            </a:endParaRPr>
          </a:p>
        </p:txBody>
      </p:sp>
      <p:pic>
        <p:nvPicPr>
          <p:cNvPr id="3" name="Image 2">
            <a:extLst>
              <a:ext uri="{FF2B5EF4-FFF2-40B4-BE49-F238E27FC236}">
                <a16:creationId xmlns:a16="http://schemas.microsoft.com/office/drawing/2014/main" id="{D8FBB4D9-6EFF-10D5-A048-13E8166EE4FE}"/>
              </a:ext>
            </a:extLst>
          </p:cNvPr>
          <p:cNvPicPr>
            <a:picLocks noChangeAspect="1"/>
          </p:cNvPicPr>
          <p:nvPr/>
        </p:nvPicPr>
        <p:blipFill>
          <a:blip r:embed="rId3"/>
          <a:stretch>
            <a:fillRect/>
          </a:stretch>
        </p:blipFill>
        <p:spPr>
          <a:xfrm>
            <a:off x="364603" y="617637"/>
            <a:ext cx="7772400" cy="5181600"/>
          </a:xfrm>
          <a:prstGeom prst="rect">
            <a:avLst/>
          </a:prstGeom>
        </p:spPr>
      </p:pic>
    </p:spTree>
    <p:extLst>
      <p:ext uri="{BB962C8B-B14F-4D97-AF65-F5344CB8AC3E}">
        <p14:creationId xmlns:p14="http://schemas.microsoft.com/office/powerpoint/2010/main" val="32836605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8F62B-64F9-08BD-E8A7-867AD8B5383A}"/>
            </a:ext>
          </a:extLst>
        </p:cNvPr>
        <p:cNvGrpSpPr/>
        <p:nvPr/>
      </p:nvGrpSpPr>
      <p:grpSpPr>
        <a:xfrm>
          <a:off x="0" y="0"/>
          <a:ext cx="0" cy="0"/>
          <a:chOff x="0" y="0"/>
          <a:chExt cx="0" cy="0"/>
        </a:xfrm>
      </p:grpSpPr>
      <p:sp>
        <p:nvSpPr>
          <p:cNvPr id="4" name="ZoneTexte 3">
            <a:extLst>
              <a:ext uri="{FF2B5EF4-FFF2-40B4-BE49-F238E27FC236}">
                <a16:creationId xmlns:a16="http://schemas.microsoft.com/office/drawing/2014/main" id="{11B9394B-105D-5BB0-448A-68EA22C8B214}"/>
              </a:ext>
            </a:extLst>
          </p:cNvPr>
          <p:cNvSpPr txBox="1"/>
          <p:nvPr/>
        </p:nvSpPr>
        <p:spPr>
          <a:xfrm>
            <a:off x="7570606" y="1566547"/>
            <a:ext cx="3474278" cy="3170099"/>
          </a:xfrm>
          <a:prstGeom prst="rect">
            <a:avLst/>
          </a:prstGeom>
          <a:noFill/>
        </p:spPr>
        <p:txBody>
          <a:bodyPr wrap="square" rtlCol="0">
            <a:spAutoFit/>
          </a:bodyPr>
          <a:lstStyle/>
          <a:p>
            <a:pPr algn="ctr"/>
            <a:r>
              <a:rPr lang="fr-FR" sz="4000" noProof="0" dirty="0">
                <a:latin typeface="Cooper Black" panose="0208090404030B020404" pitchFamily="18" charset="77"/>
              </a:rPr>
              <a:t>QUE FAIRE POUR PROTÉGER NOS OISEAUX?</a:t>
            </a:r>
          </a:p>
        </p:txBody>
      </p:sp>
      <p:pic>
        <p:nvPicPr>
          <p:cNvPr id="5" name="Image 4">
            <a:extLst>
              <a:ext uri="{FF2B5EF4-FFF2-40B4-BE49-F238E27FC236}">
                <a16:creationId xmlns:a16="http://schemas.microsoft.com/office/drawing/2014/main" id="{55AEB79B-7A2A-6CD8-9C20-B931B445251C}"/>
              </a:ext>
            </a:extLst>
          </p:cNvPr>
          <p:cNvPicPr>
            <a:picLocks noChangeAspect="1"/>
          </p:cNvPicPr>
          <p:nvPr/>
        </p:nvPicPr>
        <p:blipFill>
          <a:blip r:embed="rId3"/>
          <a:stretch>
            <a:fillRect/>
          </a:stretch>
        </p:blipFill>
        <p:spPr>
          <a:xfrm>
            <a:off x="2000163" y="655341"/>
            <a:ext cx="4992512" cy="4992512"/>
          </a:xfrm>
          <a:prstGeom prst="rect">
            <a:avLst/>
          </a:prstGeom>
        </p:spPr>
      </p:pic>
    </p:spTree>
    <p:extLst>
      <p:ext uri="{BB962C8B-B14F-4D97-AF65-F5344CB8AC3E}">
        <p14:creationId xmlns:p14="http://schemas.microsoft.com/office/powerpoint/2010/main" val="1583768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9A6CF9F4-2495-4DFA-ECEE-F5A2A8CF28BE}"/>
              </a:ext>
            </a:extLst>
          </p:cNvPr>
          <p:cNvSpPr txBox="1"/>
          <p:nvPr/>
        </p:nvSpPr>
        <p:spPr>
          <a:xfrm>
            <a:off x="8241937" y="2435835"/>
            <a:ext cx="3474278" cy="1323439"/>
          </a:xfrm>
          <a:prstGeom prst="rect">
            <a:avLst/>
          </a:prstGeom>
          <a:noFill/>
        </p:spPr>
        <p:txBody>
          <a:bodyPr wrap="square" rtlCol="0">
            <a:spAutoFit/>
          </a:bodyPr>
          <a:lstStyle/>
          <a:p>
            <a:pPr algn="ctr"/>
            <a:r>
              <a:rPr lang="fr-FR" sz="4000" dirty="0">
                <a:latin typeface="Cooper Black" panose="0208090404030B020404" pitchFamily="18" charset="77"/>
              </a:rPr>
              <a:t>Respecter la Biosécurité</a:t>
            </a:r>
            <a:endParaRPr lang="fr-PF" sz="4000" dirty="0">
              <a:latin typeface="Cooper Black" panose="0208090404030B020404" pitchFamily="18" charset="77"/>
            </a:endParaRPr>
          </a:p>
        </p:txBody>
      </p:sp>
      <p:pic>
        <p:nvPicPr>
          <p:cNvPr id="3" name="Image 2">
            <a:extLst>
              <a:ext uri="{FF2B5EF4-FFF2-40B4-BE49-F238E27FC236}">
                <a16:creationId xmlns:a16="http://schemas.microsoft.com/office/drawing/2014/main" id="{B50E9B86-5942-3AC7-1794-6202CCC8233F}"/>
              </a:ext>
            </a:extLst>
          </p:cNvPr>
          <p:cNvPicPr>
            <a:picLocks noChangeAspect="1"/>
          </p:cNvPicPr>
          <p:nvPr/>
        </p:nvPicPr>
        <p:blipFill>
          <a:blip r:embed="rId3"/>
          <a:stretch>
            <a:fillRect/>
          </a:stretch>
        </p:blipFill>
        <p:spPr>
          <a:xfrm>
            <a:off x="0" y="601883"/>
            <a:ext cx="7772400" cy="5176539"/>
          </a:xfrm>
          <a:prstGeom prst="rect">
            <a:avLst/>
          </a:prstGeom>
        </p:spPr>
      </p:pic>
    </p:spTree>
    <p:extLst>
      <p:ext uri="{BB962C8B-B14F-4D97-AF65-F5344CB8AC3E}">
        <p14:creationId xmlns:p14="http://schemas.microsoft.com/office/powerpoint/2010/main" val="14449145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9AE0F-335C-AE89-CF83-60412C8A9ADA}"/>
            </a:ext>
          </a:extLst>
        </p:cNvPr>
        <p:cNvGrpSpPr/>
        <p:nvPr/>
      </p:nvGrpSpPr>
      <p:grpSpPr>
        <a:xfrm>
          <a:off x="0" y="0"/>
          <a:ext cx="0" cy="0"/>
          <a:chOff x="0" y="0"/>
          <a:chExt cx="0" cy="0"/>
        </a:xfrm>
      </p:grpSpPr>
      <p:pic>
        <p:nvPicPr>
          <p:cNvPr id="10" name="Image 9">
            <a:extLst>
              <a:ext uri="{FF2B5EF4-FFF2-40B4-BE49-F238E27FC236}">
                <a16:creationId xmlns:a16="http://schemas.microsoft.com/office/drawing/2014/main" id="{9844F3FC-DFC8-0DC6-53C4-2C81F6D1A652}"/>
              </a:ext>
            </a:extLst>
          </p:cNvPr>
          <p:cNvPicPr>
            <a:picLocks noChangeAspect="1"/>
          </p:cNvPicPr>
          <p:nvPr/>
        </p:nvPicPr>
        <p:blipFill>
          <a:blip r:embed="rId3"/>
          <a:srcRect t="10074" b="2444"/>
          <a:stretch>
            <a:fillRect/>
          </a:stretch>
        </p:blipFill>
        <p:spPr>
          <a:xfrm>
            <a:off x="0" y="0"/>
            <a:ext cx="12192000" cy="6275540"/>
          </a:xfrm>
          <a:prstGeom prst="rect">
            <a:avLst/>
          </a:prstGeom>
        </p:spPr>
      </p:pic>
      <p:sp>
        <p:nvSpPr>
          <p:cNvPr id="2" name="ZoneTexte 1">
            <a:extLst>
              <a:ext uri="{FF2B5EF4-FFF2-40B4-BE49-F238E27FC236}">
                <a16:creationId xmlns:a16="http://schemas.microsoft.com/office/drawing/2014/main" id="{0A1E56C0-34EA-88C8-94E7-BA15051EDB7D}"/>
              </a:ext>
            </a:extLst>
          </p:cNvPr>
          <p:cNvSpPr txBox="1"/>
          <p:nvPr/>
        </p:nvSpPr>
        <p:spPr>
          <a:xfrm>
            <a:off x="669899" y="582460"/>
            <a:ext cx="3900487" cy="1323439"/>
          </a:xfrm>
          <a:prstGeom prst="rect">
            <a:avLst/>
          </a:prstGeom>
          <a:noFill/>
        </p:spPr>
        <p:txBody>
          <a:bodyPr wrap="square" rtlCol="0">
            <a:spAutoFit/>
          </a:bodyPr>
          <a:lstStyle/>
          <a:p>
            <a:pPr algn="ctr"/>
            <a:r>
              <a:rPr lang="fr-FR" sz="4000" noProof="0" dirty="0">
                <a:latin typeface="Cooper Black" panose="0208090404030B020404" pitchFamily="18" charset="77"/>
              </a:rPr>
              <a:t>CONTRÔLER LES RATS</a:t>
            </a:r>
          </a:p>
        </p:txBody>
      </p:sp>
    </p:spTree>
    <p:extLst>
      <p:ext uri="{BB962C8B-B14F-4D97-AF65-F5344CB8AC3E}">
        <p14:creationId xmlns:p14="http://schemas.microsoft.com/office/powerpoint/2010/main" val="16054107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55044-ECFE-27BB-BA15-2B2971FD2798}"/>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07763114-B1CB-7CA9-BD55-F8F532ACE9B6}"/>
              </a:ext>
            </a:extLst>
          </p:cNvPr>
          <p:cNvPicPr>
            <a:picLocks noChangeAspect="1"/>
          </p:cNvPicPr>
          <p:nvPr/>
        </p:nvPicPr>
        <p:blipFill>
          <a:blip r:embed="rId3"/>
          <a:stretch>
            <a:fillRect/>
          </a:stretch>
        </p:blipFill>
        <p:spPr>
          <a:xfrm>
            <a:off x="-1" y="0"/>
            <a:ext cx="12192001" cy="6303818"/>
          </a:xfrm>
          <a:prstGeom prst="rect">
            <a:avLst/>
          </a:prstGeom>
        </p:spPr>
      </p:pic>
      <p:sp>
        <p:nvSpPr>
          <p:cNvPr id="2" name="ZoneTexte 1">
            <a:extLst>
              <a:ext uri="{FF2B5EF4-FFF2-40B4-BE49-F238E27FC236}">
                <a16:creationId xmlns:a16="http://schemas.microsoft.com/office/drawing/2014/main" id="{14C79412-60EC-7EA6-575E-754304ACC315}"/>
              </a:ext>
            </a:extLst>
          </p:cNvPr>
          <p:cNvSpPr txBox="1"/>
          <p:nvPr/>
        </p:nvSpPr>
        <p:spPr>
          <a:xfrm>
            <a:off x="8032433" y="3681680"/>
            <a:ext cx="3800476" cy="1323439"/>
          </a:xfrm>
          <a:prstGeom prst="rect">
            <a:avLst/>
          </a:prstGeom>
          <a:noFill/>
        </p:spPr>
        <p:txBody>
          <a:bodyPr wrap="square" rtlCol="0">
            <a:spAutoFit/>
          </a:bodyPr>
          <a:lstStyle/>
          <a:p>
            <a:pPr algn="ctr"/>
            <a:r>
              <a:rPr lang="fr-FR" sz="4000" noProof="0" dirty="0">
                <a:latin typeface="Cooper Black" panose="0208090404030B020404" pitchFamily="18" charset="77"/>
              </a:rPr>
              <a:t>STÉRILISER LES CHATS</a:t>
            </a:r>
          </a:p>
        </p:txBody>
      </p:sp>
    </p:spTree>
    <p:extLst>
      <p:ext uri="{BB962C8B-B14F-4D97-AF65-F5344CB8AC3E}">
        <p14:creationId xmlns:p14="http://schemas.microsoft.com/office/powerpoint/2010/main" val="17956954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B2047-12CC-313E-1963-240F0AFBEFA0}"/>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FAD47EA7-75A6-C2AA-E357-B720DEE915D5}"/>
              </a:ext>
            </a:extLst>
          </p:cNvPr>
          <p:cNvPicPr>
            <a:picLocks noChangeAspect="1"/>
          </p:cNvPicPr>
          <p:nvPr/>
        </p:nvPicPr>
        <p:blipFill>
          <a:blip r:embed="rId3"/>
          <a:srcRect t="326" b="-326"/>
          <a:stretch>
            <a:fillRect/>
          </a:stretch>
        </p:blipFill>
        <p:spPr>
          <a:xfrm>
            <a:off x="0" y="0"/>
            <a:ext cx="12192000" cy="6325644"/>
          </a:xfrm>
          <a:prstGeom prst="rect">
            <a:avLst/>
          </a:prstGeom>
        </p:spPr>
      </p:pic>
      <p:sp>
        <p:nvSpPr>
          <p:cNvPr id="2" name="ZoneTexte 1">
            <a:extLst>
              <a:ext uri="{FF2B5EF4-FFF2-40B4-BE49-F238E27FC236}">
                <a16:creationId xmlns:a16="http://schemas.microsoft.com/office/drawing/2014/main" id="{027D6D4D-4CC2-02D6-B6CF-9794D1B5BB3F}"/>
              </a:ext>
            </a:extLst>
          </p:cNvPr>
          <p:cNvSpPr txBox="1"/>
          <p:nvPr/>
        </p:nvSpPr>
        <p:spPr>
          <a:xfrm>
            <a:off x="560753" y="2680222"/>
            <a:ext cx="5332047" cy="3170099"/>
          </a:xfrm>
          <a:prstGeom prst="rect">
            <a:avLst/>
          </a:prstGeom>
          <a:noFill/>
        </p:spPr>
        <p:txBody>
          <a:bodyPr wrap="square" rtlCol="0">
            <a:spAutoFit/>
          </a:bodyPr>
          <a:lstStyle/>
          <a:p>
            <a:pPr algn="ctr"/>
            <a:r>
              <a:rPr lang="fr-FR" sz="4000" noProof="0" dirty="0">
                <a:latin typeface="Cooper Black" panose="0208090404030B020404" pitchFamily="18" charset="77"/>
              </a:rPr>
              <a:t>NE PAS INTRODUIRE / CONTRÔLER D’OISEAUX NUISIBLES</a:t>
            </a:r>
          </a:p>
        </p:txBody>
      </p:sp>
    </p:spTree>
    <p:extLst>
      <p:ext uri="{BB962C8B-B14F-4D97-AF65-F5344CB8AC3E}">
        <p14:creationId xmlns:p14="http://schemas.microsoft.com/office/powerpoint/2010/main" val="18069808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AB27C6B2-54C6-F0B2-1578-61286BB206F7}"/>
              </a:ext>
            </a:extLst>
          </p:cNvPr>
          <p:cNvPicPr>
            <a:picLocks noChangeAspect="1"/>
          </p:cNvPicPr>
          <p:nvPr/>
        </p:nvPicPr>
        <p:blipFill>
          <a:blip r:embed="rId3"/>
          <a:stretch>
            <a:fillRect/>
          </a:stretch>
        </p:blipFill>
        <p:spPr>
          <a:xfrm>
            <a:off x="0" y="0"/>
            <a:ext cx="12192000" cy="6300788"/>
          </a:xfrm>
          <a:prstGeom prst="rect">
            <a:avLst/>
          </a:prstGeom>
        </p:spPr>
      </p:pic>
      <p:sp>
        <p:nvSpPr>
          <p:cNvPr id="2" name="ZoneTexte 1">
            <a:extLst>
              <a:ext uri="{FF2B5EF4-FFF2-40B4-BE49-F238E27FC236}">
                <a16:creationId xmlns:a16="http://schemas.microsoft.com/office/drawing/2014/main" id="{97E932FD-BCB0-92A6-E8F4-5B928DB48DFF}"/>
              </a:ext>
            </a:extLst>
          </p:cNvPr>
          <p:cNvSpPr txBox="1"/>
          <p:nvPr/>
        </p:nvSpPr>
        <p:spPr>
          <a:xfrm>
            <a:off x="914401" y="557212"/>
            <a:ext cx="3814762" cy="3785652"/>
          </a:xfrm>
          <a:prstGeom prst="rect">
            <a:avLst/>
          </a:prstGeom>
          <a:noFill/>
        </p:spPr>
        <p:txBody>
          <a:bodyPr wrap="square" rtlCol="0">
            <a:spAutoFit/>
          </a:bodyPr>
          <a:lstStyle/>
          <a:p>
            <a:pPr algn="ctr"/>
            <a:r>
              <a:rPr lang="fr-FR" sz="4000" noProof="0" dirty="0">
                <a:latin typeface="Cooper Black" panose="0208090404030B020404" pitchFamily="18" charset="77"/>
              </a:rPr>
              <a:t>NE PAS INTRODUIRE/ PROPAGER LES FOURMIS INVASIVES</a:t>
            </a:r>
          </a:p>
        </p:txBody>
      </p:sp>
    </p:spTree>
    <p:extLst>
      <p:ext uri="{BB962C8B-B14F-4D97-AF65-F5344CB8AC3E}">
        <p14:creationId xmlns:p14="http://schemas.microsoft.com/office/powerpoint/2010/main" val="2509254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9A519C0E-6BB1-9554-40BE-556237A8D0AD}"/>
              </a:ext>
            </a:extLst>
          </p:cNvPr>
          <p:cNvPicPr>
            <a:picLocks noChangeAspect="1"/>
          </p:cNvPicPr>
          <p:nvPr/>
        </p:nvPicPr>
        <p:blipFill>
          <a:blip r:embed="rId3"/>
          <a:srcRect b="5605"/>
          <a:stretch>
            <a:fillRect/>
          </a:stretch>
        </p:blipFill>
        <p:spPr>
          <a:xfrm>
            <a:off x="0" y="0"/>
            <a:ext cx="12192000" cy="6272213"/>
          </a:xfrm>
          <a:prstGeom prst="rect">
            <a:avLst/>
          </a:prstGeom>
        </p:spPr>
      </p:pic>
      <p:sp>
        <p:nvSpPr>
          <p:cNvPr id="2" name="ZoneTexte 1">
            <a:extLst>
              <a:ext uri="{FF2B5EF4-FFF2-40B4-BE49-F238E27FC236}">
                <a16:creationId xmlns:a16="http://schemas.microsoft.com/office/drawing/2014/main" id="{01DB9B69-C08F-896F-878C-5E93D8B99817}"/>
              </a:ext>
            </a:extLst>
          </p:cNvPr>
          <p:cNvSpPr txBox="1"/>
          <p:nvPr/>
        </p:nvSpPr>
        <p:spPr>
          <a:xfrm>
            <a:off x="-136533" y="1195387"/>
            <a:ext cx="4785102" cy="2862322"/>
          </a:xfrm>
          <a:prstGeom prst="rect">
            <a:avLst/>
          </a:prstGeom>
          <a:noFill/>
        </p:spPr>
        <p:txBody>
          <a:bodyPr wrap="square" rtlCol="0">
            <a:spAutoFit/>
          </a:bodyPr>
          <a:lstStyle/>
          <a:p>
            <a:pPr algn="ctr"/>
            <a:r>
              <a:rPr lang="fr-FR" sz="3600" noProof="0" dirty="0">
                <a:latin typeface="Cooper Black" panose="0208090404030B020404" pitchFamily="18" charset="77"/>
              </a:rPr>
              <a:t>NE PAS INTRODUIRE/ CONTRÔLER LES PLANTES INVASIVES</a:t>
            </a:r>
          </a:p>
        </p:txBody>
      </p:sp>
      <p:sp>
        <p:nvSpPr>
          <p:cNvPr id="18" name="ZoneTexte 17">
            <a:extLst>
              <a:ext uri="{FF2B5EF4-FFF2-40B4-BE49-F238E27FC236}">
                <a16:creationId xmlns:a16="http://schemas.microsoft.com/office/drawing/2014/main" id="{91CFABD2-3F33-CCA2-FCD5-A00861240437}"/>
              </a:ext>
            </a:extLst>
          </p:cNvPr>
          <p:cNvSpPr txBox="1"/>
          <p:nvPr/>
        </p:nvSpPr>
        <p:spPr>
          <a:xfrm>
            <a:off x="7690338" y="4057709"/>
            <a:ext cx="4098933" cy="1754326"/>
          </a:xfrm>
          <a:prstGeom prst="rect">
            <a:avLst/>
          </a:prstGeom>
          <a:noFill/>
        </p:spPr>
        <p:txBody>
          <a:bodyPr wrap="square">
            <a:spAutoFit/>
          </a:bodyPr>
          <a:lstStyle/>
          <a:p>
            <a:pPr algn="ctr"/>
            <a:r>
              <a:rPr lang="fr-FR" sz="3600" noProof="0" dirty="0">
                <a:latin typeface="Cooper Black" panose="0208090404030B020404" pitchFamily="18" charset="77"/>
              </a:rPr>
              <a:t>ET PLANTER DES ESPÈCES INDIGÈNES </a:t>
            </a:r>
          </a:p>
        </p:txBody>
      </p:sp>
    </p:spTree>
    <p:extLst>
      <p:ext uri="{BB962C8B-B14F-4D97-AF65-F5344CB8AC3E}">
        <p14:creationId xmlns:p14="http://schemas.microsoft.com/office/powerpoint/2010/main" val="13325798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2764F-589E-ED8E-7A65-7D24F5206E21}"/>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5F675D57-77A9-7438-C78B-E8B1EF133F9E}"/>
              </a:ext>
            </a:extLst>
          </p:cNvPr>
          <p:cNvPicPr>
            <a:picLocks noChangeAspect="1"/>
          </p:cNvPicPr>
          <p:nvPr/>
        </p:nvPicPr>
        <p:blipFill>
          <a:blip r:embed="rId3"/>
          <a:srcRect t="7944" b="62"/>
          <a:stretch>
            <a:fillRect/>
          </a:stretch>
        </p:blipFill>
        <p:spPr>
          <a:xfrm>
            <a:off x="0" y="0"/>
            <a:ext cx="12192000" cy="6324600"/>
          </a:xfrm>
          <a:prstGeom prst="rect">
            <a:avLst/>
          </a:prstGeom>
        </p:spPr>
      </p:pic>
      <p:sp>
        <p:nvSpPr>
          <p:cNvPr id="6" name="ZoneTexte 5">
            <a:extLst>
              <a:ext uri="{FF2B5EF4-FFF2-40B4-BE49-F238E27FC236}">
                <a16:creationId xmlns:a16="http://schemas.microsoft.com/office/drawing/2014/main" id="{7353F9C2-52A3-D94B-7643-AB16BC57159E}"/>
              </a:ext>
            </a:extLst>
          </p:cNvPr>
          <p:cNvSpPr txBox="1"/>
          <p:nvPr/>
        </p:nvSpPr>
        <p:spPr>
          <a:xfrm>
            <a:off x="4063545" y="354459"/>
            <a:ext cx="4064909" cy="707886"/>
          </a:xfrm>
          <a:prstGeom prst="rect">
            <a:avLst/>
          </a:prstGeom>
          <a:noFill/>
        </p:spPr>
        <p:txBody>
          <a:bodyPr wrap="square" rtlCol="0">
            <a:spAutoFit/>
          </a:bodyPr>
          <a:lstStyle/>
          <a:p>
            <a:pPr algn="ctr"/>
            <a:r>
              <a:rPr lang="fr-FR" sz="4000" noProof="0" dirty="0">
                <a:latin typeface="Cooper Black" panose="0208090404030B020404" pitchFamily="18" charset="77"/>
              </a:rPr>
              <a:t>SENSIBILISER</a:t>
            </a:r>
          </a:p>
        </p:txBody>
      </p:sp>
    </p:spTree>
    <p:extLst>
      <p:ext uri="{BB962C8B-B14F-4D97-AF65-F5344CB8AC3E}">
        <p14:creationId xmlns:p14="http://schemas.microsoft.com/office/powerpoint/2010/main" val="23789868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F9778A22-53EF-675C-EB69-A3E6418F428F}"/>
              </a:ext>
            </a:extLst>
          </p:cNvPr>
          <p:cNvPicPr>
            <a:picLocks noChangeAspect="1"/>
          </p:cNvPicPr>
          <p:nvPr/>
        </p:nvPicPr>
        <p:blipFill>
          <a:blip r:embed="rId2"/>
          <a:srcRect t="8489" b="15667"/>
          <a:stretch>
            <a:fillRect/>
          </a:stretch>
        </p:blipFill>
        <p:spPr>
          <a:xfrm>
            <a:off x="0" y="0"/>
            <a:ext cx="12192000" cy="6295292"/>
          </a:xfrm>
          <a:prstGeom prst="rect">
            <a:avLst/>
          </a:prstGeom>
        </p:spPr>
      </p:pic>
      <p:sp>
        <p:nvSpPr>
          <p:cNvPr id="2" name="ZoneTexte 1">
            <a:extLst>
              <a:ext uri="{FF2B5EF4-FFF2-40B4-BE49-F238E27FC236}">
                <a16:creationId xmlns:a16="http://schemas.microsoft.com/office/drawing/2014/main" id="{29E039B0-049B-370B-B6BA-EC60E4790165}"/>
              </a:ext>
            </a:extLst>
          </p:cNvPr>
          <p:cNvSpPr txBox="1"/>
          <p:nvPr/>
        </p:nvSpPr>
        <p:spPr>
          <a:xfrm>
            <a:off x="6363037" y="1082979"/>
            <a:ext cx="5946220" cy="4832092"/>
          </a:xfrm>
          <a:prstGeom prst="rect">
            <a:avLst/>
          </a:prstGeom>
          <a:noFill/>
        </p:spPr>
        <p:txBody>
          <a:bodyPr wrap="square" rtlCol="0">
            <a:spAutoFit/>
          </a:bodyPr>
          <a:lstStyle/>
          <a:p>
            <a:pPr algn="ctr"/>
            <a:r>
              <a:rPr lang="fr-FR" sz="3600" noProof="0" dirty="0">
                <a:latin typeface="Cooper Black" panose="0208090404030B020404" pitchFamily="18" charset="77"/>
              </a:rPr>
              <a:t>NOS OISEAUX SONT IRREMPLAÇABLES</a:t>
            </a:r>
          </a:p>
          <a:p>
            <a:pPr algn="ctr"/>
            <a:endParaRPr lang="fr-FR" sz="3600" dirty="0">
              <a:latin typeface="Cooper Black" panose="0208090404030B020404" pitchFamily="18" charset="77"/>
            </a:endParaRPr>
          </a:p>
          <a:p>
            <a:pPr algn="ctr"/>
            <a:endParaRPr lang="fr-FR" sz="3600" noProof="0" dirty="0">
              <a:latin typeface="Cooper Black" panose="0208090404030B020404" pitchFamily="18" charset="77"/>
            </a:endParaRPr>
          </a:p>
          <a:p>
            <a:pPr algn="ctr"/>
            <a:endParaRPr lang="fr-FR" sz="2000" noProof="0" dirty="0">
              <a:latin typeface="Cooper Black" panose="0208090404030B020404" pitchFamily="18" charset="77"/>
            </a:endParaRPr>
          </a:p>
          <a:p>
            <a:pPr algn="ctr"/>
            <a:r>
              <a:rPr lang="fr-FR" sz="3600" dirty="0">
                <a:latin typeface="Cooper Black" panose="0208090404030B020404" pitchFamily="18" charset="77"/>
              </a:rPr>
              <a:t>Nos oiseaux reflètent la santé de nos îles</a:t>
            </a:r>
          </a:p>
          <a:p>
            <a:pPr algn="ctr"/>
            <a:endParaRPr lang="fr-FR" sz="3600" dirty="0">
              <a:latin typeface="Cooper Black" panose="0208090404030B020404" pitchFamily="18" charset="77"/>
            </a:endParaRPr>
          </a:p>
          <a:p>
            <a:pPr algn="ctr"/>
            <a:r>
              <a:rPr lang="fr-FR" sz="3600" noProof="0" dirty="0">
                <a:latin typeface="Cooper Black" panose="0208090404030B020404" pitchFamily="18" charset="77"/>
              </a:rPr>
              <a:t> STOP EXTINCTION</a:t>
            </a:r>
          </a:p>
        </p:txBody>
      </p:sp>
    </p:spTree>
    <p:extLst>
      <p:ext uri="{BB962C8B-B14F-4D97-AF65-F5344CB8AC3E}">
        <p14:creationId xmlns:p14="http://schemas.microsoft.com/office/powerpoint/2010/main" val="75104543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TRICERATOPS THEME" val="MRLcVjX5"/>
  <p:tag name="ARTICULATE_SLIDE_COUNT" val="9"/>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Thème Office">
  <a:themeElements>
    <a:clrScheme name="Personnalisé 4">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488A15"/>
      </a:accent6>
      <a:hlink>
        <a:srgbClr val="F49100"/>
      </a:hlink>
      <a:folHlink>
        <a:srgbClr val="85DFD0"/>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4C581A-2515-4085-85C4-F8EE3C7E53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D582EF-0C1E-4223-821C-06B357F4083C}">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FA4079C-B995-4380-B9B3-7AA59BD227B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13190</TotalTime>
  <Words>3346</Words>
  <Application>Microsoft Office PowerPoint</Application>
  <PresentationFormat>Grand écran</PresentationFormat>
  <Paragraphs>214</Paragraphs>
  <Slides>46</Slides>
  <Notes>37</Notes>
  <HiddenSlides>0</HiddenSlides>
  <MMClips>0</MMClips>
  <ScaleCrop>false</ScaleCrop>
  <HeadingPairs>
    <vt:vector size="6" baseType="variant">
      <vt:variant>
        <vt:lpstr>Polices utilisées</vt:lpstr>
      </vt:variant>
      <vt:variant>
        <vt:i4>5</vt:i4>
      </vt:variant>
      <vt:variant>
        <vt:lpstr>Thème</vt:lpstr>
      </vt:variant>
      <vt:variant>
        <vt:i4>1</vt:i4>
      </vt:variant>
      <vt:variant>
        <vt:lpstr>Titres des diapositives</vt:lpstr>
      </vt:variant>
      <vt:variant>
        <vt:i4>46</vt:i4>
      </vt:variant>
    </vt:vector>
  </HeadingPairs>
  <TitlesOfParts>
    <vt:vector size="52" baseType="lpstr">
      <vt:lpstr>Arial</vt:lpstr>
      <vt:lpstr>Britannic Bold</vt:lpstr>
      <vt:lpstr>Calibri</vt:lpstr>
      <vt:lpstr>Calibri Light</vt:lpstr>
      <vt:lpstr>Cooper Black</vt:lpstr>
      <vt:lpstr>Thème Office</vt:lpstr>
      <vt:lpstr>Les Oiseaux endémiques de l’archipel des  Marquises</vt:lpstr>
      <vt:lpstr>QUELS SONT LES TYPES D’OISEAUX ?</vt:lpstr>
      <vt:lpstr>Présentation PowerPoint</vt:lpstr>
      <vt:lpstr>Présentation PowerPoint</vt:lpstr>
      <vt:lpstr>Présentation PowerPoint</vt:lpstr>
      <vt:lpstr>Kuku, c’est mon nom enana, en français c’est le Ptilope Dupetit-Thouars.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Je suis le pihiti ou Lori ultramarin. Mon dernier et unique refuge est désormais l’île de Ua Huka</vt:lpstr>
      <vt:lpstr>Présentation PowerPoint</vt:lpstr>
      <vt:lpstr>Je suis le ômaó keekee ou Monarque de Fatu Iva. Mon unique refuge est l’île de Fatu Iva</vt:lpstr>
      <vt:lpstr>Présentation PowerPoint</vt:lpstr>
      <vt:lpstr>Je suis le patiótió ou Monarque Iphis. Mon unique refuge est l’île de Ua Huka</vt:lpstr>
      <vt:lpstr>Présentation PowerPoint</vt:lpstr>
      <vt:lpstr>Je suis le kómaó etuā ou Monarque de Mohotani. Mon seul et unique refuge est l’île dont je porte le nom</vt:lpstr>
      <vt:lpstr>Présentation PowerPoint</vt:lpstr>
      <vt:lpstr>E komako au – Je suis la Rousserolle des Marquises Nord</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Chloé BROWN</dc:creator>
  <cp:lastModifiedBy>blanvillaincaroline@outlook.fr</cp:lastModifiedBy>
  <cp:revision>75</cp:revision>
  <dcterms:created xsi:type="dcterms:W3CDTF">2024-06-11T22:29:11Z</dcterms:created>
  <dcterms:modified xsi:type="dcterms:W3CDTF">2025-11-07T23:26:40Z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