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4"/>
    <p:sldMasterId id="2147483846" r:id="rId5"/>
  </p:sldMasterIdLst>
  <p:notesMasterIdLst>
    <p:notesMasterId r:id="rId50"/>
  </p:notesMasterIdLst>
  <p:sldIdLst>
    <p:sldId id="256" r:id="rId6"/>
    <p:sldId id="280" r:id="rId7"/>
    <p:sldId id="260" r:id="rId8"/>
    <p:sldId id="262" r:id="rId9"/>
    <p:sldId id="265" r:id="rId10"/>
    <p:sldId id="263" r:id="rId11"/>
    <p:sldId id="281" r:id="rId12"/>
    <p:sldId id="269" r:id="rId13"/>
    <p:sldId id="290" r:id="rId14"/>
    <p:sldId id="291" r:id="rId15"/>
    <p:sldId id="270" r:id="rId16"/>
    <p:sldId id="282" r:id="rId17"/>
    <p:sldId id="285" r:id="rId18"/>
    <p:sldId id="286" r:id="rId19"/>
    <p:sldId id="283" r:id="rId20"/>
    <p:sldId id="284" r:id="rId21"/>
    <p:sldId id="313" r:id="rId22"/>
    <p:sldId id="314" r:id="rId23"/>
    <p:sldId id="310" r:id="rId24"/>
    <p:sldId id="311" r:id="rId25"/>
    <p:sldId id="276" r:id="rId26"/>
    <p:sldId id="287" r:id="rId27"/>
    <p:sldId id="288" r:id="rId28"/>
    <p:sldId id="289" r:id="rId29"/>
    <p:sldId id="306" r:id="rId30"/>
    <p:sldId id="312" r:id="rId31"/>
    <p:sldId id="292" r:id="rId32"/>
    <p:sldId id="293" r:id="rId33"/>
    <p:sldId id="294" r:id="rId34"/>
    <p:sldId id="295" r:id="rId35"/>
    <p:sldId id="296" r:id="rId36"/>
    <p:sldId id="297" r:id="rId37"/>
    <p:sldId id="298" r:id="rId38"/>
    <p:sldId id="323" r:id="rId39"/>
    <p:sldId id="299" r:id="rId40"/>
    <p:sldId id="308" r:id="rId41"/>
    <p:sldId id="309" r:id="rId42"/>
    <p:sldId id="300" r:id="rId43"/>
    <p:sldId id="301" r:id="rId44"/>
    <p:sldId id="302" r:id="rId45"/>
    <p:sldId id="303" r:id="rId46"/>
    <p:sldId id="304" r:id="rId47"/>
    <p:sldId id="305" r:id="rId48"/>
    <p:sldId id="307" r:id="rId49"/>
  </p:sldIdLst>
  <p:sldSz cx="12192000" cy="6858000"/>
  <p:notesSz cx="6858000" cy="9144000"/>
  <p:custDataLst>
    <p:tags r:id="rId51"/>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A04B"/>
    <a:srgbClr val="278A77"/>
    <a:srgbClr val="569EAA"/>
    <a:srgbClr val="008DBF"/>
    <a:srgbClr val="FFFFFF"/>
    <a:srgbClr val="03B992"/>
    <a:srgbClr val="384449"/>
    <a:srgbClr val="54717E"/>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30" autoAdjust="0"/>
    <p:restoredTop sz="91784" autoAdjust="0"/>
  </p:normalViewPr>
  <p:slideViewPr>
    <p:cSldViewPr snapToGrid="0">
      <p:cViewPr varScale="1">
        <p:scale>
          <a:sx n="101" d="100"/>
          <a:sy n="101" d="100"/>
        </p:scale>
        <p:origin x="106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tags" Target="tags/tag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A1F8C7-4B00-4F96-84C6-AD78279938BF}"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04128-CE58-47A7-83DB-836746FDB381}" type="slidenum">
              <a:rPr lang="en-US" smtClean="0"/>
              <a:t>‹N°›</a:t>
            </a:fld>
            <a:endParaRPr lang="en-US"/>
          </a:p>
        </p:txBody>
      </p:sp>
    </p:spTree>
    <p:extLst>
      <p:ext uri="{BB962C8B-B14F-4D97-AF65-F5344CB8AC3E}">
        <p14:creationId xmlns:p14="http://schemas.microsoft.com/office/powerpoint/2010/main" val="369106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solidFill>
                  <a:schemeClr val="bg1"/>
                </a:solidFill>
              </a:rPr>
              <a:t>Les oiseaux terrestre: Ils nichent et se nourrissent uniquement sur terre de fruits, de nectar/pollen ou d’insectes</a:t>
            </a:r>
          </a:p>
          <a:p>
            <a:r>
              <a:rPr lang="fr-PF" dirty="0">
                <a:solidFill>
                  <a:schemeClr val="bg1"/>
                </a:solidFill>
              </a:rPr>
              <a:t>Leurs pattes et leurs becs sont de forme différentes selon les différentes espèces.</a:t>
            </a:r>
          </a:p>
          <a:p>
            <a:r>
              <a:rPr lang="fr-PF" dirty="0"/>
              <a:t>Les oiseaux marins: </a:t>
            </a:r>
            <a:r>
              <a:rPr lang="fr-PF" dirty="0">
                <a:solidFill>
                  <a:schemeClr val="bg1"/>
                </a:solidFill>
              </a:rPr>
              <a:t>Ils se nourrissent exclusivements en mer de petits poissons, crustacés etc. qu’ils pêchent en mer</a:t>
            </a:r>
          </a:p>
          <a:p>
            <a:r>
              <a:rPr lang="fr-PF" dirty="0">
                <a:solidFill>
                  <a:schemeClr val="bg1"/>
                </a:solidFill>
              </a:rPr>
              <a:t>Ils ont tous les pattes palmées.</a:t>
            </a:r>
          </a:p>
          <a:p>
            <a:r>
              <a:rPr lang="fr-FR" dirty="0"/>
              <a:t>On peut aussi préciser que les oiseaux portent des plumes, contrairement aux Mammifères qui portent des poils</a:t>
            </a:r>
            <a:endParaRPr lang="fr-PF" dirty="0">
              <a:solidFill>
                <a:schemeClr val="bg1"/>
              </a:solidFill>
            </a:endParaRP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a:t>
            </a:fld>
            <a:endParaRPr lang="en-US"/>
          </a:p>
        </p:txBody>
      </p:sp>
    </p:spTree>
    <p:extLst>
      <p:ext uri="{BB962C8B-B14F-4D97-AF65-F5344CB8AC3E}">
        <p14:creationId xmlns:p14="http://schemas.microsoft.com/office/powerpoint/2010/main" val="993563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a:t>
            </a:fld>
            <a:endParaRPr lang="en-US"/>
          </a:p>
        </p:txBody>
      </p:sp>
    </p:spTree>
    <p:extLst>
      <p:ext uri="{BB962C8B-B14F-4D97-AF65-F5344CB8AC3E}">
        <p14:creationId xmlns:p14="http://schemas.microsoft.com/office/powerpoint/2010/main" val="1109042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Tahiti et Moorea, j’aime manger des fruits, des fleurs et des petits insectes. J’ai plusieurs cousins qui vivent aux îles sous-le-vent, aux Marquises ou encore aux Tuamotus. Le Code de l’environnement de PF et l’UICN me considère comme une espèce à protéger car je suis menacée de disparition à cause des nuisibles introduits sur mon île, comme le Busard.</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6</a:t>
            </a:fld>
            <a:endParaRPr lang="en-US"/>
          </a:p>
        </p:txBody>
      </p:sp>
    </p:spTree>
    <p:extLst>
      <p:ext uri="{BB962C8B-B14F-4D97-AF65-F5344CB8AC3E}">
        <p14:creationId xmlns:p14="http://schemas.microsoft.com/office/powerpoint/2010/main" val="3450847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îles de Raiatea, </a:t>
            </a:r>
            <a:r>
              <a:rPr lang="fr-FR" sz="1200" dirty="0" err="1"/>
              <a:t>Hauhine</a:t>
            </a:r>
            <a:r>
              <a:rPr lang="fr-FR" sz="1200" dirty="0"/>
              <a:t>, </a:t>
            </a:r>
            <a:r>
              <a:rPr lang="fr-FR" sz="1200" dirty="0" err="1"/>
              <a:t>Taha’a</a:t>
            </a:r>
            <a:r>
              <a:rPr lang="fr-FR" sz="1200" dirty="0"/>
              <a:t> et Bora Bora. Malheureusement j’ai disparu de </a:t>
            </a:r>
            <a:r>
              <a:rPr lang="fr-FR" sz="1200" dirty="0" err="1"/>
              <a:t>Maupiti</a:t>
            </a:r>
            <a:r>
              <a:rPr lang="fr-FR" sz="1200" dirty="0"/>
              <a:t> il y’a peu à cause de la prédation du Busard de Gould. Je vis dans les zones boisées et je mange des fruits, des fleurs et même des insectes. Le Code de l’environnement de PF me protège car je suis une espèce unique à la Polynésie et l’UICN me considère comme une espèce en danger de disparition à cause des espèces envahissantes introduites sur mon île, comme le Busard. Pourtant c’est moi qui dissémine les arbres de taille moyenne ces îles – via les graines et les fruits que j’arrive à avaler.</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8</a:t>
            </a:fld>
            <a:endParaRPr lang="en-US"/>
          </a:p>
        </p:txBody>
      </p:sp>
    </p:spTree>
    <p:extLst>
      <p:ext uri="{BB962C8B-B14F-4D97-AF65-F5344CB8AC3E}">
        <p14:creationId xmlns:p14="http://schemas.microsoft.com/office/powerpoint/2010/main" val="1576195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9</a:t>
            </a:fld>
            <a:endParaRPr lang="en-US"/>
          </a:p>
        </p:txBody>
      </p:sp>
    </p:spTree>
    <p:extLst>
      <p:ext uri="{BB962C8B-B14F-4D97-AF65-F5344CB8AC3E}">
        <p14:creationId xmlns:p14="http://schemas.microsoft.com/office/powerpoint/2010/main" val="2971928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Jeune mon plumage est orangé mais en grandissant celui-ci devient complètement noir. Je suis endémique stricte de Tahiti et il y’a 20 ans nous n’étions qu’une 20aine d’oiseaux. Je suis un oiseau insectivore et très territorial, il faut donc préserver mon habitat pour ma survie. Heureusement grâce aux efforts de la SOP Manu, ma population a augmenté atteignant aujourd’hui plus de 154 individus. Je suis protégé par le Code de l’environnement de PF et l’Union Internationale pour la Conservation de la Nature me classe ‘en danger critique d’extinction’. Savez-vous que depuis 2012 un réseau de piégeur bénévole me protège des oiseaux introduits qui attaquent mes nids, et que plus d’une centaine de campagnes bénévoles ont contribué à la restauration de mon habitat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10</a:t>
            </a:fld>
            <a:endParaRPr lang="en-US"/>
          </a:p>
        </p:txBody>
      </p:sp>
    </p:spTree>
    <p:extLst>
      <p:ext uri="{BB962C8B-B14F-4D97-AF65-F5344CB8AC3E}">
        <p14:creationId xmlns:p14="http://schemas.microsoft.com/office/powerpoint/2010/main" val="3938869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Tahiti, j’aime manger des petits insectes, lézards, mollusques et même des chevrettes et des petits poissons. On peut m’observer dans les forets le long des rivières, à l’intérieur des vallées comme aux embouchures. Le Code de l’environnement de PF me protège car je suis unique au monde mais l’IUCN ne me classe pas parmi les espèces menacées.</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12</a:t>
            </a:fld>
            <a:endParaRPr lang="en-US"/>
          </a:p>
        </p:txBody>
      </p:sp>
    </p:spTree>
    <p:extLst>
      <p:ext uri="{BB962C8B-B14F-4D97-AF65-F5344CB8AC3E}">
        <p14:creationId xmlns:p14="http://schemas.microsoft.com/office/powerpoint/2010/main" val="2369542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la Polynésie orientale car je suis non-seulement présent aux îles-sous-le-vent, mais on peut aussi m’observer aux îles Cook. On peut m’observer dans les forets, le long des rivières, dans les cocoteraies et parfois dans les jardins. Je me nourris d’insectes, de lézards, d’escargot, de poissons et de petits crustacés. Le Code de l’environnement de PF me protège car je suis unique de cette région du monde – mais je ne suis pas encore menacée.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14</a:t>
            </a:fld>
            <a:endParaRPr lang="en-US"/>
          </a:p>
        </p:txBody>
      </p:sp>
    </p:spTree>
    <p:extLst>
      <p:ext uri="{BB962C8B-B14F-4D97-AF65-F5344CB8AC3E}">
        <p14:creationId xmlns:p14="http://schemas.microsoft.com/office/powerpoint/2010/main" val="4092815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15</a:t>
            </a:fld>
            <a:endParaRPr lang="en-US"/>
          </a:p>
        </p:txBody>
      </p:sp>
    </p:spTree>
    <p:extLst>
      <p:ext uri="{BB962C8B-B14F-4D97-AF65-F5344CB8AC3E}">
        <p14:creationId xmlns:p14="http://schemas.microsoft.com/office/powerpoint/2010/main" val="2829074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îles de la Société cependant on ne me voit plus avec certitude que sur l’île de Tahiti. J’ai disparu de Huahine, Bora et peut-être même de Moorea. Voyez comme je niche en colonies de parfois plusieurs centaines de couples – Savez vous que je ne me pose que dans mon nid ? Le reste du temps je vole …  Mes nids sont faits de mousse et de salive collante, sous des surplombs rocheux (les nids de mes cousines en orient servent pour la soupe de nid d’hirondelle). Le Code de l’environnement de PF me protège car je suis unique à la Polynésie et l’UICN me considère comme une espèce vulnérable à l’extinction. on ne connait plus que trois colonies de mon espèce sur Tahiti (et donc au monde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16</a:t>
            </a:fld>
            <a:endParaRPr lang="en-US"/>
          </a:p>
        </p:txBody>
      </p:sp>
    </p:spTree>
    <p:extLst>
      <p:ext uri="{BB962C8B-B14F-4D97-AF65-F5344CB8AC3E}">
        <p14:creationId xmlns:p14="http://schemas.microsoft.com/office/powerpoint/2010/main" val="1322039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02F0C-EB0A-F3BE-01D9-2DD89DC548D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5E32E9B-F628-A979-AC04-442D2097BDB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D48824A-225C-44AD-E3E7-5D03ACFD98FA}"/>
              </a:ext>
            </a:extLst>
          </p:cNvPr>
          <p:cNvSpPr>
            <a:spLocks noGrp="1"/>
          </p:cNvSpPr>
          <p:nvPr>
            <p:ph type="body" idx="1"/>
          </p:nvPr>
        </p:nvSpPr>
        <p:spPr/>
        <p:txBody>
          <a:bodyPr/>
          <a:lstStyle/>
          <a:p>
            <a:endParaRPr lang="fr-PF" dirty="0"/>
          </a:p>
        </p:txBody>
      </p:sp>
      <p:sp>
        <p:nvSpPr>
          <p:cNvPr id="4" name="Espace réservé du numéro de diapositive 3">
            <a:extLst>
              <a:ext uri="{FF2B5EF4-FFF2-40B4-BE49-F238E27FC236}">
                <a16:creationId xmlns:a16="http://schemas.microsoft.com/office/drawing/2014/main" id="{7383F47A-D225-8C5B-81FD-FC1A822032C3}"/>
              </a:ext>
            </a:extLst>
          </p:cNvPr>
          <p:cNvSpPr>
            <a:spLocks noGrp="1"/>
          </p:cNvSpPr>
          <p:nvPr>
            <p:ph type="sldNum" sz="quarter" idx="5"/>
          </p:nvPr>
        </p:nvSpPr>
        <p:spPr/>
        <p:txBody>
          <a:bodyPr/>
          <a:lstStyle/>
          <a:p>
            <a:fld id="{E9E04128-CE58-47A7-83DB-836746FDB381}" type="slidenum">
              <a:rPr lang="en-US" smtClean="0"/>
              <a:t>17</a:t>
            </a:fld>
            <a:endParaRPr lang="en-US"/>
          </a:p>
        </p:txBody>
      </p:sp>
    </p:spTree>
    <p:extLst>
      <p:ext uri="{BB962C8B-B14F-4D97-AF65-F5344CB8AC3E}">
        <p14:creationId xmlns:p14="http://schemas.microsoft.com/office/powerpoint/2010/main" val="3697324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F77D8-6EAF-C9E3-C38F-42F40EA56A8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A0EA440-18B8-9EEE-547F-4B20F2C2C90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7031312-8EF6-8B57-D619-E13EDAA9C799}"/>
              </a:ext>
            </a:extLst>
          </p:cNvPr>
          <p:cNvSpPr>
            <a:spLocks noGrp="1"/>
          </p:cNvSpPr>
          <p:nvPr>
            <p:ph type="body" idx="1"/>
          </p:nvPr>
        </p:nvSpPr>
        <p:spPr/>
        <p:txBody>
          <a:bodyPr/>
          <a:lstStyle/>
          <a:p>
            <a:r>
              <a:rPr lang="fr-FR" sz="1200" dirty="0"/>
              <a:t>Je suis endémique de îles de la Société et moi aussi on ne me voit plus avec certitude que sur les îles de Tahiti et Moorea. Je niche parfois toute seule sur les parois rocheuses, contrairement à ma cousine la Salangane et je me pose souvent dans les arbres – Je viens juste d’être intégrée à juste titre comme une espèce présente uniquement à Tahiti et Moorea car on me considérait encore très récemment comme une espèce largement répandue dans le pacifique</a:t>
            </a:r>
          </a:p>
          <a:p>
            <a:endParaRPr lang="fr-FR" sz="1200" dirty="0"/>
          </a:p>
          <a:p>
            <a:r>
              <a:rPr lang="fr-FR" sz="1200" dirty="0"/>
              <a:t>Si vous voyez une ‘Hirondelle’ voler haut dans le ciel, c’est probablement une Salangane, si vous voyez que je suis posée sur une branche ou que je vole sous les arbres, c’est moi !</a:t>
            </a:r>
            <a:endParaRPr lang="fr-PF" dirty="0"/>
          </a:p>
        </p:txBody>
      </p:sp>
      <p:sp>
        <p:nvSpPr>
          <p:cNvPr id="4" name="Espace réservé du numéro de diapositive 3">
            <a:extLst>
              <a:ext uri="{FF2B5EF4-FFF2-40B4-BE49-F238E27FC236}">
                <a16:creationId xmlns:a16="http://schemas.microsoft.com/office/drawing/2014/main" id="{7F7CA65B-F9D0-8D7C-AB3B-C29F69EAF15F}"/>
              </a:ext>
            </a:extLst>
          </p:cNvPr>
          <p:cNvSpPr>
            <a:spLocks noGrp="1"/>
          </p:cNvSpPr>
          <p:nvPr>
            <p:ph type="sldNum" sz="quarter" idx="5"/>
          </p:nvPr>
        </p:nvSpPr>
        <p:spPr/>
        <p:txBody>
          <a:bodyPr/>
          <a:lstStyle/>
          <a:p>
            <a:fld id="{E9E04128-CE58-47A7-83DB-836746FDB381}" type="slidenum">
              <a:rPr lang="en-US" smtClean="0"/>
              <a:t>18</a:t>
            </a:fld>
            <a:endParaRPr lang="en-US"/>
          </a:p>
        </p:txBody>
      </p:sp>
    </p:spTree>
    <p:extLst>
      <p:ext uri="{BB962C8B-B14F-4D97-AF65-F5344CB8AC3E}">
        <p14:creationId xmlns:p14="http://schemas.microsoft.com/office/powerpoint/2010/main" val="1839774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7B9E-0092-6017-FBF5-B02338C9513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BC90B8-E6E9-DEA5-D078-B4944C339F3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972716D-C3BB-1531-09B7-90813048A624}"/>
              </a:ext>
            </a:extLst>
          </p:cNvPr>
          <p:cNvSpPr>
            <a:spLocks noGrp="1"/>
          </p:cNvSpPr>
          <p:nvPr>
            <p:ph type="body" idx="1"/>
          </p:nvPr>
        </p:nvSpPr>
        <p:spPr/>
        <p:txBody>
          <a:bodyPr/>
          <a:lstStyle/>
          <a:p>
            <a:r>
              <a:rPr lang="fr-FR" sz="1200" dirty="0"/>
              <a:t>Une des 3 perruches de PF, je suis « vulnérable à l’extinction » pour l’UICN à cause de l’introduction des espèces invasives que l’homme transporte de motu en motu ou d’île en île sans faire attention à moi. Heureusement on me trouve encore sur plusieurs atolls : Rangiroa, Arutua, Kaukura etc. et même à </a:t>
            </a:r>
            <a:r>
              <a:rPr lang="fr-FR" sz="1200" dirty="0" err="1"/>
              <a:t>Aitutaki</a:t>
            </a:r>
            <a:r>
              <a:rPr lang="fr-FR" sz="1200" dirty="0"/>
              <a:t>, aux îles Cook et sur Scilly et </a:t>
            </a:r>
            <a:r>
              <a:rPr lang="fr-FR" sz="1200" dirty="0" err="1"/>
              <a:t>Bellinghausen</a:t>
            </a:r>
            <a:r>
              <a:rPr lang="fr-FR" sz="1200" dirty="0"/>
              <a:t> (près de </a:t>
            </a:r>
            <a:r>
              <a:rPr lang="fr-FR" sz="1200" dirty="0" err="1"/>
              <a:t>Maupiti</a:t>
            </a:r>
            <a:r>
              <a:rPr lang="fr-FR" sz="1200" dirty="0"/>
              <a:t>) deux atolls inhabités. Je suis protégé par le code de l’environnement de PF.</a:t>
            </a:r>
          </a:p>
          <a:p>
            <a:r>
              <a:rPr lang="fr-FR" sz="1200" dirty="0"/>
              <a:t>Savez-vous qu’on m’appelle Vini car Vini signifie ‘Bavard’ or je reste en contact vocal permanent avec mes frères et sœurs – les îles où je persiste encore sont toutes joyeuses et bruissent de nos chants permanents – avez-vous remarquer comme une île remplie de rats, de chat donc sans ses oiseaux est silencieuse ?</a:t>
            </a:r>
            <a:endParaRPr lang="fr-PF" dirty="0"/>
          </a:p>
        </p:txBody>
      </p:sp>
      <p:sp>
        <p:nvSpPr>
          <p:cNvPr id="4" name="Espace réservé du numéro de diapositive 3">
            <a:extLst>
              <a:ext uri="{FF2B5EF4-FFF2-40B4-BE49-F238E27FC236}">
                <a16:creationId xmlns:a16="http://schemas.microsoft.com/office/drawing/2014/main" id="{EEEDD075-5785-A55F-4D18-B00866F7B30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E04128-CE58-47A7-83DB-836746FDB3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803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suis endémique de Tahiti et présente uniquement sur Tahiti Nui. C’est pour cela que je suis protégée par le Code de l’environnement de PF. Je suis totalement absente de la presqu’île. On dit de moi que je suis l’oiseau le plus mélodieux de Tahiti. Néanmoins je suis menacé par l’urbanisation et par les espèces nuisibles introduites dans mon habitat et classée Vulnérable à l’extinction par l’IUCN. Mon habitat ce sont les forêts de bambou ou de </a:t>
            </a:r>
            <a:r>
              <a:rPr lang="fr-FR" sz="1200" i="1" dirty="0" err="1"/>
              <a:t>purau</a:t>
            </a:r>
            <a:r>
              <a:rPr lang="fr-FR" sz="1200" dirty="0"/>
              <a:t>, le long des rivières dans les fonds de vallées – plus rarement les cocoteraies.</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22</a:t>
            </a:fld>
            <a:endParaRPr lang="en-US"/>
          </a:p>
        </p:txBody>
      </p:sp>
    </p:spTree>
    <p:extLst>
      <p:ext uri="{BB962C8B-B14F-4D97-AF65-F5344CB8AC3E}">
        <p14:creationId xmlns:p14="http://schemas.microsoft.com/office/powerpoint/2010/main" val="534750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Je ne suis présent que sur l’île de Moorea. Mon habitat  ce sont les forêts de </a:t>
            </a:r>
            <a:r>
              <a:rPr lang="fr-FR" sz="1200" dirty="0" err="1"/>
              <a:t>pūrau</a:t>
            </a:r>
            <a:r>
              <a:rPr lang="fr-FR" sz="1200" dirty="0"/>
              <a:t>, de </a:t>
            </a:r>
            <a:r>
              <a:rPr lang="fr-FR" sz="1200" dirty="0" err="1"/>
              <a:t>māpē</a:t>
            </a:r>
            <a:r>
              <a:rPr lang="fr-FR" sz="1200" dirty="0"/>
              <a:t> dans les vallées, et j’apprécie beaucoup les cours d’eau comme mes cousins. Je me nourris d’insectes, de lézards, d’escargot, de poissons et de petits crustacés. Le Code de l’environnement de PF me classe comme une espèce à protéger car je suis unique au monde et menacé de disparition à cause des activités humaines qui détruisent mon habitat naturel.</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24</a:t>
            </a:fld>
            <a:endParaRPr lang="en-US"/>
          </a:p>
        </p:txBody>
      </p:sp>
    </p:spTree>
    <p:extLst>
      <p:ext uri="{BB962C8B-B14F-4D97-AF65-F5344CB8AC3E}">
        <p14:creationId xmlns:p14="http://schemas.microsoft.com/office/powerpoint/2010/main" val="3092886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Malheureusement depuis la première colonisation des nos îles, </a:t>
            </a:r>
            <a:r>
              <a:rPr lang="fr-FR" dirty="0"/>
              <a:t>50 espèces d’oiseaux endémiques ont disparues en Polynésie Française, il nous reste 30 espèces dont 20 sont menacées selon l’IUCN et 10 à un stade critique.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Sur cette diapositive vous pouvez voir deux espèces qui ont disparues des îles de la Société (la </a:t>
            </a:r>
            <a:r>
              <a:rPr lang="fr-FR" dirty="0" err="1"/>
              <a:t>Gallicolombe</a:t>
            </a:r>
            <a:r>
              <a:rPr lang="fr-FR" dirty="0"/>
              <a:t>, le carpophage) mais qui sont encore présente dans 1 à 3 îles des Tuamotu; avant il y avait trois espèces de </a:t>
            </a:r>
            <a:r>
              <a:rPr lang="fr-FR" dirty="0" err="1"/>
              <a:t>gallicolombes</a:t>
            </a:r>
            <a:r>
              <a:rPr lang="fr-FR" dirty="0"/>
              <a:t>: celle de Moorea avait le ventre entièrement blanc, la </a:t>
            </a:r>
            <a:r>
              <a:rPr lang="fr-FR" dirty="0" err="1"/>
              <a:t>Gallicolombe</a:t>
            </a:r>
            <a:r>
              <a:rPr lang="fr-FR" dirty="0"/>
              <a:t> géante devait peser dans les 5 kilos ! les deux perruches présentes ont disparues, le lori nonette a disparu de toutes les îles hautes de la Société, mais deux autres loris ont aussi disparu, dont on ignore complètement l’apparence; Au moins une espèce de Monarque était présente à </a:t>
            </a:r>
            <a:r>
              <a:rPr lang="fr-FR" dirty="0" err="1"/>
              <a:t>Maupiti</a:t>
            </a:r>
            <a:r>
              <a:rPr lang="fr-FR" dirty="0"/>
              <a:t> – Ainsi qu’une mystérieuse </a:t>
            </a:r>
            <a:r>
              <a:rPr lang="fr-FR" dirty="0" err="1"/>
              <a:t>Stourne</a:t>
            </a:r>
            <a:r>
              <a:rPr lang="fr-FR" dirty="0"/>
              <a:t>, sur Huahine.</a:t>
            </a: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25</a:t>
            </a:fld>
            <a:endParaRPr lang="en-US"/>
          </a:p>
        </p:txBody>
      </p:sp>
    </p:spTree>
    <p:extLst>
      <p:ext uri="{BB962C8B-B14F-4D97-AF65-F5344CB8AC3E}">
        <p14:creationId xmlns:p14="http://schemas.microsoft.com/office/powerpoint/2010/main" val="4240200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A1955-8846-63FB-0BA1-7E6B0E28906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10D09DC-BCA3-3C67-088E-813F91DA04D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77A3924-DD6A-00CC-5E12-4E3771F42EF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Mais ce n’est pas tout, l’aventure du ‘Pigeon de Liverpool’ (un oiseau empaillé présent au Musée de Liverpool resté plus d’un siècle d’origine inconnue) est édifiante, on s’est aperçu que c’était bien un oiseau de Tahiti en comparant son ADN avec celui récupéré dans le costume de deuilleur récemment restauré par le Musée des îles; 3 rousserolles; 2 bécasseaux; 2 </a:t>
            </a:r>
            <a:r>
              <a:rPr lang="fr-FR" dirty="0" err="1"/>
              <a:t>stournes</a:t>
            </a:r>
            <a:r>
              <a:rPr lang="fr-FR" dirty="0"/>
              <a:t> et 1 </a:t>
            </a:r>
            <a:r>
              <a:rPr lang="fr-FR" dirty="0" err="1"/>
              <a:t>Phasianelle</a:t>
            </a:r>
            <a:r>
              <a:rPr lang="fr-FR" dirty="0"/>
              <a:t> (tourterelle à longue queue) ont aussi définitivement disparu,</a:t>
            </a:r>
            <a:endParaRPr lang="fr-PF" dirty="0"/>
          </a:p>
          <a:p>
            <a:endParaRPr lang="fr-PF" dirty="0"/>
          </a:p>
        </p:txBody>
      </p:sp>
      <p:sp>
        <p:nvSpPr>
          <p:cNvPr id="4" name="Espace réservé du numéro de diapositive 3">
            <a:extLst>
              <a:ext uri="{FF2B5EF4-FFF2-40B4-BE49-F238E27FC236}">
                <a16:creationId xmlns:a16="http://schemas.microsoft.com/office/drawing/2014/main" id="{C9F810EA-DBDF-AC2F-AE71-D2316EE7D5AD}"/>
              </a:ext>
            </a:extLst>
          </p:cNvPr>
          <p:cNvSpPr>
            <a:spLocks noGrp="1"/>
          </p:cNvSpPr>
          <p:nvPr>
            <p:ph type="sldNum" sz="quarter" idx="5"/>
          </p:nvPr>
        </p:nvSpPr>
        <p:spPr/>
        <p:txBody>
          <a:bodyPr/>
          <a:lstStyle/>
          <a:p>
            <a:fld id="{E9E04128-CE58-47A7-83DB-836746FDB381}" type="slidenum">
              <a:rPr lang="en-US" smtClean="0"/>
              <a:t>26</a:t>
            </a:fld>
            <a:endParaRPr lang="en-US"/>
          </a:p>
        </p:txBody>
      </p:sp>
    </p:spTree>
    <p:extLst>
      <p:ext uri="{BB962C8B-B14F-4D97-AF65-F5344CB8AC3E}">
        <p14:creationId xmlns:p14="http://schemas.microsoft.com/office/powerpoint/2010/main" val="24819818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Polynésie française, il en existe 3 sortes:</a:t>
            </a:r>
          </a:p>
          <a:p>
            <a:pPr marL="285750" indent="-285750">
              <a:buFontTx/>
              <a:buChar char="-"/>
            </a:pPr>
            <a:r>
              <a:rPr lang="fr-PF" dirty="0"/>
              <a:t>Le rat noir (le plus nuisible)</a:t>
            </a:r>
          </a:p>
          <a:p>
            <a:pPr marL="285750" indent="-285750">
              <a:buFontTx/>
              <a:buChar char="-"/>
            </a:pPr>
            <a:r>
              <a:rPr lang="fr-PF" dirty="0"/>
              <a:t>Le rat du Pacifique</a:t>
            </a:r>
          </a:p>
          <a:p>
            <a:pPr marL="285750" indent="-285750">
              <a:buFontTx/>
              <a:buChar char="-"/>
            </a:pPr>
            <a:r>
              <a:rPr lang="fr-PF" dirty="0"/>
              <a:t>Et le rat de Norvège</a:t>
            </a:r>
          </a:p>
          <a:p>
            <a:r>
              <a:rPr lang="fr-PF" dirty="0"/>
              <a:t>Ils impactent nos oiseaux en prédatant les nids et oisillons.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28</a:t>
            </a:fld>
            <a:endParaRPr lang="en-US"/>
          </a:p>
        </p:txBody>
      </p:sp>
    </p:spTree>
    <p:extLst>
      <p:ext uri="{BB962C8B-B14F-4D97-AF65-F5344CB8AC3E}">
        <p14:creationId xmlns:p14="http://schemas.microsoft.com/office/powerpoint/2010/main" val="11595248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C’est le 2e grand prédateur d’oiseaux dans le monde entier. En 2023, la Ligue Pour les Oiseaux de France (LPO) estimait plus de 75 millions d’oiseaux tués par les chats.</a:t>
            </a:r>
            <a:endParaRPr lang="fr-FR" dirty="0"/>
          </a:p>
          <a:p>
            <a:r>
              <a:rPr lang="fr-FR" dirty="0"/>
              <a:t>S’il vous plait arrêter d’abandonner les chats dans les vallées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29</a:t>
            </a:fld>
            <a:endParaRPr lang="en-US"/>
          </a:p>
        </p:txBody>
      </p:sp>
    </p:spTree>
    <p:extLst>
      <p:ext uri="{BB962C8B-B14F-4D97-AF65-F5344CB8AC3E}">
        <p14:creationId xmlns:p14="http://schemas.microsoft.com/office/powerpoint/2010/main" val="17607939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constructions, les incendies de forêts etc. Tout cela met en péril l’habitat des oiseaux : donc plus de maisons, plus de nourriture !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30</a:t>
            </a:fld>
            <a:endParaRPr lang="en-US"/>
          </a:p>
        </p:txBody>
      </p:sp>
    </p:spTree>
    <p:extLst>
      <p:ext uri="{BB962C8B-B14F-4D97-AF65-F5344CB8AC3E}">
        <p14:creationId xmlns:p14="http://schemas.microsoft.com/office/powerpoint/2010/main" val="5400772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PF, les 3 grands prédateurs sont le Busard de Gould, le Merle des Moluques et le Bulbul à ventre rouge. Ils prédatent les oisillons et les </a:t>
            </a:r>
            <a:r>
              <a:rPr lang="fr-FR" dirty="0" err="1"/>
              <a:t>œ</a:t>
            </a:r>
            <a:r>
              <a:rPr lang="fr-PF" dirty="0"/>
              <a:t>ufs, harcèle les adultes, volent nid et nourritures !</a:t>
            </a:r>
            <a:r>
              <a:rPr lang="fr-FR" dirty="0"/>
              <a:t> Le Busard de Gould est responsable de la disparition du Rupe sur Tahiti, un pigeon géant d’un mètre d’envergure, qui aboie comme un chien ! (heureusement toujours présent à Makatea)</a:t>
            </a: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31</a:t>
            </a:fld>
            <a:endParaRPr lang="en-US"/>
          </a:p>
        </p:txBody>
      </p:sp>
    </p:spTree>
    <p:extLst>
      <p:ext uri="{BB962C8B-B14F-4D97-AF65-F5344CB8AC3E}">
        <p14:creationId xmlns:p14="http://schemas.microsoft.com/office/powerpoint/2010/main" val="12019127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Leurs piqures peuvent être mortelles pour les oiseaux, aveuglant pour les plus gros animaux et très douloureuses voires mortelles pour l’Homme. La petite fourmi de feu menace l’habitat et les ressources alimentaires</a:t>
            </a:r>
            <a:r>
              <a:rPr lang="fr-FR" dirty="0"/>
              <a:t> de nos oiseaux or elle se propage partout dans les îles de la Société</a:t>
            </a:r>
            <a:r>
              <a:rPr lang="fr-PF" dirty="0"/>
              <a:t>.</a:t>
            </a:r>
            <a:r>
              <a:rPr lang="fr-FR" dirty="0"/>
              <a:t> Des tortures, éléphants, oiseaux, chats et chiens aveugles ont été trouvés partout dans le monde, victime de cette horrible fourmi invasive qui peut littéralement envahir vos jardins, avec plus de 80 reines par mètre carré – qui pondent 30 œufs par jours et qui peuvent vivre 1 an chacune !</a:t>
            </a: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32</a:t>
            </a:fld>
            <a:endParaRPr lang="en-US"/>
          </a:p>
        </p:txBody>
      </p:sp>
    </p:spTree>
    <p:extLst>
      <p:ext uri="{BB962C8B-B14F-4D97-AF65-F5344CB8AC3E}">
        <p14:creationId xmlns:p14="http://schemas.microsoft.com/office/powerpoint/2010/main" val="31960488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Les plantes invasives remplacent la végétation naturelles propres à l’habitat des oiseaux. Elles dégradent aussi leur habitat et peuvent même impacter les rivières, la mer et nous les Hommes ! Dans les îles de la société le Miconia (violet), le tulipier du Gabon (fleur orange) sont des exemples d’especes vegetales extrêmement envahissantes. Elles nuisent à la regeneration naturelle des plantes indigenes, modifie l’habitat des oiseaux ainsi que les ressources économiques des iles, comme le coprah.</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33</a:t>
            </a:fld>
            <a:endParaRPr lang="en-US"/>
          </a:p>
        </p:txBody>
      </p:sp>
    </p:spTree>
    <p:extLst>
      <p:ext uri="{BB962C8B-B14F-4D97-AF65-F5344CB8AC3E}">
        <p14:creationId xmlns:p14="http://schemas.microsoft.com/office/powerpoint/2010/main" val="3136899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maladies aviaires sont vehiculées principalement par les moustiques comme la malaria aviaire qui est une des causes de la disparition du ‘oma’o keekee</a:t>
            </a:r>
            <a:r>
              <a:rPr lang="fr-FR" dirty="0"/>
              <a:t> sur </a:t>
            </a:r>
            <a:r>
              <a:rPr lang="fr-FR" dirty="0" err="1"/>
              <a:t>Fatu</a:t>
            </a:r>
            <a:r>
              <a:rPr lang="fr-FR" dirty="0"/>
              <a:t> </a:t>
            </a:r>
            <a:r>
              <a:rPr lang="fr-FR" dirty="0" err="1"/>
              <a:t>Hiva</a:t>
            </a:r>
            <a:r>
              <a:rPr lang="fr-PF" dirty="0"/>
              <a:t>. Elles sont aussi vehiculées par les oiseaux introduits comme les pigeons, les merles etc.</a:t>
            </a:r>
          </a:p>
        </p:txBody>
      </p:sp>
      <p:sp>
        <p:nvSpPr>
          <p:cNvPr id="4" name="Espace réservé du numéro de diapositive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E04128-CE58-47A7-83DB-836746FDB3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69120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35</a:t>
            </a:fld>
            <a:endParaRPr lang="en-US"/>
          </a:p>
        </p:txBody>
      </p:sp>
    </p:spTree>
    <p:extLst>
      <p:ext uri="{BB962C8B-B14F-4D97-AF65-F5344CB8AC3E}">
        <p14:creationId xmlns:p14="http://schemas.microsoft.com/office/powerpoint/2010/main" val="2192403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mot respect de la biosécurité, mot barbare qui signifie la lutte contre toute introduction de végétaux ou animaux nouveaux sur les îles, devrait être enseigner dans toutes les écoles !</a:t>
            </a:r>
          </a:p>
          <a:p>
            <a:r>
              <a:rPr lang="fr-FR" dirty="0"/>
              <a:t>Ce sont les hommes, en propageant volontairement ou pas d’île en île les espèces introduites, qui ont causé la perte de tous ces oiseaux – il est temps de dire stop à l’extinction et de se responsabiliser nous et nos parents !</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36</a:t>
            </a:fld>
            <a:endParaRPr lang="en-US"/>
          </a:p>
        </p:txBody>
      </p:sp>
    </p:spTree>
    <p:extLst>
      <p:ext uri="{BB962C8B-B14F-4D97-AF65-F5344CB8AC3E}">
        <p14:creationId xmlns:p14="http://schemas.microsoft.com/office/powerpoint/2010/main" val="16012598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Et oui, Biosécurité = respect pour notre nature ! Il est essentiel d’inspecter nos affaires, nos chaussures par exemple pour vérifier qu’il n’y a pas de graines de plantes envahissantes piquées dessus, nos bateaux quand on va aux îlots ou îles inhabitées pour éviter de propager les rats, les chats, les oiseaux, les chiens, les plantes, les fourmis… d’îles en îles</a:t>
            </a:r>
          </a:p>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37</a:t>
            </a:fld>
            <a:endParaRPr lang="en-US"/>
          </a:p>
        </p:txBody>
      </p:sp>
    </p:spTree>
    <p:extLst>
      <p:ext uri="{BB962C8B-B14F-4D97-AF65-F5344CB8AC3E}">
        <p14:creationId xmlns:p14="http://schemas.microsoft.com/office/powerpoint/2010/main" val="37214034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Grâce à des pièges de types tapettes ou cages et pose de stations de raticide, on réduit la densité de rats dans les zones importantes pour la conservation des oiseaux</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38</a:t>
            </a:fld>
            <a:endParaRPr lang="en-US"/>
          </a:p>
        </p:txBody>
      </p:sp>
    </p:spTree>
    <p:extLst>
      <p:ext uri="{BB962C8B-B14F-4D97-AF65-F5344CB8AC3E}">
        <p14:creationId xmlns:p14="http://schemas.microsoft.com/office/powerpoint/2010/main" val="13331813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F7F2E-0F16-ECC6-024A-CA5076FB35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E8CCEE-32A1-7204-305C-DCBB5F81809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4FCD880-3163-9510-7095-8F5EABF93092}"/>
              </a:ext>
            </a:extLst>
          </p:cNvPr>
          <p:cNvSpPr>
            <a:spLocks noGrp="1"/>
          </p:cNvSpPr>
          <p:nvPr>
            <p:ph type="body" idx="1"/>
          </p:nvPr>
        </p:nvSpPr>
        <p:spPr/>
        <p:txBody>
          <a:bodyPr/>
          <a:lstStyle/>
          <a:p>
            <a:r>
              <a:rPr lang="fr-PF" dirty="0"/>
              <a:t>Faites stériliser vos chats et ne les abandonner pas dans la nature, ils peuvent faire beaucoup de dégâts !</a:t>
            </a:r>
          </a:p>
        </p:txBody>
      </p:sp>
      <p:sp>
        <p:nvSpPr>
          <p:cNvPr id="4" name="Espace réservé du numéro de diapositive 3">
            <a:extLst>
              <a:ext uri="{FF2B5EF4-FFF2-40B4-BE49-F238E27FC236}">
                <a16:creationId xmlns:a16="http://schemas.microsoft.com/office/drawing/2014/main" id="{115CBDAC-B18D-A5A3-7CAB-E74EF886320D}"/>
              </a:ext>
            </a:extLst>
          </p:cNvPr>
          <p:cNvSpPr>
            <a:spLocks noGrp="1"/>
          </p:cNvSpPr>
          <p:nvPr>
            <p:ph type="sldNum" sz="quarter" idx="5"/>
          </p:nvPr>
        </p:nvSpPr>
        <p:spPr/>
        <p:txBody>
          <a:bodyPr/>
          <a:lstStyle/>
          <a:p>
            <a:fld id="{E9E04128-CE58-47A7-83DB-836746FDB381}" type="slidenum">
              <a:rPr lang="en-US" smtClean="0"/>
              <a:t>39</a:t>
            </a:fld>
            <a:endParaRPr lang="en-US"/>
          </a:p>
        </p:txBody>
      </p:sp>
    </p:spTree>
    <p:extLst>
      <p:ext uri="{BB962C8B-B14F-4D97-AF65-F5344CB8AC3E}">
        <p14:creationId xmlns:p14="http://schemas.microsoft.com/office/powerpoint/2010/main" val="33677732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3BA4C-54C9-A405-6F41-257717E4D6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72A922-DF1B-2E91-AE79-66DFAA13A78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DB8E44-3F29-237D-2E76-218C869C78E9}"/>
              </a:ext>
            </a:extLst>
          </p:cNvPr>
          <p:cNvSpPr>
            <a:spLocks noGrp="1"/>
          </p:cNvSpPr>
          <p:nvPr>
            <p:ph type="body" idx="1"/>
          </p:nvPr>
        </p:nvSpPr>
        <p:spPr/>
        <p:txBody>
          <a:bodyPr/>
          <a:lstStyle/>
          <a:p>
            <a:r>
              <a:rPr lang="fr-PF" dirty="0"/>
              <a:t>Une équipe de bénévole, la trapper squad a été formé à la capture de ces nuisibles et des cages leur ont été fourni. Réduire leurs présences dans les zones importantes à la conservation est importante pour préserver les oiseaux edémiques.</a:t>
            </a:r>
            <a:r>
              <a:rPr lang="fr-FR" dirty="0"/>
              <a:t> Si vous habitez entre le PK 16 et le PK 25 sur Tahiti et que vous souhaitez participer à la sauvegarde du Monarque de Tahiti appeler nous !</a:t>
            </a:r>
            <a:endParaRPr lang="fr-PF" dirty="0"/>
          </a:p>
        </p:txBody>
      </p:sp>
      <p:sp>
        <p:nvSpPr>
          <p:cNvPr id="4" name="Espace réservé du numéro de diapositive 3">
            <a:extLst>
              <a:ext uri="{FF2B5EF4-FFF2-40B4-BE49-F238E27FC236}">
                <a16:creationId xmlns:a16="http://schemas.microsoft.com/office/drawing/2014/main" id="{BE3E169E-63FC-F637-8C54-DC18F549BA10}"/>
              </a:ext>
            </a:extLst>
          </p:cNvPr>
          <p:cNvSpPr>
            <a:spLocks noGrp="1"/>
          </p:cNvSpPr>
          <p:nvPr>
            <p:ph type="sldNum" sz="quarter" idx="5"/>
          </p:nvPr>
        </p:nvSpPr>
        <p:spPr/>
        <p:txBody>
          <a:bodyPr/>
          <a:lstStyle/>
          <a:p>
            <a:fld id="{E9E04128-CE58-47A7-83DB-836746FDB381}" type="slidenum">
              <a:rPr lang="en-US" smtClean="0"/>
              <a:t>40</a:t>
            </a:fld>
            <a:endParaRPr lang="en-US"/>
          </a:p>
        </p:txBody>
      </p:sp>
    </p:spTree>
    <p:extLst>
      <p:ext uri="{BB962C8B-B14F-4D97-AF65-F5344CB8AC3E}">
        <p14:creationId xmlns:p14="http://schemas.microsoft.com/office/powerpoint/2010/main" val="8332315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Avant tout il faut éviter d’en introduire : déplacer des végétaux ou de la terre venant de zones infestées vers des zones saines !</a:t>
            </a:r>
          </a:p>
          <a:p>
            <a:r>
              <a:rPr lang="fr-PF" dirty="0"/>
              <a:t>Des épandages par drone sur les zones forestières </a:t>
            </a:r>
            <a:r>
              <a:rPr lang="fr-FR" dirty="0"/>
              <a:t>sont possibles ainsi que la</a:t>
            </a:r>
            <a:r>
              <a:rPr lang="fr-PF" dirty="0"/>
              <a:t> dissémination de fourmicide </a:t>
            </a:r>
            <a:r>
              <a:rPr lang="fr-FR" dirty="0"/>
              <a:t>à effet retard (attention, elles sont malignes)</a:t>
            </a:r>
            <a:r>
              <a:rPr lang="fr-PF" dirty="0"/>
              <a:t> dans les habitations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41</a:t>
            </a:fld>
            <a:endParaRPr lang="en-US"/>
          </a:p>
        </p:txBody>
      </p:sp>
    </p:spTree>
    <p:extLst>
      <p:ext uri="{BB962C8B-B14F-4D97-AF65-F5344CB8AC3E}">
        <p14:creationId xmlns:p14="http://schemas.microsoft.com/office/powerpoint/2010/main" val="23588154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Dans les zones habités par le ‘omamāo des campagnes bénévoles sont organisées pour éliminer les plantes invasives qui sont ensuite remplacé par des plantes indigènes/endémiques propres à l’habitat naturel des oiseaux de PF</a:t>
            </a:r>
            <a:r>
              <a:rPr lang="fr-FR" dirty="0"/>
              <a:t> – surveiller notre page Facebook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42</a:t>
            </a:fld>
            <a:endParaRPr lang="en-US"/>
          </a:p>
        </p:txBody>
      </p:sp>
    </p:spTree>
    <p:extLst>
      <p:ext uri="{BB962C8B-B14F-4D97-AF65-F5344CB8AC3E}">
        <p14:creationId xmlns:p14="http://schemas.microsoft.com/office/powerpoint/2010/main" val="3271889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La protection de nos oiseaux est l’affaire de tous ! Chacun peut faire un effort à son échelle pour préserver au mieux les écosystèmes naturels</a:t>
            </a:r>
            <a:r>
              <a:rPr lang="fr-FR" dirty="0"/>
              <a:t>, On compte sur vous pour raconter tout cela à vos parents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43</a:t>
            </a:fld>
            <a:endParaRPr lang="en-US"/>
          </a:p>
        </p:txBody>
      </p:sp>
    </p:spTree>
    <p:extLst>
      <p:ext uri="{BB962C8B-B14F-4D97-AF65-F5344CB8AC3E}">
        <p14:creationId xmlns:p14="http://schemas.microsoft.com/office/powerpoint/2010/main" val="28294641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44</a:t>
            </a:fld>
            <a:endParaRPr lang="en-US"/>
          </a:p>
        </p:txBody>
      </p:sp>
    </p:spTree>
    <p:extLst>
      <p:ext uri="{BB962C8B-B14F-4D97-AF65-F5344CB8AC3E}">
        <p14:creationId xmlns:p14="http://schemas.microsoft.com/office/powerpoint/2010/main" val="104277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80CDF975-192A-B546-8601-D6324787C8AA}" type="datetimeFigureOut">
              <a:rPr lang="fr-PF" smtClean="0"/>
              <a:t>11/07/2025</a:t>
            </a:fld>
            <a:endParaRPr lang="fr-PF"/>
          </a:p>
        </p:txBody>
      </p:sp>
      <p:sp>
        <p:nvSpPr>
          <p:cNvPr id="5" name="Footer Placeholder 4"/>
          <p:cNvSpPr>
            <a:spLocks noGrp="1"/>
          </p:cNvSpPr>
          <p:nvPr>
            <p:ph type="ftr" sz="quarter" idx="11"/>
          </p:nvPr>
        </p:nvSpPr>
        <p:spPr/>
        <p:txBody>
          <a:bodyPr/>
          <a:lstStyle/>
          <a:p>
            <a:endParaRPr lang="fr-PF"/>
          </a:p>
        </p:txBody>
      </p:sp>
      <p:sp>
        <p:nvSpPr>
          <p:cNvPr id="6" name="Slide Number Placeholder 5"/>
          <p:cNvSpPr>
            <a:spLocks noGrp="1"/>
          </p:cNvSpPr>
          <p:nvPr>
            <p:ph type="sldNum" sz="quarter" idx="12"/>
          </p:nvPr>
        </p:nvSpPr>
        <p:spPr/>
        <p:txBody>
          <a:bodyPr/>
          <a:lstStyle/>
          <a:p>
            <a:fld id="{59754906-3635-804A-9B4D-54AC881FF235}" type="slidenum">
              <a:rPr lang="fr-PF" smtClean="0"/>
              <a:t>‹N°›</a:t>
            </a:fld>
            <a:endParaRPr lang="fr-PF"/>
          </a:p>
        </p:txBody>
      </p:sp>
    </p:spTree>
    <p:extLst>
      <p:ext uri="{BB962C8B-B14F-4D97-AF65-F5344CB8AC3E}">
        <p14:creationId xmlns:p14="http://schemas.microsoft.com/office/powerpoint/2010/main" val="4282970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80CDF975-192A-B546-8601-D6324787C8AA}" type="datetimeFigureOut">
              <a:rPr lang="fr-PF" smtClean="0"/>
              <a:t>11/07/2025</a:t>
            </a:fld>
            <a:endParaRPr lang="fr-PF"/>
          </a:p>
        </p:txBody>
      </p:sp>
      <p:sp>
        <p:nvSpPr>
          <p:cNvPr id="5" name="Footer Placeholder 4"/>
          <p:cNvSpPr>
            <a:spLocks noGrp="1"/>
          </p:cNvSpPr>
          <p:nvPr>
            <p:ph type="ftr" sz="quarter" idx="11"/>
          </p:nvPr>
        </p:nvSpPr>
        <p:spPr/>
        <p:txBody>
          <a:bodyPr/>
          <a:lstStyle/>
          <a:p>
            <a:endParaRPr lang="fr-PF"/>
          </a:p>
        </p:txBody>
      </p:sp>
      <p:sp>
        <p:nvSpPr>
          <p:cNvPr id="6" name="Slide Number Placeholder 5"/>
          <p:cNvSpPr>
            <a:spLocks noGrp="1"/>
          </p:cNvSpPr>
          <p:nvPr>
            <p:ph type="sldNum" sz="quarter" idx="12"/>
          </p:nvPr>
        </p:nvSpPr>
        <p:spPr/>
        <p:txBody>
          <a:bodyPr/>
          <a:lstStyle/>
          <a:p>
            <a:fld id="{59754906-3635-804A-9B4D-54AC881FF235}" type="slidenum">
              <a:rPr lang="fr-PF" smtClean="0"/>
              <a:t>‹N°›</a:t>
            </a:fld>
            <a:endParaRPr lang="fr-PF"/>
          </a:p>
        </p:txBody>
      </p:sp>
    </p:spTree>
    <p:extLst>
      <p:ext uri="{BB962C8B-B14F-4D97-AF65-F5344CB8AC3E}">
        <p14:creationId xmlns:p14="http://schemas.microsoft.com/office/powerpoint/2010/main" val="2000560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338474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4D61A867-A60D-4C90-A9E6-AF0998E023B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920419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4D61A867-A60D-4C90-A9E6-AF0998E023BD}" type="datetimeFigureOut">
              <a:rPr lang="en-US" smtClean="0"/>
              <a:pPr/>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98988D1-19CC-4854-8B13-50ED03E4974A}" type="slidenum">
              <a:rPr lang="en-US" smtClean="0"/>
              <a:pPr/>
              <a:t>‹N°›</a:t>
            </a:fld>
            <a:endParaRPr lang="en-US" dirty="0"/>
          </a:p>
        </p:txBody>
      </p:sp>
    </p:spTree>
    <p:extLst>
      <p:ext uri="{BB962C8B-B14F-4D97-AF65-F5344CB8AC3E}">
        <p14:creationId xmlns:p14="http://schemas.microsoft.com/office/powerpoint/2010/main" val="416247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4D61A867-A60D-4C90-A9E6-AF0998E023BD}"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305995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61A867-A60D-4C90-A9E6-AF0998E023BD}"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3578982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D61A867-A60D-4C90-A9E6-AF0998E023B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50801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80CDF975-192A-B546-8601-D6324787C8AA}" type="datetimeFigureOut">
              <a:rPr lang="fr-PF" smtClean="0"/>
              <a:t>11/07/2025</a:t>
            </a:fld>
            <a:endParaRPr lang="fr-PF"/>
          </a:p>
        </p:txBody>
      </p:sp>
      <p:sp>
        <p:nvSpPr>
          <p:cNvPr id="6" name="Footer Placeholder 5"/>
          <p:cNvSpPr>
            <a:spLocks noGrp="1"/>
          </p:cNvSpPr>
          <p:nvPr>
            <p:ph type="ftr" sz="quarter" idx="11"/>
          </p:nvPr>
        </p:nvSpPr>
        <p:spPr/>
        <p:txBody>
          <a:bodyPr/>
          <a:lstStyle/>
          <a:p>
            <a:endParaRPr lang="fr-PF"/>
          </a:p>
        </p:txBody>
      </p:sp>
      <p:sp>
        <p:nvSpPr>
          <p:cNvPr id="7" name="Slide Number Placeholder 6"/>
          <p:cNvSpPr>
            <a:spLocks noGrp="1"/>
          </p:cNvSpPr>
          <p:nvPr>
            <p:ph type="sldNum" sz="quarter" idx="12"/>
          </p:nvPr>
        </p:nvSpPr>
        <p:spPr/>
        <p:txBody>
          <a:bodyPr/>
          <a:lstStyle/>
          <a:p>
            <a:fld id="{59754906-3635-804A-9B4D-54AC881FF235}" type="slidenum">
              <a:rPr lang="fr-PF" smtClean="0"/>
              <a:t>‹N°›</a:t>
            </a:fld>
            <a:endParaRPr lang="fr-PF"/>
          </a:p>
        </p:txBody>
      </p:sp>
    </p:spTree>
    <p:extLst>
      <p:ext uri="{BB962C8B-B14F-4D97-AF65-F5344CB8AC3E}">
        <p14:creationId xmlns:p14="http://schemas.microsoft.com/office/powerpoint/2010/main" val="2477006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2760810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1106771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e de titre">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Tree>
    <p:extLst>
      <p:ext uri="{BB962C8B-B14F-4D97-AF65-F5344CB8AC3E}">
        <p14:creationId xmlns:p14="http://schemas.microsoft.com/office/powerpoint/2010/main" val="558914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Tree>
    <p:extLst>
      <p:ext uri="{BB962C8B-B14F-4D97-AF65-F5344CB8AC3E}">
        <p14:creationId xmlns:p14="http://schemas.microsoft.com/office/powerpoint/2010/main" val="3033788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323110"/>
            <a:ext cx="10515600" cy="2852737"/>
          </a:xfrm>
        </p:spPr>
        <p:txBody>
          <a:bodyPr anchor="b"/>
          <a:lstStyle>
            <a:lvl1pPr>
              <a:defRPr sz="6000"/>
            </a:lvl1pPr>
          </a:lstStyle>
          <a:p>
            <a:r>
              <a:rPr lang="fr-FR" dirty="0"/>
              <a:t>Modifiez le style du titre</a:t>
            </a:r>
            <a:endParaRPr lang="en-US" dirty="0"/>
          </a:p>
        </p:txBody>
      </p:sp>
      <p:sp>
        <p:nvSpPr>
          <p:cNvPr id="3" name="Text Placeholder 2"/>
          <p:cNvSpPr>
            <a:spLocks noGrp="1"/>
          </p:cNvSpPr>
          <p:nvPr>
            <p:ph type="body" idx="1"/>
          </p:nvPr>
        </p:nvSpPr>
        <p:spPr>
          <a:xfrm>
            <a:off x="831850" y="4175847"/>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dirty="0"/>
              <a:t>Cliquez pour modifier les styles du texte du masque</a:t>
            </a:r>
          </a:p>
        </p:txBody>
      </p:sp>
    </p:spTree>
    <p:extLst>
      <p:ext uri="{BB962C8B-B14F-4D97-AF65-F5344CB8AC3E}">
        <p14:creationId xmlns:p14="http://schemas.microsoft.com/office/powerpoint/2010/main" val="322442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3089254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2426840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40351338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51139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32855306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fr-PF"/>
          </a:p>
        </p:txBody>
      </p:sp>
    </p:spTree>
    <p:extLst>
      <p:ext uri="{BB962C8B-B14F-4D97-AF65-F5344CB8AC3E}">
        <p14:creationId xmlns:p14="http://schemas.microsoft.com/office/powerpoint/2010/main" val="18131204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3064159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1137006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gif"/><Relationship Id="rId18" Type="http://schemas.openxmlformats.org/officeDocument/2006/relationships/image" Target="../media/image6.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6.jpg"/><Relationship Id="rId18" Type="http://schemas.openxmlformats.org/officeDocument/2006/relationships/image" Target="../media/image5.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image" Target="../media/image4.png"/><Relationship Id="rId2" Type="http://schemas.openxmlformats.org/officeDocument/2006/relationships/slideLayout" Target="../slideLayouts/slideLayout13.xml"/><Relationship Id="rId16"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g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61A867-A60D-4C90-A9E6-AF0998E023BD}" type="datetimeFigureOut">
              <a:rPr lang="en-US" smtClean="0"/>
              <a:pPr/>
              <a:t>11/7/2025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8988D1-19CC-4854-8B13-50ED03E4974A}" type="slidenum">
              <a:rPr lang="en-US" smtClean="0"/>
              <a:pPr/>
              <a:t>‹N°›</a:t>
            </a:fld>
            <a:endParaRPr lang="en-US" dirty="0"/>
          </a:p>
        </p:txBody>
      </p:sp>
      <p:sp>
        <p:nvSpPr>
          <p:cNvPr id="7" name="Rectangle 6">
            <a:extLst>
              <a:ext uri="{FF2B5EF4-FFF2-40B4-BE49-F238E27FC236}">
                <a16:creationId xmlns:a16="http://schemas.microsoft.com/office/drawing/2014/main" id="{D0F5D683-B684-88B4-93BD-FA84476CEF74}"/>
              </a:ext>
              <a:ext uri="{C183D7F6-B498-43B3-948B-1728B52AA6E4}">
                <adec:decorative xmlns:adec="http://schemas.microsoft.com/office/drawing/2017/decorative" val="1"/>
              </a:ext>
            </a:extLst>
          </p:cNvPr>
          <p:cNvSpPr/>
          <p:nvPr userDrawn="1"/>
        </p:nvSpPr>
        <p:spPr>
          <a:xfrm>
            <a:off x="0" y="6311900"/>
            <a:ext cx="12192000" cy="5461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Image 7">
            <a:extLst>
              <a:ext uri="{FF2B5EF4-FFF2-40B4-BE49-F238E27FC236}">
                <a16:creationId xmlns:a16="http://schemas.microsoft.com/office/drawing/2014/main" id="{54D6E739-9646-07B0-4148-C416CC304586}"/>
              </a:ext>
            </a:extLst>
          </p:cNvPr>
          <p:cNvPicPr>
            <a:picLocks noChangeAspect="1"/>
          </p:cNvPicPr>
          <p:nvPr userDrawn="1"/>
        </p:nvPicPr>
        <p:blipFill>
          <a:blip r:embed="rId13"/>
          <a:stretch>
            <a:fillRect/>
          </a:stretch>
        </p:blipFill>
        <p:spPr>
          <a:xfrm>
            <a:off x="6882922" y="6367371"/>
            <a:ext cx="555475" cy="435158"/>
          </a:xfrm>
          <a:prstGeom prst="rect">
            <a:avLst/>
          </a:prstGeom>
        </p:spPr>
      </p:pic>
      <p:pic>
        <p:nvPicPr>
          <p:cNvPr id="9" name="Image 8">
            <a:extLst>
              <a:ext uri="{FF2B5EF4-FFF2-40B4-BE49-F238E27FC236}">
                <a16:creationId xmlns:a16="http://schemas.microsoft.com/office/drawing/2014/main" id="{61C2014E-E12C-BF4C-0421-50E1922EEBCF}"/>
              </a:ext>
            </a:extLst>
          </p:cNvPr>
          <p:cNvPicPr>
            <a:picLocks noChangeAspect="1"/>
          </p:cNvPicPr>
          <p:nvPr userDrawn="1"/>
        </p:nvPicPr>
        <p:blipFill>
          <a:blip r:embed="rId14"/>
          <a:stretch>
            <a:fillRect/>
          </a:stretch>
        </p:blipFill>
        <p:spPr>
          <a:xfrm>
            <a:off x="6052621" y="6329045"/>
            <a:ext cx="682657" cy="528955"/>
          </a:xfrm>
          <a:prstGeom prst="rect">
            <a:avLst/>
          </a:prstGeom>
        </p:spPr>
      </p:pic>
      <p:pic>
        <p:nvPicPr>
          <p:cNvPr id="10" name="Image 9">
            <a:extLst>
              <a:ext uri="{FF2B5EF4-FFF2-40B4-BE49-F238E27FC236}">
                <a16:creationId xmlns:a16="http://schemas.microsoft.com/office/drawing/2014/main" id="{07F32D5E-1600-2F0F-7F1F-7A178F538475}"/>
              </a:ext>
            </a:extLst>
          </p:cNvPr>
          <p:cNvPicPr>
            <a:picLocks noChangeAspect="1"/>
          </p:cNvPicPr>
          <p:nvPr userDrawn="1"/>
        </p:nvPicPr>
        <p:blipFill>
          <a:blip r:embed="rId15"/>
          <a:stretch>
            <a:fillRect/>
          </a:stretch>
        </p:blipFill>
        <p:spPr>
          <a:xfrm>
            <a:off x="4039294" y="6360684"/>
            <a:ext cx="2102925" cy="439571"/>
          </a:xfrm>
          <a:prstGeom prst="rect">
            <a:avLst/>
          </a:prstGeom>
        </p:spPr>
      </p:pic>
      <p:pic>
        <p:nvPicPr>
          <p:cNvPr id="11" name="Image 10">
            <a:extLst>
              <a:ext uri="{FF2B5EF4-FFF2-40B4-BE49-F238E27FC236}">
                <a16:creationId xmlns:a16="http://schemas.microsoft.com/office/drawing/2014/main" id="{7D1AB6FF-4E33-2E07-44B0-378ACA4C11E5}"/>
              </a:ext>
            </a:extLst>
          </p:cNvPr>
          <p:cNvPicPr>
            <a:picLocks noChangeAspect="1"/>
          </p:cNvPicPr>
          <p:nvPr userDrawn="1"/>
        </p:nvPicPr>
        <p:blipFill>
          <a:blip r:embed="rId16"/>
          <a:stretch>
            <a:fillRect/>
          </a:stretch>
        </p:blipFill>
        <p:spPr>
          <a:xfrm>
            <a:off x="7586041" y="6367371"/>
            <a:ext cx="2448155" cy="425766"/>
          </a:xfrm>
          <a:prstGeom prst="rect">
            <a:avLst/>
          </a:prstGeom>
        </p:spPr>
      </p:pic>
      <p:pic>
        <p:nvPicPr>
          <p:cNvPr id="12" name="Image 11">
            <a:extLst>
              <a:ext uri="{FF2B5EF4-FFF2-40B4-BE49-F238E27FC236}">
                <a16:creationId xmlns:a16="http://schemas.microsoft.com/office/drawing/2014/main" id="{9021D049-6494-D880-260A-CB8FAF21E6AA}"/>
              </a:ext>
            </a:extLst>
          </p:cNvPr>
          <p:cNvPicPr>
            <a:picLocks noChangeAspect="1"/>
          </p:cNvPicPr>
          <p:nvPr userDrawn="1"/>
        </p:nvPicPr>
        <p:blipFill>
          <a:blip r:embed="rId17"/>
          <a:stretch>
            <a:fillRect/>
          </a:stretch>
        </p:blipFill>
        <p:spPr>
          <a:xfrm>
            <a:off x="2401173" y="6360684"/>
            <a:ext cx="1510302" cy="439140"/>
          </a:xfrm>
          <a:prstGeom prst="rect">
            <a:avLst/>
          </a:prstGeom>
        </p:spPr>
      </p:pic>
      <p:pic>
        <p:nvPicPr>
          <p:cNvPr id="13" name="Image 12">
            <a:extLst>
              <a:ext uri="{FF2B5EF4-FFF2-40B4-BE49-F238E27FC236}">
                <a16:creationId xmlns:a16="http://schemas.microsoft.com/office/drawing/2014/main" id="{0DB67E83-44CB-EBBA-9979-026240E145E0}"/>
              </a:ext>
            </a:extLst>
          </p:cNvPr>
          <p:cNvPicPr>
            <a:picLocks noChangeAspect="1"/>
          </p:cNvPicPr>
          <p:nvPr userDrawn="1"/>
        </p:nvPicPr>
        <p:blipFill>
          <a:blip r:embed="rId18">
            <a:alphaModFix amt="5000"/>
          </a:blip>
          <a:srcRect t="10978" b="20511"/>
          <a:stretch>
            <a:fillRect/>
          </a:stretch>
        </p:blipFill>
        <p:spPr>
          <a:xfrm>
            <a:off x="12637" y="1"/>
            <a:ext cx="12166725" cy="6284164"/>
          </a:xfrm>
          <a:prstGeom prst="rect">
            <a:avLst/>
          </a:prstGeom>
        </p:spPr>
      </p:pic>
    </p:spTree>
    <p:extLst>
      <p:ext uri="{BB962C8B-B14F-4D97-AF65-F5344CB8AC3E}">
        <p14:creationId xmlns:p14="http://schemas.microsoft.com/office/powerpoint/2010/main" val="26827085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3CCF05EF-BE82-4E0D-A841-15604C420AB0}"/>
              </a:ext>
            </a:extLst>
          </p:cNvPr>
          <p:cNvPicPr>
            <a:picLocks noChangeAspect="1"/>
          </p:cNvPicPr>
          <p:nvPr userDrawn="1"/>
        </p:nvPicPr>
        <p:blipFill>
          <a:blip r:embed="rId13">
            <a:alphaModFix amt="5000"/>
          </a:blip>
          <a:srcRect t="10978" b="20511"/>
          <a:stretch>
            <a:fillRect/>
          </a:stretch>
        </p:blipFill>
        <p:spPr>
          <a:xfrm>
            <a:off x="12637" y="1"/>
            <a:ext cx="12166725" cy="6284164"/>
          </a:xfrm>
          <a:prstGeom prst="rect">
            <a:avLst/>
          </a:prstGeom>
        </p:spPr>
      </p:pic>
      <p:sp>
        <p:nvSpPr>
          <p:cNvPr id="8" name="Rectangle 7">
            <a:extLst>
              <a:ext uri="{FF2B5EF4-FFF2-40B4-BE49-F238E27FC236}">
                <a16:creationId xmlns:a16="http://schemas.microsoft.com/office/drawing/2014/main" id="{B593305C-CDC3-37B0-8FED-18F75F33D66C}"/>
              </a:ext>
              <a:ext uri="{C183D7F6-B498-43B3-948B-1728B52AA6E4}">
                <adec:decorative xmlns:adec="http://schemas.microsoft.com/office/drawing/2017/decorative" val="1"/>
              </a:ext>
            </a:extLst>
          </p:cNvPr>
          <p:cNvSpPr/>
          <p:nvPr userDrawn="1"/>
        </p:nvSpPr>
        <p:spPr>
          <a:xfrm>
            <a:off x="0" y="6284164"/>
            <a:ext cx="12192000" cy="5844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2476072" y="365125"/>
            <a:ext cx="8877728"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7" name="Espace réservé du texte 6">
            <a:extLst>
              <a:ext uri="{FF2B5EF4-FFF2-40B4-BE49-F238E27FC236}">
                <a16:creationId xmlns:a16="http://schemas.microsoft.com/office/drawing/2014/main" id="{6DCD713B-E908-467B-B417-D7080E1F7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endParaRPr lang="fr-PF" dirty="0"/>
          </a:p>
        </p:txBody>
      </p:sp>
      <p:pic>
        <p:nvPicPr>
          <p:cNvPr id="11" name="Image 10">
            <a:extLst>
              <a:ext uri="{FF2B5EF4-FFF2-40B4-BE49-F238E27FC236}">
                <a16:creationId xmlns:a16="http://schemas.microsoft.com/office/drawing/2014/main" id="{0E85830F-1C30-4C00-B7DF-E33F4E2546A6}"/>
              </a:ext>
            </a:extLst>
          </p:cNvPr>
          <p:cNvPicPr>
            <a:picLocks noChangeAspect="1"/>
          </p:cNvPicPr>
          <p:nvPr userDrawn="1"/>
        </p:nvPicPr>
        <p:blipFill>
          <a:blip r:embed="rId14"/>
          <a:stretch>
            <a:fillRect/>
          </a:stretch>
        </p:blipFill>
        <p:spPr>
          <a:xfrm>
            <a:off x="6882922" y="6367371"/>
            <a:ext cx="555475" cy="435158"/>
          </a:xfrm>
          <a:prstGeom prst="rect">
            <a:avLst/>
          </a:prstGeom>
        </p:spPr>
      </p:pic>
      <p:pic>
        <p:nvPicPr>
          <p:cNvPr id="15" name="Image 14">
            <a:extLst>
              <a:ext uri="{FF2B5EF4-FFF2-40B4-BE49-F238E27FC236}">
                <a16:creationId xmlns:a16="http://schemas.microsoft.com/office/drawing/2014/main" id="{282BC327-D5F2-2091-0B95-932E80D1A1E5}"/>
              </a:ext>
            </a:extLst>
          </p:cNvPr>
          <p:cNvPicPr>
            <a:picLocks noChangeAspect="1"/>
          </p:cNvPicPr>
          <p:nvPr userDrawn="1"/>
        </p:nvPicPr>
        <p:blipFill>
          <a:blip r:embed="rId15"/>
          <a:stretch>
            <a:fillRect/>
          </a:stretch>
        </p:blipFill>
        <p:spPr>
          <a:xfrm>
            <a:off x="6052621" y="6329045"/>
            <a:ext cx="682657" cy="528955"/>
          </a:xfrm>
          <a:prstGeom prst="rect">
            <a:avLst/>
          </a:prstGeom>
        </p:spPr>
      </p:pic>
      <p:pic>
        <p:nvPicPr>
          <p:cNvPr id="17" name="Image 16">
            <a:extLst>
              <a:ext uri="{FF2B5EF4-FFF2-40B4-BE49-F238E27FC236}">
                <a16:creationId xmlns:a16="http://schemas.microsoft.com/office/drawing/2014/main" id="{971A14B4-71FD-D462-E5E8-06D6CECFEAAE}"/>
              </a:ext>
            </a:extLst>
          </p:cNvPr>
          <p:cNvPicPr>
            <a:picLocks noChangeAspect="1"/>
          </p:cNvPicPr>
          <p:nvPr userDrawn="1"/>
        </p:nvPicPr>
        <p:blipFill>
          <a:blip r:embed="rId16"/>
          <a:stretch>
            <a:fillRect/>
          </a:stretch>
        </p:blipFill>
        <p:spPr>
          <a:xfrm>
            <a:off x="4039294" y="6360684"/>
            <a:ext cx="2102925" cy="439571"/>
          </a:xfrm>
          <a:prstGeom prst="rect">
            <a:avLst/>
          </a:prstGeom>
        </p:spPr>
      </p:pic>
      <p:pic>
        <p:nvPicPr>
          <p:cNvPr id="19" name="Image 18">
            <a:extLst>
              <a:ext uri="{FF2B5EF4-FFF2-40B4-BE49-F238E27FC236}">
                <a16:creationId xmlns:a16="http://schemas.microsoft.com/office/drawing/2014/main" id="{6E3677D7-8B77-B942-73EE-72984EDA5BE2}"/>
              </a:ext>
            </a:extLst>
          </p:cNvPr>
          <p:cNvPicPr>
            <a:picLocks noChangeAspect="1"/>
          </p:cNvPicPr>
          <p:nvPr userDrawn="1"/>
        </p:nvPicPr>
        <p:blipFill>
          <a:blip r:embed="rId17"/>
          <a:stretch>
            <a:fillRect/>
          </a:stretch>
        </p:blipFill>
        <p:spPr>
          <a:xfrm>
            <a:off x="7586041" y="6367371"/>
            <a:ext cx="2448155" cy="425766"/>
          </a:xfrm>
          <a:prstGeom prst="rect">
            <a:avLst/>
          </a:prstGeom>
        </p:spPr>
      </p:pic>
      <p:pic>
        <p:nvPicPr>
          <p:cNvPr id="22" name="Image 21">
            <a:extLst>
              <a:ext uri="{FF2B5EF4-FFF2-40B4-BE49-F238E27FC236}">
                <a16:creationId xmlns:a16="http://schemas.microsoft.com/office/drawing/2014/main" id="{94A9A12F-39C1-8C61-5673-74B5A39951A7}"/>
              </a:ext>
            </a:extLst>
          </p:cNvPr>
          <p:cNvPicPr>
            <a:picLocks noChangeAspect="1"/>
          </p:cNvPicPr>
          <p:nvPr userDrawn="1"/>
        </p:nvPicPr>
        <p:blipFill>
          <a:blip r:embed="rId18"/>
          <a:stretch>
            <a:fillRect/>
          </a:stretch>
        </p:blipFill>
        <p:spPr>
          <a:xfrm>
            <a:off x="2401173" y="6360684"/>
            <a:ext cx="1510302" cy="439140"/>
          </a:xfrm>
          <a:prstGeom prst="rect">
            <a:avLst/>
          </a:prstGeom>
        </p:spPr>
      </p:pic>
    </p:spTree>
    <p:extLst>
      <p:ext uri="{BB962C8B-B14F-4D97-AF65-F5344CB8AC3E}">
        <p14:creationId xmlns:p14="http://schemas.microsoft.com/office/powerpoint/2010/main" val="3328308689"/>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7.jpg"/><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14.jp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9.png"/><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0.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9.png"/><Relationship Id="rId5" Type="http://schemas.openxmlformats.org/officeDocument/2006/relationships/image" Target="../media/image22.JPG"/><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23.jpg"/><Relationship Id="rId7" Type="http://schemas.openxmlformats.org/officeDocument/2006/relationships/hyperlink" Target="https://www.pngall.com/magnifying-glass-png/download/37610"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hyperlink" Target="https://freepngimg.com/png/65023-thought-thinking-emoji-free-hq-image" TargetMode="Externa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7.xml"/><Relationship Id="rId5" Type="http://schemas.openxmlformats.org/officeDocument/2006/relationships/image" Target="../media/image19.png"/><Relationship Id="rId4" Type="http://schemas.openxmlformats.org/officeDocument/2006/relationships/image" Target="../media/image25.jpg"/></Relationships>
</file>

<file path=ppt/slides/_rels/slide11.xml.rels><?xml version="1.0" encoding="UTF-8" standalone="yes"?>
<Relationships xmlns="http://schemas.openxmlformats.org/package/2006/relationships"><Relationship Id="rId3" Type="http://schemas.openxmlformats.org/officeDocument/2006/relationships/image" Target="../media/image27.JPG"/><Relationship Id="rId7" Type="http://schemas.openxmlformats.org/officeDocument/2006/relationships/hyperlink" Target="https://www.pngall.com/magnifying-glass-png/download/37610" TargetMode="External"/><Relationship Id="rId2" Type="http://schemas.openxmlformats.org/officeDocument/2006/relationships/image" Target="../media/image26.jp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freepngimg.com/png/65023-thought-thinking-emoji-free-hq-image" TargetMode="Externa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8.xml"/><Relationship Id="rId5" Type="http://schemas.openxmlformats.org/officeDocument/2006/relationships/image" Target="../media/image19.png"/><Relationship Id="rId4" Type="http://schemas.openxmlformats.org/officeDocument/2006/relationships/image" Target="../media/image28.JP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19.png"/><Relationship Id="rId4" Type="http://schemas.openxmlformats.org/officeDocument/2006/relationships/image" Target="../media/image31.jpg"/></Relationships>
</file>

<file path=ppt/slides/_rels/slide15.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image" Target="../media/image32.jpg"/><Relationship Id="rId7" Type="http://schemas.openxmlformats.org/officeDocument/2006/relationships/hyperlink" Target="https://www.pngall.com/magnifying-glass-png/download/37610"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freepngimg.com/png/65023-thought-thinking-emoji-free-hq-image" TargetMode="Externa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9.png"/><Relationship Id="rId5" Type="http://schemas.openxmlformats.org/officeDocument/2006/relationships/image" Target="../media/image35.JPG"/><Relationship Id="rId4" Type="http://schemas.openxmlformats.org/officeDocument/2006/relationships/image" Target="../media/image34.JPG"/></Relationships>
</file>

<file path=ppt/slides/_rels/slide17.xml.rels><?xml version="1.0" encoding="UTF-8" standalone="yes"?>
<Relationships xmlns="http://schemas.openxmlformats.org/package/2006/relationships"><Relationship Id="rId3" Type="http://schemas.openxmlformats.org/officeDocument/2006/relationships/image" Target="../media/image36.JPG"/><Relationship Id="rId7" Type="http://schemas.openxmlformats.org/officeDocument/2006/relationships/hyperlink" Target="https://www.pngall.com/magnifying-glass-png/download/37610"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freepngimg.com/png/65023-thought-thinking-emoji-free-hq-image" TargetMode="Externa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9.png"/><Relationship Id="rId5" Type="http://schemas.openxmlformats.org/officeDocument/2006/relationships/image" Target="../media/image38.JPG"/><Relationship Id="rId4" Type="http://schemas.openxmlformats.org/officeDocument/2006/relationships/image" Target="../media/image37.JP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9.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tags" Target="../tags/tag12.xml"/><Relationship Id="rId5" Type="http://schemas.openxmlformats.org/officeDocument/2006/relationships/image" Target="../media/image19.png"/><Relationship Id="rId4" Type="http://schemas.openxmlformats.org/officeDocument/2006/relationships/image" Target="../media/image40.jp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1.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xml"/><Relationship Id="rId1" Type="http://schemas.openxmlformats.org/officeDocument/2006/relationships/tags" Target="../tags/tag13.xml"/><Relationship Id="rId5" Type="http://schemas.openxmlformats.org/officeDocument/2006/relationships/image" Target="../media/image19.png"/><Relationship Id="rId4" Type="http://schemas.openxmlformats.org/officeDocument/2006/relationships/image" Target="../media/image42.jp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3.jpg"/><Relationship Id="rId1" Type="http://schemas.openxmlformats.org/officeDocument/2006/relationships/slideLayout" Target="../slideLayouts/slideLayout6.xml"/><Relationship Id="rId6" Type="http://schemas.openxmlformats.org/officeDocument/2006/relationships/hyperlink" Target="https://www.pngall.com/magnifying-glass-png/download/37610" TargetMode="External"/><Relationship Id="rId5" Type="http://schemas.openxmlformats.org/officeDocument/2006/relationships/image" Target="../media/image17.png"/><Relationship Id="rId4" Type="http://schemas.openxmlformats.org/officeDocument/2006/relationships/hyperlink" Target="https://freepngimg.com/png/65023-thought-thinking-emoji-free-hq-image"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4.xml"/><Relationship Id="rId5" Type="http://schemas.openxmlformats.org/officeDocument/2006/relationships/image" Target="../media/image19.png"/><Relationship Id="rId4" Type="http://schemas.openxmlformats.org/officeDocument/2006/relationships/image" Target="../media/image44.jpg"/></Relationships>
</file>

<file path=ppt/slides/_rels/slide25.xml.rels><?xml version="1.0" encoding="UTF-8" standalone="yes"?>
<Relationships xmlns="http://schemas.openxmlformats.org/package/2006/relationships"><Relationship Id="rId8" Type="http://schemas.openxmlformats.org/officeDocument/2006/relationships/image" Target="../media/image50.jpg"/><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8.jpg"/><Relationship Id="rId11" Type="http://schemas.openxmlformats.org/officeDocument/2006/relationships/image" Target="../media/image53.JPG"/><Relationship Id="rId5" Type="http://schemas.openxmlformats.org/officeDocument/2006/relationships/image" Target="../media/image47.jpg"/><Relationship Id="rId10" Type="http://schemas.openxmlformats.org/officeDocument/2006/relationships/image" Target="../media/image52.jpg"/><Relationship Id="rId4" Type="http://schemas.openxmlformats.org/officeDocument/2006/relationships/image" Target="../media/image46.jpg"/><Relationship Id="rId9" Type="http://schemas.openxmlformats.org/officeDocument/2006/relationships/image" Target="../media/image51.jpg"/></Relationships>
</file>

<file path=ppt/slides/_rels/slide26.xml.rels><?xml version="1.0" encoding="UTF-8" standalone="yes"?>
<Relationships xmlns="http://schemas.openxmlformats.org/package/2006/relationships"><Relationship Id="rId8" Type="http://schemas.openxmlformats.org/officeDocument/2006/relationships/image" Target="../media/image59.jpg"/><Relationship Id="rId3" Type="http://schemas.openxmlformats.org/officeDocument/2006/relationships/image" Target="../media/image54.jpg"/><Relationship Id="rId7" Type="http://schemas.openxmlformats.org/officeDocument/2006/relationships/image" Target="../media/image58.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 Id="rId9" Type="http://schemas.openxmlformats.org/officeDocument/2006/relationships/image" Target="../media/image60.jpg"/></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75E3E951-4278-5F70-2808-29ADF05580D1}"/>
              </a:ext>
            </a:extLst>
          </p:cNvPr>
          <p:cNvPicPr>
            <a:picLocks noChangeAspect="1"/>
          </p:cNvPicPr>
          <p:nvPr/>
        </p:nvPicPr>
        <p:blipFill>
          <a:blip r:embed="rId3"/>
          <a:srcRect t="7008" b="15671"/>
          <a:stretch>
            <a:fillRect/>
          </a:stretch>
        </p:blipFill>
        <p:spPr>
          <a:xfrm>
            <a:off x="0" y="0"/>
            <a:ext cx="12192000" cy="6312665"/>
          </a:xfrm>
          <a:prstGeom prst="rect">
            <a:avLst/>
          </a:prstGeom>
        </p:spPr>
      </p:pic>
      <p:sp>
        <p:nvSpPr>
          <p:cNvPr id="2" name="Title 1">
            <a:extLst>
              <a:ext uri="{FF2B5EF4-FFF2-40B4-BE49-F238E27FC236}">
                <a16:creationId xmlns:a16="http://schemas.microsoft.com/office/drawing/2014/main" id="{A0AF4D54-9AB1-4D24-A782-AD536D6DB02B}"/>
              </a:ext>
            </a:extLst>
          </p:cNvPr>
          <p:cNvSpPr>
            <a:spLocks noGrp="1"/>
          </p:cNvSpPr>
          <p:nvPr>
            <p:ph type="ctrTitle"/>
          </p:nvPr>
        </p:nvSpPr>
        <p:spPr>
          <a:xfrm>
            <a:off x="5519452" y="841169"/>
            <a:ext cx="5651652" cy="1277957"/>
          </a:xfrm>
        </p:spPr>
        <p:txBody>
          <a:bodyPr>
            <a:normAutofit fontScale="90000"/>
          </a:bodyPr>
          <a:lstStyle/>
          <a:p>
            <a:r>
              <a:rPr lang="fr-FR" sz="4000" dirty="0">
                <a:latin typeface="Cooper Black" panose="0208090404030B020404" pitchFamily="18" charset="77"/>
              </a:rPr>
              <a:t>Les Oiseaux endémiques de l’Archipel de la Société</a:t>
            </a:r>
          </a:p>
        </p:txBody>
      </p:sp>
      <p:pic>
        <p:nvPicPr>
          <p:cNvPr id="11" name="Image 10">
            <a:extLst>
              <a:ext uri="{FF2B5EF4-FFF2-40B4-BE49-F238E27FC236}">
                <a16:creationId xmlns:a16="http://schemas.microsoft.com/office/drawing/2014/main" id="{EEB2CC93-4522-93A6-F58A-5088E076CA90}"/>
              </a:ext>
            </a:extLst>
          </p:cNvPr>
          <p:cNvPicPr>
            <a:picLocks noChangeAspect="1"/>
          </p:cNvPicPr>
          <p:nvPr/>
        </p:nvPicPr>
        <p:blipFill>
          <a:blip r:embed="rId4"/>
          <a:stretch>
            <a:fillRect/>
          </a:stretch>
        </p:blipFill>
        <p:spPr>
          <a:xfrm>
            <a:off x="7607994" y="2960295"/>
            <a:ext cx="1337010" cy="992312"/>
          </a:xfrm>
          <a:prstGeom prst="rect">
            <a:avLst/>
          </a:prstGeom>
        </p:spPr>
      </p:pic>
      <p:sp>
        <p:nvSpPr>
          <p:cNvPr id="12" name="Title 1">
            <a:extLst>
              <a:ext uri="{FF2B5EF4-FFF2-40B4-BE49-F238E27FC236}">
                <a16:creationId xmlns:a16="http://schemas.microsoft.com/office/drawing/2014/main" id="{A5CE114A-A01A-D34A-55CC-2F0D8DDA49DE}"/>
              </a:ext>
            </a:extLst>
          </p:cNvPr>
          <p:cNvSpPr txBox="1">
            <a:spLocks/>
          </p:cNvSpPr>
          <p:nvPr/>
        </p:nvSpPr>
        <p:spPr>
          <a:xfrm>
            <a:off x="6096000" y="3952607"/>
            <a:ext cx="4186896" cy="99231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3200" i="1" dirty="0">
                <a:latin typeface="Cooper Black" panose="0208090404030B020404" pitchFamily="18" charset="77"/>
              </a:rPr>
              <a:t>Connaissez-vous vos oiseaux ?</a:t>
            </a:r>
          </a:p>
        </p:txBody>
      </p:sp>
    </p:spTree>
    <p:custDataLst>
      <p:tags r:id="rId1"/>
    </p:custDataLst>
    <p:extLst>
      <p:ext uri="{BB962C8B-B14F-4D97-AF65-F5344CB8AC3E}">
        <p14:creationId xmlns:p14="http://schemas.microsoft.com/office/powerpoint/2010/main" val="967026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Image 20">
            <a:extLst>
              <a:ext uri="{FF2B5EF4-FFF2-40B4-BE49-F238E27FC236}">
                <a16:creationId xmlns:a16="http://schemas.microsoft.com/office/drawing/2014/main" id="{9EFD9881-17AC-8744-429B-B092268E93C2}"/>
              </a:ext>
            </a:extLst>
          </p:cNvPr>
          <p:cNvPicPr>
            <a:picLocks noChangeAspect="1"/>
          </p:cNvPicPr>
          <p:nvPr/>
        </p:nvPicPr>
        <p:blipFill>
          <a:blip r:embed="rId3">
            <a:alphaModFix amt="5000"/>
          </a:blip>
          <a:srcRect t="9228" b="16161"/>
          <a:stretch/>
        </p:blipFill>
        <p:spPr>
          <a:xfrm>
            <a:off x="0" y="26894"/>
            <a:ext cx="12192000" cy="6858001"/>
          </a:xfrm>
          <a:prstGeom prst="rect">
            <a:avLst/>
          </a:prstGeom>
        </p:spPr>
      </p:pic>
      <p:sp>
        <p:nvSpPr>
          <p:cNvPr id="17" name="Rectangle 16">
            <a:extLst>
              <a:ext uri="{FF2B5EF4-FFF2-40B4-BE49-F238E27FC236}">
                <a16:creationId xmlns:a16="http://schemas.microsoft.com/office/drawing/2014/main" id="{C500E8AF-9599-46C8-BC31-578C4471C32F}"/>
              </a:ext>
            </a:extLst>
          </p:cNvPr>
          <p:cNvSpPr/>
          <p:nvPr/>
        </p:nvSpPr>
        <p:spPr>
          <a:xfrm>
            <a:off x="6172201" y="1562497"/>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PF" dirty="0"/>
          </a:p>
        </p:txBody>
      </p:sp>
      <p:sp>
        <p:nvSpPr>
          <p:cNvPr id="2" name="Titre 1">
            <a:extLst>
              <a:ext uri="{FF2B5EF4-FFF2-40B4-BE49-F238E27FC236}">
                <a16:creationId xmlns:a16="http://schemas.microsoft.com/office/drawing/2014/main" id="{9B2A3CE8-6CFF-2846-0047-5970F778EB74}"/>
              </a:ext>
            </a:extLst>
          </p:cNvPr>
          <p:cNvSpPr>
            <a:spLocks noGrp="1"/>
          </p:cNvSpPr>
          <p:nvPr>
            <p:ph type="title"/>
          </p:nvPr>
        </p:nvSpPr>
        <p:spPr>
          <a:xfrm>
            <a:off x="838200" y="214855"/>
            <a:ext cx="10515600" cy="1325563"/>
          </a:xfrm>
        </p:spPr>
        <p:txBody>
          <a:bodyPr>
            <a:normAutofit/>
          </a:bodyPr>
          <a:lstStyle/>
          <a:p>
            <a:pPr algn="ctr"/>
            <a:r>
              <a:rPr lang="fr-PF" sz="4000" dirty="0">
                <a:latin typeface="Cooper Black" panose="0208090404030B020404" pitchFamily="18" charset="77"/>
              </a:rPr>
              <a:t>QUELS SONT LES TYPES D’OISEAUX ?</a:t>
            </a:r>
          </a:p>
        </p:txBody>
      </p:sp>
      <p:sp>
        <p:nvSpPr>
          <p:cNvPr id="16" name="Rectangle 15">
            <a:extLst>
              <a:ext uri="{FF2B5EF4-FFF2-40B4-BE49-F238E27FC236}">
                <a16:creationId xmlns:a16="http://schemas.microsoft.com/office/drawing/2014/main" id="{1F0389DE-1909-6514-754B-C132EC6FD91D}"/>
              </a:ext>
            </a:extLst>
          </p:cNvPr>
          <p:cNvSpPr/>
          <p:nvPr/>
        </p:nvSpPr>
        <p:spPr>
          <a:xfrm>
            <a:off x="740529" y="1551295"/>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PF" dirty="0"/>
          </a:p>
        </p:txBody>
      </p:sp>
      <p:sp>
        <p:nvSpPr>
          <p:cNvPr id="3" name="Espace réservé du contenu 2">
            <a:extLst>
              <a:ext uri="{FF2B5EF4-FFF2-40B4-BE49-F238E27FC236}">
                <a16:creationId xmlns:a16="http://schemas.microsoft.com/office/drawing/2014/main" id="{6DA397D6-7B57-3349-EFED-FF289B30FBEE}"/>
              </a:ext>
            </a:extLst>
          </p:cNvPr>
          <p:cNvSpPr>
            <a:spLocks noGrp="1"/>
          </p:cNvSpPr>
          <p:nvPr>
            <p:ph sz="half" idx="1"/>
          </p:nvPr>
        </p:nvSpPr>
        <p:spPr>
          <a:xfrm>
            <a:off x="759651" y="1674813"/>
            <a:ext cx="5181600" cy="4351338"/>
          </a:xfrm>
        </p:spPr>
        <p:txBody>
          <a:bodyPr>
            <a:normAutofit/>
          </a:bodyPr>
          <a:lstStyle/>
          <a:p>
            <a:pPr marL="0" indent="0" algn="ctr">
              <a:buNone/>
            </a:pPr>
            <a:r>
              <a:rPr lang="fr-PF" dirty="0">
                <a:solidFill>
                  <a:schemeClr val="accent6">
                    <a:lumMod val="75000"/>
                  </a:schemeClr>
                </a:solidFill>
                <a:latin typeface="Cooper Black" panose="0208090404030B020404" pitchFamily="18" charset="77"/>
              </a:rPr>
              <a:t>Les oiseaux terrestres</a:t>
            </a:r>
          </a:p>
          <a:p>
            <a:pPr marL="0" indent="0">
              <a:buNone/>
            </a:pPr>
            <a:r>
              <a:rPr lang="fr-FR" dirty="0">
                <a:solidFill>
                  <a:schemeClr val="bg1"/>
                </a:solidFill>
              </a:rPr>
              <a:t>… s</a:t>
            </a:r>
            <a:r>
              <a:rPr lang="fr-PF" dirty="0">
                <a:solidFill>
                  <a:schemeClr val="bg1"/>
                </a:solidFill>
              </a:rPr>
              <a:t>e nourrissent </a:t>
            </a:r>
            <a:r>
              <a:rPr lang="fr-FR" dirty="0">
                <a:solidFill>
                  <a:schemeClr val="bg1"/>
                </a:solidFill>
              </a:rPr>
              <a:t>sur terre (et parfois les rivages)</a:t>
            </a:r>
            <a:r>
              <a:rPr lang="fr-PF" dirty="0">
                <a:solidFill>
                  <a:schemeClr val="bg1"/>
                </a:solidFill>
              </a:rPr>
              <a:t>.</a:t>
            </a:r>
          </a:p>
        </p:txBody>
      </p:sp>
      <p:sp>
        <p:nvSpPr>
          <p:cNvPr id="4" name="Espace réservé du contenu 3">
            <a:extLst>
              <a:ext uri="{FF2B5EF4-FFF2-40B4-BE49-F238E27FC236}">
                <a16:creationId xmlns:a16="http://schemas.microsoft.com/office/drawing/2014/main" id="{D7C4CB77-D916-AE56-4E0A-42B397173EED}"/>
              </a:ext>
            </a:extLst>
          </p:cNvPr>
          <p:cNvSpPr>
            <a:spLocks noGrp="1"/>
          </p:cNvSpPr>
          <p:nvPr>
            <p:ph sz="half" idx="2"/>
          </p:nvPr>
        </p:nvSpPr>
        <p:spPr>
          <a:xfrm>
            <a:off x="6172201" y="1674813"/>
            <a:ext cx="5181600" cy="4351338"/>
          </a:xfrm>
        </p:spPr>
        <p:txBody>
          <a:bodyPr/>
          <a:lstStyle/>
          <a:p>
            <a:pPr marL="0" indent="0" algn="ctr">
              <a:buNone/>
            </a:pPr>
            <a:r>
              <a:rPr lang="fr-PF" dirty="0">
                <a:solidFill>
                  <a:schemeClr val="accent6">
                    <a:lumMod val="75000"/>
                  </a:schemeClr>
                </a:solidFill>
                <a:latin typeface="Cooper Black" panose="0208090404030B020404" pitchFamily="18" charset="77"/>
              </a:rPr>
              <a:t>Les oiseaux marins</a:t>
            </a:r>
          </a:p>
          <a:p>
            <a:pPr marL="0" indent="0">
              <a:buNone/>
            </a:pPr>
            <a:r>
              <a:rPr lang="fr-FR" sz="2400" dirty="0">
                <a:solidFill>
                  <a:schemeClr val="bg1"/>
                </a:solidFill>
              </a:rPr>
              <a:t>… </a:t>
            </a:r>
            <a:r>
              <a:rPr lang="fr-PF" sz="2400" dirty="0">
                <a:solidFill>
                  <a:schemeClr val="bg1"/>
                </a:solidFill>
              </a:rPr>
              <a:t>se nourrissent en mer</a:t>
            </a:r>
          </a:p>
        </p:txBody>
      </p:sp>
      <p:pic>
        <p:nvPicPr>
          <p:cNvPr id="5" name="Image 4">
            <a:extLst>
              <a:ext uri="{FF2B5EF4-FFF2-40B4-BE49-F238E27FC236}">
                <a16:creationId xmlns:a16="http://schemas.microsoft.com/office/drawing/2014/main" id="{E3830A32-4C59-777C-2991-41B3C925947F}"/>
              </a:ext>
            </a:extLst>
          </p:cNvPr>
          <p:cNvPicPr>
            <a:picLocks noChangeAspect="1"/>
          </p:cNvPicPr>
          <p:nvPr/>
        </p:nvPicPr>
        <p:blipFill>
          <a:blip r:embed="rId4"/>
          <a:stretch>
            <a:fillRect/>
          </a:stretch>
        </p:blipFill>
        <p:spPr>
          <a:xfrm>
            <a:off x="-5629312" y="-1135904"/>
            <a:ext cx="17729371" cy="9972771"/>
          </a:xfrm>
          <a:prstGeom prst="rect">
            <a:avLst/>
          </a:prstGeom>
        </p:spPr>
      </p:pic>
      <p:pic>
        <p:nvPicPr>
          <p:cNvPr id="6" name="Image 5">
            <a:extLst>
              <a:ext uri="{FF2B5EF4-FFF2-40B4-BE49-F238E27FC236}">
                <a16:creationId xmlns:a16="http://schemas.microsoft.com/office/drawing/2014/main" id="{5FB550E4-4C24-5E8F-BEC0-811927EB05F4}"/>
              </a:ext>
            </a:extLst>
          </p:cNvPr>
          <p:cNvPicPr>
            <a:picLocks noChangeAspect="1"/>
          </p:cNvPicPr>
          <p:nvPr/>
        </p:nvPicPr>
        <p:blipFill>
          <a:blip r:embed="rId5"/>
          <a:stretch>
            <a:fillRect/>
          </a:stretch>
        </p:blipFill>
        <p:spPr>
          <a:xfrm>
            <a:off x="1199999" y="-569118"/>
            <a:ext cx="15714133" cy="8839200"/>
          </a:xfrm>
          <a:prstGeom prst="rect">
            <a:avLst/>
          </a:prstGeom>
        </p:spPr>
      </p:pic>
    </p:spTree>
    <p:extLst>
      <p:ext uri="{BB962C8B-B14F-4D97-AF65-F5344CB8AC3E}">
        <p14:creationId xmlns:p14="http://schemas.microsoft.com/office/powerpoint/2010/main" val="167074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aragraph Text" descr="Size comparison between Triceratops and Tyrannosaurus Rex – around 15 to 20 feet high">
            <a:extLst>
              <a:ext uri="{FF2B5EF4-FFF2-40B4-BE49-F238E27FC236}">
                <a16:creationId xmlns:a16="http://schemas.microsoft.com/office/drawing/2014/main" id="{FF207B0C-2D15-4E42-82F8-53B9345786F0}"/>
              </a:ext>
            </a:extLst>
          </p:cNvPr>
          <p:cNvSpPr txBox="1">
            <a:spLocks/>
          </p:cNvSpPr>
          <p:nvPr/>
        </p:nvSpPr>
        <p:spPr>
          <a:xfrm>
            <a:off x="371600" y="1494553"/>
            <a:ext cx="3377490"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qui est arrivée naturellement dans une région (nos îles par exemple), sans interventions humaines, mais qu’on peut trouver ailleurs. La </a:t>
            </a:r>
            <a:r>
              <a:rPr lang="fr-FR" sz="1500" dirty="0" err="1"/>
              <a:t>Gygis</a:t>
            </a:r>
            <a:r>
              <a:rPr lang="fr-FR" sz="1500" dirty="0"/>
              <a:t> par exemple, </a:t>
            </a:r>
            <a:r>
              <a:rPr lang="fr-FR" sz="1500" i="1" dirty="0"/>
              <a:t>(‘</a:t>
            </a:r>
            <a:r>
              <a:rPr lang="fr-FR" sz="1500" i="1" dirty="0" err="1"/>
              <a:t>īta’e</a:t>
            </a:r>
            <a:r>
              <a:rPr lang="fr-FR" sz="1500" i="1" dirty="0"/>
              <a:t>, ‘</a:t>
            </a:r>
            <a:r>
              <a:rPr lang="fr-FR" sz="1500" i="1" dirty="0" err="1"/>
              <a:t>ītāta’e</a:t>
            </a:r>
            <a:r>
              <a:rPr lang="fr-FR" sz="1500" i="1" dirty="0"/>
              <a:t>, </a:t>
            </a:r>
            <a:r>
              <a:rPr lang="fr-FR" sz="1500" i="1" dirty="0" err="1"/>
              <a:t>pīra’e</a:t>
            </a:r>
            <a:r>
              <a:rPr lang="fr-FR" sz="1500" i="1" dirty="0"/>
              <a:t> </a:t>
            </a:r>
            <a:r>
              <a:rPr lang="fr-FR" sz="1500" i="1" dirty="0" err="1"/>
              <a:t>tea</a:t>
            </a:r>
            <a:r>
              <a:rPr lang="fr-FR" sz="1500" i="1" dirty="0"/>
              <a:t>, </a:t>
            </a:r>
            <a:r>
              <a:rPr lang="fr-FR" sz="1500" i="1" dirty="0" err="1"/>
              <a:t>īra’e</a:t>
            </a:r>
            <a:r>
              <a:rPr lang="fr-FR" sz="1500" dirty="0"/>
              <a:t>) est un oiseau qui est à arrivé à Tahiti bien avant les premiers polynésiens.</a:t>
            </a:r>
          </a:p>
        </p:txBody>
      </p:sp>
      <p:sp>
        <p:nvSpPr>
          <p:cNvPr id="2" name="Title 1" descr="Triceratops Size">
            <a:extLst>
              <a:ext uri="{FF2B5EF4-FFF2-40B4-BE49-F238E27FC236}">
                <a16:creationId xmlns:a16="http://schemas.microsoft.com/office/drawing/2014/main" id="{B57BEA33-E9F7-B6B7-30CE-C09C72CAE4C9}"/>
              </a:ext>
            </a:extLst>
          </p:cNvPr>
          <p:cNvSpPr txBox="1">
            <a:spLocks/>
          </p:cNvSpPr>
          <p:nvPr/>
        </p:nvSpPr>
        <p:spPr>
          <a:xfrm>
            <a:off x="9145598" y="988343"/>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dirty="0">
                <a:solidFill>
                  <a:schemeClr val="tx1"/>
                </a:solidFill>
                <a:latin typeface="Cooper Black" panose="0208090404030B020404" pitchFamily="18" charset="77"/>
              </a:rPr>
              <a:t>Introduit</a:t>
            </a:r>
          </a:p>
        </p:txBody>
      </p:sp>
      <p:sp>
        <p:nvSpPr>
          <p:cNvPr id="3" name="Title 1" descr="Triceratops Size">
            <a:extLst>
              <a:ext uri="{FF2B5EF4-FFF2-40B4-BE49-F238E27FC236}">
                <a16:creationId xmlns:a16="http://schemas.microsoft.com/office/drawing/2014/main" id="{C0ED0908-A3A8-7903-51A9-75C0F1AC81C3}"/>
              </a:ext>
            </a:extLst>
          </p:cNvPr>
          <p:cNvSpPr txBox="1">
            <a:spLocks/>
          </p:cNvSpPr>
          <p:nvPr/>
        </p:nvSpPr>
        <p:spPr>
          <a:xfrm>
            <a:off x="4936833" y="988343"/>
            <a:ext cx="2497574" cy="656804"/>
          </a:xfrm>
          <a:prstGeom prst="rect">
            <a:avLst/>
          </a:prstGeom>
        </p:spPr>
        <p:txBody>
          <a:bodyPr vert="horz" lIns="91440" tIns="45720" rIns="91440" bIns="45720" rtlCol="0" anchor="ctr">
            <a:no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r>
              <a:rPr lang="fr-FR" dirty="0">
                <a:solidFill>
                  <a:schemeClr val="tx1"/>
                </a:solidFill>
                <a:latin typeface="Cooper Black" panose="0208090404030B020404" pitchFamily="18" charset="77"/>
              </a:rPr>
              <a:t>Endémique</a:t>
            </a:r>
          </a:p>
        </p:txBody>
      </p:sp>
      <p:sp>
        <p:nvSpPr>
          <p:cNvPr id="4" name="Title 1" descr="Triceratops Size">
            <a:extLst>
              <a:ext uri="{FF2B5EF4-FFF2-40B4-BE49-F238E27FC236}">
                <a16:creationId xmlns:a16="http://schemas.microsoft.com/office/drawing/2014/main" id="{509BE39D-85AB-1C18-533D-7E56253772CE}"/>
              </a:ext>
            </a:extLst>
          </p:cNvPr>
          <p:cNvSpPr txBox="1">
            <a:spLocks/>
          </p:cNvSpPr>
          <p:nvPr/>
        </p:nvSpPr>
        <p:spPr>
          <a:xfrm>
            <a:off x="1008584" y="988343"/>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dirty="0">
                <a:solidFill>
                  <a:schemeClr val="tx1"/>
                </a:solidFill>
                <a:latin typeface="Cooper Black" panose="0208090404030B020404" pitchFamily="18" charset="77"/>
              </a:rPr>
              <a:t>Indigène</a:t>
            </a:r>
            <a:r>
              <a:rPr lang="fr-FR" u="sng" dirty="0">
                <a:solidFill>
                  <a:schemeClr val="tx1"/>
                </a:solidFill>
                <a:latin typeface="Cooper Black" panose="0208090404030B020404" pitchFamily="18" charset="77"/>
              </a:rPr>
              <a:t> </a:t>
            </a:r>
          </a:p>
        </p:txBody>
      </p:sp>
      <p:sp>
        <p:nvSpPr>
          <p:cNvPr id="12" name="Paragraph Text" descr="Size comparison between Triceratops and Tyrannosaurus Rex – around 15 to 20 feet high">
            <a:extLst>
              <a:ext uri="{FF2B5EF4-FFF2-40B4-BE49-F238E27FC236}">
                <a16:creationId xmlns:a16="http://schemas.microsoft.com/office/drawing/2014/main" id="{CE2F3DC4-447E-CE90-D5EA-9F6AD408FB3E}"/>
              </a:ext>
            </a:extLst>
          </p:cNvPr>
          <p:cNvSpPr txBox="1">
            <a:spLocks/>
          </p:cNvSpPr>
          <p:nvPr/>
        </p:nvSpPr>
        <p:spPr>
          <a:xfrm>
            <a:off x="4407253" y="1497314"/>
            <a:ext cx="3377490"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arrivée naturellement, mais qui est désormais présente uniquement dans cette région. Par exemple le </a:t>
            </a:r>
            <a:r>
              <a:rPr lang="fr-FR" sz="1500" i="1" dirty="0" err="1"/>
              <a:t>ōmāma’o</a:t>
            </a:r>
            <a:r>
              <a:rPr lang="fr-FR" sz="1500" dirty="0"/>
              <a:t> est endémique de Tahiti, car il n’existe que sur cette île et nulle part ailleurs au monde.</a:t>
            </a:r>
          </a:p>
        </p:txBody>
      </p:sp>
      <p:sp>
        <p:nvSpPr>
          <p:cNvPr id="18" name="Paragraph Text" descr="Size comparison between Triceratops and Tyrannosaurus Rex – around 15 to 20 feet high">
            <a:extLst>
              <a:ext uri="{FF2B5EF4-FFF2-40B4-BE49-F238E27FC236}">
                <a16:creationId xmlns:a16="http://schemas.microsoft.com/office/drawing/2014/main" id="{9F555ADD-E854-690B-CA18-99CB8730DCBC}"/>
              </a:ext>
            </a:extLst>
          </p:cNvPr>
          <p:cNvSpPr txBox="1">
            <a:spLocks/>
          </p:cNvSpPr>
          <p:nvPr/>
        </p:nvSpPr>
        <p:spPr>
          <a:xfrm>
            <a:off x="8537504" y="1503725"/>
            <a:ext cx="3377491" cy="19568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400" dirty="0"/>
              <a:t>C’est une espèce qui a été introduite par l'homme dans une région. Certaines sont agressives et prédatrices, comme le Merle des Moluques, d’autres sont porteuses de maladies. Rats, chats, cochons, chiens, chèvres sont aussi des espèces introduites en Polynésie française.</a:t>
            </a:r>
          </a:p>
        </p:txBody>
      </p:sp>
      <p:pic>
        <p:nvPicPr>
          <p:cNvPr id="20" name="Image 19">
            <a:extLst>
              <a:ext uri="{FF2B5EF4-FFF2-40B4-BE49-F238E27FC236}">
                <a16:creationId xmlns:a16="http://schemas.microsoft.com/office/drawing/2014/main" id="{502BEDE6-1D35-239A-5F26-6F675FB840CF}"/>
              </a:ext>
            </a:extLst>
          </p:cNvPr>
          <p:cNvPicPr>
            <a:picLocks noChangeAspect="1"/>
          </p:cNvPicPr>
          <p:nvPr/>
        </p:nvPicPr>
        <p:blipFill>
          <a:blip r:embed="rId3"/>
          <a:stretch>
            <a:fillRect/>
          </a:stretch>
        </p:blipFill>
        <p:spPr>
          <a:xfrm>
            <a:off x="8537504" y="3923033"/>
            <a:ext cx="3102864" cy="2155069"/>
          </a:xfrm>
          <a:prstGeom prst="rect">
            <a:avLst/>
          </a:prstGeom>
        </p:spPr>
      </p:pic>
      <p:sp>
        <p:nvSpPr>
          <p:cNvPr id="5" name="ZoneTexte 4">
            <a:extLst>
              <a:ext uri="{FF2B5EF4-FFF2-40B4-BE49-F238E27FC236}">
                <a16:creationId xmlns:a16="http://schemas.microsoft.com/office/drawing/2014/main" id="{839733DC-6417-24AE-0170-7B0D496450DC}"/>
              </a:ext>
            </a:extLst>
          </p:cNvPr>
          <p:cNvSpPr txBox="1"/>
          <p:nvPr/>
        </p:nvSpPr>
        <p:spPr>
          <a:xfrm>
            <a:off x="550842" y="348945"/>
            <a:ext cx="11269557" cy="707886"/>
          </a:xfrm>
          <a:prstGeom prst="rect">
            <a:avLst/>
          </a:prstGeom>
          <a:noFill/>
        </p:spPr>
        <p:txBody>
          <a:bodyPr wrap="square" rtlCol="0">
            <a:spAutoFit/>
          </a:bodyPr>
          <a:lstStyle/>
          <a:p>
            <a:pPr algn="ctr"/>
            <a:r>
              <a:rPr lang="fr-PF" sz="4000" b="1" dirty="0">
                <a:latin typeface="Cooper Black" panose="0208090404030B020404" pitchFamily="18" charset="77"/>
              </a:rPr>
              <a:t>QUELQUES DÉFINTIONS</a:t>
            </a:r>
          </a:p>
        </p:txBody>
      </p:sp>
      <p:pic>
        <p:nvPicPr>
          <p:cNvPr id="8" name="Image 7">
            <a:extLst>
              <a:ext uri="{FF2B5EF4-FFF2-40B4-BE49-F238E27FC236}">
                <a16:creationId xmlns:a16="http://schemas.microsoft.com/office/drawing/2014/main" id="{DAC4D89F-1463-F5D3-BEB0-E5E7116209D8}"/>
              </a:ext>
            </a:extLst>
          </p:cNvPr>
          <p:cNvPicPr>
            <a:picLocks noChangeAspect="1"/>
          </p:cNvPicPr>
          <p:nvPr/>
        </p:nvPicPr>
        <p:blipFill>
          <a:blip r:embed="rId4"/>
          <a:stretch>
            <a:fillRect/>
          </a:stretch>
        </p:blipFill>
        <p:spPr>
          <a:xfrm>
            <a:off x="371600" y="3907479"/>
            <a:ext cx="3377490" cy="2155069"/>
          </a:xfrm>
          <a:prstGeom prst="rect">
            <a:avLst/>
          </a:prstGeom>
        </p:spPr>
      </p:pic>
      <p:pic>
        <p:nvPicPr>
          <p:cNvPr id="6" name="Image 5">
            <a:extLst>
              <a:ext uri="{FF2B5EF4-FFF2-40B4-BE49-F238E27FC236}">
                <a16:creationId xmlns:a16="http://schemas.microsoft.com/office/drawing/2014/main" id="{76FEDAD5-FD21-1EC8-E375-199419E87387}"/>
              </a:ext>
            </a:extLst>
          </p:cNvPr>
          <p:cNvPicPr>
            <a:picLocks noChangeAspect="1"/>
          </p:cNvPicPr>
          <p:nvPr/>
        </p:nvPicPr>
        <p:blipFill>
          <a:blip r:embed="rId5"/>
          <a:srcRect r="12474" b="15209"/>
          <a:stretch>
            <a:fillRect/>
          </a:stretch>
        </p:blipFill>
        <p:spPr>
          <a:xfrm>
            <a:off x="4415204" y="3907479"/>
            <a:ext cx="3377490" cy="2170623"/>
          </a:xfrm>
          <a:prstGeom prst="rect">
            <a:avLst/>
          </a:prstGeom>
        </p:spPr>
      </p:pic>
    </p:spTree>
    <p:custDataLst>
      <p:tags r:id="rId1"/>
    </p:custDataLst>
    <p:extLst>
      <p:ext uri="{BB962C8B-B14F-4D97-AF65-F5344CB8AC3E}">
        <p14:creationId xmlns:p14="http://schemas.microsoft.com/office/powerpoint/2010/main" val="1715489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2"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83CAD89B-EAB2-114E-17FA-DBB22295AC23}"/>
              </a:ext>
            </a:extLst>
          </p:cNvPr>
          <p:cNvPicPr>
            <a:picLocks noChangeAspect="1"/>
          </p:cNvPicPr>
          <p:nvPr/>
        </p:nvPicPr>
        <p:blipFill>
          <a:blip r:embed="rId4"/>
          <a:stretch>
            <a:fillRect/>
          </a:stretch>
        </p:blipFill>
        <p:spPr>
          <a:xfrm>
            <a:off x="371552" y="408994"/>
            <a:ext cx="7078682" cy="5572677"/>
          </a:xfrm>
          <a:prstGeom prst="rect">
            <a:avLst/>
          </a:prstGeom>
        </p:spPr>
      </p:pic>
      <p:sp>
        <p:nvSpPr>
          <p:cNvPr id="5" name="ZoneTexte 4">
            <a:extLst>
              <a:ext uri="{FF2B5EF4-FFF2-40B4-BE49-F238E27FC236}">
                <a16:creationId xmlns:a16="http://schemas.microsoft.com/office/drawing/2014/main" id="{EB44DCE3-5E1A-37EC-4FE4-42FB337F923B}"/>
              </a:ext>
            </a:extLst>
          </p:cNvPr>
          <p:cNvSpPr txBox="1"/>
          <p:nvPr/>
        </p:nvSpPr>
        <p:spPr>
          <a:xfrm>
            <a:off x="8091736" y="408994"/>
            <a:ext cx="3731543" cy="3785652"/>
          </a:xfrm>
          <a:prstGeom prst="rect">
            <a:avLst/>
          </a:prstGeom>
          <a:noFill/>
        </p:spPr>
        <p:txBody>
          <a:bodyPr wrap="square" rtlCol="0">
            <a:spAutoFit/>
          </a:bodyPr>
          <a:lstStyle/>
          <a:p>
            <a:r>
              <a:rPr lang="fr-PF" sz="1600" dirty="0"/>
              <a:t>La Polynésie française est répartie sur une surface aussi grande que le continent européen.</a:t>
            </a:r>
          </a:p>
          <a:p>
            <a:endParaRPr lang="fr-PF" sz="1600" dirty="0"/>
          </a:p>
          <a:p>
            <a:r>
              <a:rPr lang="fr-PF" sz="1600" dirty="0"/>
              <a:t>Cette dernière est divisé en 4 archipels:</a:t>
            </a:r>
          </a:p>
          <a:p>
            <a:pPr marL="285750" indent="-285750">
              <a:buFontTx/>
              <a:buChar char="-"/>
            </a:pPr>
            <a:r>
              <a:rPr lang="fr-PF" sz="1600" dirty="0"/>
              <a:t>Les îles de la Sociéte</a:t>
            </a:r>
          </a:p>
          <a:p>
            <a:pPr marL="285750" indent="-285750">
              <a:buFontTx/>
              <a:buChar char="-"/>
            </a:pPr>
            <a:r>
              <a:rPr lang="fr-PF" sz="1600" dirty="0"/>
              <a:t>Les îles Australes</a:t>
            </a:r>
          </a:p>
          <a:p>
            <a:pPr marL="285750" indent="-285750">
              <a:buFontTx/>
              <a:buChar char="-"/>
            </a:pPr>
            <a:r>
              <a:rPr lang="fr-PF" sz="1600" dirty="0"/>
              <a:t>L’Archipel des Tuamotu-Gambiers</a:t>
            </a:r>
          </a:p>
          <a:p>
            <a:pPr marL="285750" indent="-285750">
              <a:buFontTx/>
              <a:buChar char="-"/>
            </a:pPr>
            <a:r>
              <a:rPr lang="fr-PF" sz="1600" dirty="0"/>
              <a:t>Et les îles Marquises</a:t>
            </a:r>
          </a:p>
          <a:p>
            <a:pPr marL="285750" indent="-285750">
              <a:buFontTx/>
              <a:buChar char="-"/>
            </a:pPr>
            <a:endParaRPr lang="fr-PF" sz="1600" dirty="0"/>
          </a:p>
          <a:p>
            <a:r>
              <a:rPr lang="fr-PF" sz="1600" dirty="0"/>
              <a:t>Chaque archipel possède des oiseaux terrestres propres à elle-même</a:t>
            </a:r>
          </a:p>
          <a:p>
            <a:endParaRPr lang="fr-PF" sz="1600" dirty="0"/>
          </a:p>
          <a:p>
            <a:r>
              <a:rPr lang="fr-PF" sz="1600" dirty="0"/>
              <a:t>Aujourd’hui nous nous intéressons aux oiseaux de notre archipel : </a:t>
            </a:r>
            <a:r>
              <a:rPr lang="fr-PF" sz="1600" b="1" dirty="0"/>
              <a:t>LA SOCIÉTÉ</a:t>
            </a:r>
          </a:p>
        </p:txBody>
      </p:sp>
      <p:pic>
        <p:nvPicPr>
          <p:cNvPr id="9" name="Image 8">
            <a:extLst>
              <a:ext uri="{FF2B5EF4-FFF2-40B4-BE49-F238E27FC236}">
                <a16:creationId xmlns:a16="http://schemas.microsoft.com/office/drawing/2014/main" id="{7C289D33-F028-BAD5-3A55-1D27F0A8B7BD}"/>
              </a:ext>
            </a:extLst>
          </p:cNvPr>
          <p:cNvPicPr>
            <a:picLocks noChangeAspect="1"/>
          </p:cNvPicPr>
          <p:nvPr/>
        </p:nvPicPr>
        <p:blipFill>
          <a:blip r:embed="rId5"/>
          <a:stretch>
            <a:fillRect/>
          </a:stretch>
        </p:blipFill>
        <p:spPr>
          <a:xfrm>
            <a:off x="8091736" y="4304461"/>
            <a:ext cx="3731543" cy="1765300"/>
          </a:xfrm>
          <a:prstGeom prst="rect">
            <a:avLst/>
          </a:prstGeom>
        </p:spPr>
      </p:pic>
    </p:spTree>
    <p:custDataLst>
      <p:tags r:id="rId1"/>
    </p:custDataLst>
    <p:extLst>
      <p:ext uri="{BB962C8B-B14F-4D97-AF65-F5344CB8AC3E}">
        <p14:creationId xmlns:p14="http://schemas.microsoft.com/office/powerpoint/2010/main" val="2700600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2">
            <a:extLst>
              <a:ext uri="{FF2B5EF4-FFF2-40B4-BE49-F238E27FC236}">
                <a16:creationId xmlns:a16="http://schemas.microsoft.com/office/drawing/2014/main" id="{D35DCBAB-D8D3-6CC2-33AF-20106A913C8C}"/>
              </a:ext>
            </a:extLst>
          </p:cNvPr>
          <p:cNvPicPr>
            <a:picLocks noChangeAspect="1"/>
          </p:cNvPicPr>
          <p:nvPr/>
        </p:nvPicPr>
        <p:blipFill rotWithShape="1">
          <a:blip r:embed="rId2"/>
          <a:srcRect l="169" t="9415" r="169" b="11353"/>
          <a:stretch>
            <a:fillRect/>
          </a:stretch>
        </p:blipFill>
        <p:spPr>
          <a:xfrm>
            <a:off x="0" y="-175792"/>
            <a:ext cx="12192001" cy="6465836"/>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1650832" y="288755"/>
            <a:ext cx="4246385" cy="769441"/>
          </a:xfrm>
          <a:prstGeom prst="rect">
            <a:avLst/>
          </a:prstGeom>
          <a:noFill/>
        </p:spPr>
        <p:txBody>
          <a:bodyPr wrap="square" rtlCol="0">
            <a:spAutoFit/>
          </a:bodyPr>
          <a:lstStyle/>
          <a:p>
            <a:pPr algn="ctr"/>
            <a:r>
              <a:rPr lang="fr-PF" sz="4400" dirty="0">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3579" y="216786"/>
            <a:ext cx="913378" cy="913378"/>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21092" y="288755"/>
            <a:ext cx="913378" cy="913378"/>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2185337" y="4841827"/>
            <a:ext cx="4847641" cy="830997"/>
          </a:xfrm>
          <a:prstGeom prst="rect">
            <a:avLst/>
          </a:prstGeom>
          <a:noFill/>
        </p:spPr>
        <p:txBody>
          <a:bodyPr wrap="square" rtlCol="0">
            <a:spAutoFit/>
          </a:bodyPr>
          <a:lstStyle/>
          <a:p>
            <a:r>
              <a:rPr lang="fr-PF" sz="2400" dirty="0">
                <a:solidFill>
                  <a:schemeClr val="bg1"/>
                </a:solidFill>
              </a:rPr>
              <a:t>Indice : </a:t>
            </a:r>
            <a:r>
              <a:rPr lang="fr-FR" sz="2400" dirty="0">
                <a:solidFill>
                  <a:schemeClr val="bg1"/>
                </a:solidFill>
              </a:rPr>
              <a:t>on me prend parfois pour un fantôme à cause de mon chant !</a:t>
            </a:r>
            <a:endParaRPr lang="fr-PF" sz="2400" dirty="0">
              <a:solidFill>
                <a:schemeClr val="bg1"/>
              </a:solidFill>
            </a:endParaRPr>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54340" y="4841827"/>
            <a:ext cx="830997" cy="830997"/>
          </a:xfrm>
          <a:prstGeom prst="rect">
            <a:avLst/>
          </a:prstGeom>
        </p:spPr>
      </p:pic>
    </p:spTree>
    <p:extLst>
      <p:ext uri="{BB962C8B-B14F-4D97-AF65-F5344CB8AC3E}">
        <p14:creationId xmlns:p14="http://schemas.microsoft.com/office/powerpoint/2010/main" val="2454963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Image 15">
            <a:extLst>
              <a:ext uri="{FF2B5EF4-FFF2-40B4-BE49-F238E27FC236}">
                <a16:creationId xmlns:a16="http://schemas.microsoft.com/office/drawing/2014/main" id="{283C2183-C034-EEFD-6F5F-4F088368F702}"/>
              </a:ext>
            </a:extLst>
          </p:cNvPr>
          <p:cNvPicPr>
            <a:picLocks noChangeAspect="1"/>
          </p:cNvPicPr>
          <p:nvPr/>
        </p:nvPicPr>
        <p:blipFill rotWithShape="1">
          <a:blip r:embed="rId4"/>
          <a:srcRect r="-100" b="22454"/>
          <a:stretch>
            <a:fillRect/>
          </a:stretch>
        </p:blipFill>
        <p:spPr>
          <a:xfrm>
            <a:off x="0" y="0"/>
            <a:ext cx="12192000" cy="6296628"/>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7574228" y="4463310"/>
            <a:ext cx="3375423" cy="1028110"/>
          </a:xfrm>
        </p:spPr>
        <p:txBody>
          <a:bodyPr>
            <a:noAutofit/>
          </a:bodyPr>
          <a:lstStyle/>
          <a:p>
            <a:pPr algn="ctr"/>
            <a:r>
              <a:rPr lang="fr-FR" sz="2400" dirty="0">
                <a:latin typeface="+mn-lt"/>
              </a:rPr>
              <a:t>C’est bien moi le </a:t>
            </a:r>
            <a:r>
              <a:rPr lang="fr-FR" sz="2400" i="1" dirty="0" err="1">
                <a:latin typeface="+mn-lt"/>
              </a:rPr>
              <a:t>u’upa</a:t>
            </a:r>
            <a:r>
              <a:rPr lang="fr-FR" sz="2400" dirty="0">
                <a:latin typeface="+mn-lt"/>
              </a:rPr>
              <a:t> ou </a:t>
            </a:r>
            <a:r>
              <a:rPr lang="fr-FR" sz="2400" dirty="0" err="1">
                <a:latin typeface="+mn-lt"/>
              </a:rPr>
              <a:t>Ptilope</a:t>
            </a:r>
            <a:r>
              <a:rPr lang="fr-FR" sz="2400" dirty="0">
                <a:latin typeface="+mn-lt"/>
              </a:rPr>
              <a:t> de la Société. </a:t>
            </a:r>
          </a:p>
        </p:txBody>
      </p:sp>
      <p:pic>
        <p:nvPicPr>
          <p:cNvPr id="4" name="Image 3">
            <a:extLst>
              <a:ext uri="{FF2B5EF4-FFF2-40B4-BE49-F238E27FC236}">
                <a16:creationId xmlns:a16="http://schemas.microsoft.com/office/drawing/2014/main" id="{BB3F17CE-40A0-2772-BF0F-CB074C12EE2C}"/>
              </a:ext>
            </a:extLst>
          </p:cNvPr>
          <p:cNvPicPr>
            <a:picLocks noChangeAspect="1"/>
          </p:cNvPicPr>
          <p:nvPr/>
        </p:nvPicPr>
        <p:blipFill>
          <a:blip r:embed="rId5"/>
          <a:stretch>
            <a:fillRect/>
          </a:stretch>
        </p:blipFill>
        <p:spPr>
          <a:xfrm>
            <a:off x="8447940" y="3213353"/>
            <a:ext cx="1249957" cy="1249957"/>
          </a:xfrm>
          <a:prstGeom prst="rect">
            <a:avLst/>
          </a:prstGeom>
        </p:spPr>
      </p:pic>
    </p:spTree>
    <p:custDataLst>
      <p:tags r:id="rId1"/>
    </p:custDataLst>
    <p:extLst>
      <p:ext uri="{BB962C8B-B14F-4D97-AF65-F5344CB8AC3E}">
        <p14:creationId xmlns:p14="http://schemas.microsoft.com/office/powerpoint/2010/main" val="61150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B2F391A8-48C0-CCD0-E58C-F886E3D0FF62}"/>
              </a:ext>
            </a:extLst>
          </p:cNvPr>
          <p:cNvPicPr>
            <a:picLocks noChangeAspect="1"/>
          </p:cNvPicPr>
          <p:nvPr/>
        </p:nvPicPr>
        <p:blipFill rotWithShape="1">
          <a:blip r:embed="rId2"/>
          <a:srcRect t="7199" r="1449" b="2174"/>
          <a:stretch>
            <a:fillRect/>
          </a:stretch>
        </p:blipFill>
        <p:spPr>
          <a:xfrm>
            <a:off x="0" y="0"/>
            <a:ext cx="12192001" cy="6353340"/>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553198" y="504660"/>
            <a:ext cx="427086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38798" y="432692"/>
            <a:ext cx="914400" cy="914400"/>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94655" y="375644"/>
            <a:ext cx="913378" cy="913378"/>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1642703" y="4764268"/>
            <a:ext cx="3893342" cy="830997"/>
          </a:xfrm>
          <a:prstGeom prst="rect">
            <a:avLst/>
          </a:prstGeom>
          <a:noFill/>
        </p:spPr>
        <p:txBody>
          <a:bodyPr wrap="square" rtlCol="0">
            <a:spAutoFit/>
          </a:bodyPr>
          <a:lstStyle/>
          <a:p>
            <a:r>
              <a:rPr lang="fr-PF" sz="2400" dirty="0"/>
              <a:t>Indice: J’ai le même nom que mon cousin de la Société</a:t>
            </a:r>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11706" y="4764268"/>
            <a:ext cx="830997" cy="830997"/>
          </a:xfrm>
          <a:prstGeom prst="rect">
            <a:avLst/>
          </a:prstGeom>
        </p:spPr>
      </p:pic>
    </p:spTree>
    <p:extLst>
      <p:ext uri="{BB962C8B-B14F-4D97-AF65-F5344CB8AC3E}">
        <p14:creationId xmlns:p14="http://schemas.microsoft.com/office/powerpoint/2010/main" val="1793055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5981">
            <a:extLst>
              <a:ext uri="{FF2B5EF4-FFF2-40B4-BE49-F238E27FC236}">
                <a16:creationId xmlns:a16="http://schemas.microsoft.com/office/drawing/2014/main" id="{AB46DB68-3331-A22A-E44A-FA631526FC45}"/>
              </a:ext>
            </a:extLst>
          </p:cNvPr>
          <p:cNvPicPr>
            <a:picLocks/>
          </p:cNvPicPr>
          <p:nvPr/>
        </p:nvPicPr>
        <p:blipFill rotWithShape="1">
          <a:blip r:embed="rId4" cstate="print">
            <a:extLst>
              <a:ext uri="{28A0092B-C50C-407E-A947-70E740481C1C}">
                <a14:useLocalDpi xmlns:a14="http://schemas.microsoft.com/office/drawing/2010/main" val="0"/>
              </a:ext>
            </a:extLst>
          </a:blip>
          <a:srcRect b="10988"/>
          <a:stretch>
            <a:fillRect/>
          </a:stretch>
        </p:blipFill>
        <p:spPr bwMode="auto">
          <a:xfrm>
            <a:off x="5232401" y="0"/>
            <a:ext cx="6959599" cy="6296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Image 11">
            <a:extLst>
              <a:ext uri="{FF2B5EF4-FFF2-40B4-BE49-F238E27FC236}">
                <a16:creationId xmlns:a16="http://schemas.microsoft.com/office/drawing/2014/main" id="{BB8A74C6-0E39-FCE7-D927-EE0997D1A038}"/>
              </a:ext>
            </a:extLst>
          </p:cNvPr>
          <p:cNvPicPr>
            <a:picLocks noChangeAspect="1"/>
          </p:cNvPicPr>
          <p:nvPr/>
        </p:nvPicPr>
        <p:blipFill>
          <a:blip r:embed="rId5"/>
          <a:srcRect b="8186"/>
          <a:stretch>
            <a:fillRect/>
          </a:stretch>
        </p:blipFill>
        <p:spPr>
          <a:xfrm>
            <a:off x="0" y="0"/>
            <a:ext cx="5232401" cy="6296628"/>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5" name="ZoneTexte 4">
            <a:extLst>
              <a:ext uri="{FF2B5EF4-FFF2-40B4-BE49-F238E27FC236}">
                <a16:creationId xmlns:a16="http://schemas.microsoft.com/office/drawing/2014/main" id="{2C16BA92-9F26-C530-CF57-C5B71C7C8E30}"/>
              </a:ext>
            </a:extLst>
          </p:cNvPr>
          <p:cNvSpPr txBox="1"/>
          <p:nvPr/>
        </p:nvSpPr>
        <p:spPr>
          <a:xfrm>
            <a:off x="5000376" y="4210240"/>
            <a:ext cx="3446093" cy="2308324"/>
          </a:xfrm>
          <a:prstGeom prst="rect">
            <a:avLst/>
          </a:prstGeom>
          <a:noFill/>
        </p:spPr>
        <p:txBody>
          <a:bodyPr wrap="square" rtlCol="0">
            <a:spAutoFit/>
          </a:bodyPr>
          <a:lstStyle/>
          <a:p>
            <a:pPr algn="ctr"/>
            <a:r>
              <a:rPr lang="fr-FR" sz="2400" b="1" dirty="0"/>
              <a:t>Eh oui ! Je suis aussi un</a:t>
            </a:r>
            <a:r>
              <a:rPr lang="fr-FR" sz="2400" b="1" i="1" dirty="0"/>
              <a:t> </a:t>
            </a:r>
            <a:r>
              <a:rPr lang="fr-FR" sz="2400" b="1" i="1" dirty="0" err="1"/>
              <a:t>u’upa</a:t>
            </a:r>
            <a:r>
              <a:rPr lang="fr-FR" sz="2400" b="1" dirty="0"/>
              <a:t>, mais mon nom français c’est le </a:t>
            </a:r>
            <a:r>
              <a:rPr lang="fr-FR" sz="2400" b="1" dirty="0" err="1"/>
              <a:t>Ptilope</a:t>
            </a:r>
            <a:r>
              <a:rPr lang="fr-FR" sz="2400" b="1" dirty="0"/>
              <a:t> des îles sous-le-vent. </a:t>
            </a:r>
            <a:br>
              <a:rPr lang="fr-FR" sz="2400" b="1" dirty="0"/>
            </a:br>
            <a:br>
              <a:rPr lang="fr-FR" sz="2400" b="1" dirty="0"/>
            </a:br>
            <a:endParaRPr lang="fr-PF" sz="2400" b="1" dirty="0"/>
          </a:p>
        </p:txBody>
      </p:sp>
      <p:pic>
        <p:nvPicPr>
          <p:cNvPr id="7" name="Image 6">
            <a:extLst>
              <a:ext uri="{FF2B5EF4-FFF2-40B4-BE49-F238E27FC236}">
                <a16:creationId xmlns:a16="http://schemas.microsoft.com/office/drawing/2014/main" id="{856662A5-FF89-2F60-5221-6AD0A7F7A2AC}"/>
              </a:ext>
            </a:extLst>
          </p:cNvPr>
          <p:cNvPicPr>
            <a:picLocks noChangeAspect="1"/>
          </p:cNvPicPr>
          <p:nvPr/>
        </p:nvPicPr>
        <p:blipFill>
          <a:blip r:embed="rId6"/>
          <a:stretch>
            <a:fillRect/>
          </a:stretch>
        </p:blipFill>
        <p:spPr>
          <a:xfrm>
            <a:off x="5943602" y="2937681"/>
            <a:ext cx="1272559" cy="1272559"/>
          </a:xfrm>
          <a:prstGeom prst="rect">
            <a:avLst/>
          </a:prstGeom>
        </p:spPr>
      </p:pic>
    </p:spTree>
    <p:custDataLst>
      <p:tags r:id="rId1"/>
    </p:custDataLst>
    <p:extLst>
      <p:ext uri="{BB962C8B-B14F-4D97-AF65-F5344CB8AC3E}">
        <p14:creationId xmlns:p14="http://schemas.microsoft.com/office/powerpoint/2010/main" val="1502190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8FC9E7A1-E91C-182B-ED72-B8D664A6CE07}"/>
              </a:ext>
            </a:extLst>
          </p:cNvPr>
          <p:cNvPicPr>
            <a:picLocks noChangeAspect="1"/>
          </p:cNvPicPr>
          <p:nvPr/>
        </p:nvPicPr>
        <p:blipFill>
          <a:blip r:embed="rId3"/>
          <a:srcRect b="8126"/>
          <a:stretch>
            <a:fillRect/>
          </a:stretch>
        </p:blipFill>
        <p:spPr>
          <a:xfrm>
            <a:off x="1804" y="0"/>
            <a:ext cx="12190195" cy="6301648"/>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1545662" y="463710"/>
            <a:ext cx="4391951" cy="707886"/>
          </a:xfrm>
          <a:prstGeom prst="rect">
            <a:avLst/>
          </a:prstGeom>
          <a:noFill/>
        </p:spPr>
        <p:txBody>
          <a:bodyPr wrap="square" rtlCol="0">
            <a:spAutoFit/>
          </a:bodyPr>
          <a:lstStyle/>
          <a:p>
            <a:pPr algn="ctr"/>
            <a:r>
              <a:rPr lang="fr-PF" sz="4000" dirty="0">
                <a:solidFill>
                  <a:schemeClr val="bg1"/>
                </a:solidFill>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9578" y="404533"/>
            <a:ext cx="913378" cy="913378"/>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32984" y="360964"/>
            <a:ext cx="913378" cy="913378"/>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1545662" y="3796695"/>
            <a:ext cx="2714843" cy="1200329"/>
          </a:xfrm>
          <a:prstGeom prst="rect">
            <a:avLst/>
          </a:prstGeom>
          <a:noFill/>
        </p:spPr>
        <p:txBody>
          <a:bodyPr wrap="square" rtlCol="0">
            <a:spAutoFit/>
          </a:bodyPr>
          <a:lstStyle/>
          <a:p>
            <a:r>
              <a:rPr lang="fr-PF" sz="2400" dirty="0">
                <a:solidFill>
                  <a:schemeClr val="bg1"/>
                </a:solidFill>
              </a:rPr>
              <a:t>Indice : </a:t>
            </a:r>
            <a:r>
              <a:rPr lang="fr-FR" sz="2400" dirty="0">
                <a:solidFill>
                  <a:schemeClr val="bg1"/>
                </a:solidFill>
              </a:rPr>
              <a:t>Mon nom signifie bavard en Tahitien</a:t>
            </a:r>
            <a:endParaRPr lang="fr-PF" sz="2400" dirty="0">
              <a:solidFill>
                <a:schemeClr val="bg1"/>
              </a:solidFill>
            </a:endParaRPr>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89578" y="4018818"/>
            <a:ext cx="756084" cy="756084"/>
          </a:xfrm>
          <a:prstGeom prst="rect">
            <a:avLst/>
          </a:prstGeom>
        </p:spPr>
      </p:pic>
      <p:pic>
        <p:nvPicPr>
          <p:cNvPr id="14" name="Image 13">
            <a:extLst>
              <a:ext uri="{FF2B5EF4-FFF2-40B4-BE49-F238E27FC236}">
                <a16:creationId xmlns:a16="http://schemas.microsoft.com/office/drawing/2014/main" id="{FFB0332D-2C81-9E5D-4738-45D81DBEF471}"/>
              </a:ext>
            </a:extLst>
          </p:cNvPr>
          <p:cNvPicPr>
            <a:picLocks noChangeAspect="1"/>
          </p:cNvPicPr>
          <p:nvPr/>
        </p:nvPicPr>
        <p:blipFill>
          <a:blip r:embed="rId8"/>
          <a:stretch>
            <a:fillRect/>
          </a:stretch>
        </p:blipFill>
        <p:spPr>
          <a:xfrm flipH="1">
            <a:off x="7591479" y="690981"/>
            <a:ext cx="4073407" cy="2290331"/>
          </a:xfrm>
          <a:prstGeom prst="rect">
            <a:avLst/>
          </a:prstGeom>
        </p:spPr>
      </p:pic>
    </p:spTree>
    <p:extLst>
      <p:ext uri="{BB962C8B-B14F-4D97-AF65-F5344CB8AC3E}">
        <p14:creationId xmlns:p14="http://schemas.microsoft.com/office/powerpoint/2010/main" val="2925112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34A9E1A9-5974-7230-96E8-3F594295BA59}"/>
              </a:ext>
            </a:extLst>
          </p:cNvPr>
          <p:cNvPicPr>
            <a:picLocks noChangeAspect="1"/>
          </p:cNvPicPr>
          <p:nvPr/>
        </p:nvPicPr>
        <p:blipFill rotWithShape="1">
          <a:blip r:embed="rId4"/>
          <a:srcRect l="60" t="7233" r="-2" b="878"/>
          <a:stretch>
            <a:fillRect/>
          </a:stretch>
        </p:blipFill>
        <p:spPr>
          <a:xfrm>
            <a:off x="0" y="0"/>
            <a:ext cx="12186093" cy="6301648"/>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8340350" y="4812765"/>
            <a:ext cx="2723146" cy="1082675"/>
          </a:xfrm>
        </p:spPr>
        <p:txBody>
          <a:bodyPr>
            <a:noAutofit/>
          </a:bodyPr>
          <a:lstStyle/>
          <a:p>
            <a:pPr algn="ctr"/>
            <a:r>
              <a:rPr lang="fr-FR" sz="2400" dirty="0">
                <a:latin typeface="+mn-lt"/>
                <a:cs typeface="Bangla MN" pitchFamily="2" charset="0"/>
              </a:rPr>
              <a:t>Mon nom </a:t>
            </a:r>
            <a:r>
              <a:rPr lang="fr-FR" sz="2400" i="1" dirty="0" err="1">
                <a:latin typeface="+mn-lt"/>
                <a:cs typeface="Bangla MN" pitchFamily="2" charset="0"/>
              </a:rPr>
              <a:t>tupuna</a:t>
            </a:r>
            <a:r>
              <a:rPr lang="fr-FR" sz="2400" dirty="0">
                <a:latin typeface="+mn-lt"/>
                <a:cs typeface="Bangla MN" pitchFamily="2" charset="0"/>
              </a:rPr>
              <a:t> c’est le </a:t>
            </a:r>
            <a:r>
              <a:rPr lang="fr-FR" sz="2400" i="1" dirty="0">
                <a:latin typeface="+mn-lt"/>
                <a:cs typeface="Bangla MN" pitchFamily="2" charset="0"/>
              </a:rPr>
              <a:t>‘</a:t>
            </a:r>
            <a:r>
              <a:rPr lang="fr-FR" sz="2400" i="1" dirty="0" err="1">
                <a:latin typeface="+mn-lt"/>
                <a:cs typeface="Bangla MN" pitchFamily="2" charset="0"/>
              </a:rPr>
              <a:t>ōmāma’o</a:t>
            </a:r>
            <a:r>
              <a:rPr lang="fr-FR" sz="2400" i="1" dirty="0">
                <a:latin typeface="+mn-lt"/>
                <a:cs typeface="Bangla MN" pitchFamily="2" charset="0"/>
              </a:rPr>
              <a:t> et</a:t>
            </a:r>
            <a:r>
              <a:rPr lang="fr-FR" sz="2400" dirty="0">
                <a:latin typeface="+mn-lt"/>
                <a:cs typeface="Bangla MN" pitchFamily="2" charset="0"/>
              </a:rPr>
              <a:t> en français c’est le Monarque de Tahiti</a:t>
            </a:r>
            <a:br>
              <a:rPr lang="fr-FR" sz="2400" dirty="0">
                <a:latin typeface="+mn-lt"/>
                <a:cs typeface="Bangla MN" pitchFamily="2" charset="0"/>
              </a:rPr>
            </a:br>
            <a:br>
              <a:rPr lang="fr-FR" sz="2400" dirty="0">
                <a:latin typeface="+mn-lt"/>
                <a:cs typeface="Bangla MN" pitchFamily="2" charset="0"/>
              </a:rPr>
            </a:br>
            <a:endParaRPr lang="fr-FR" sz="2400" dirty="0">
              <a:latin typeface="+mn-lt"/>
              <a:cs typeface="Bangla MN" pitchFamily="2" charset="0"/>
            </a:endParaRPr>
          </a:p>
        </p:txBody>
      </p:sp>
      <p:pic>
        <p:nvPicPr>
          <p:cNvPr id="4" name="Image 3">
            <a:extLst>
              <a:ext uri="{FF2B5EF4-FFF2-40B4-BE49-F238E27FC236}">
                <a16:creationId xmlns:a16="http://schemas.microsoft.com/office/drawing/2014/main" id="{6619E128-3FC9-0EA8-76D3-875490F33EBA}"/>
              </a:ext>
            </a:extLst>
          </p:cNvPr>
          <p:cNvPicPr>
            <a:picLocks noChangeAspect="1"/>
          </p:cNvPicPr>
          <p:nvPr/>
        </p:nvPicPr>
        <p:blipFill>
          <a:blip r:embed="rId5"/>
          <a:stretch>
            <a:fillRect/>
          </a:stretch>
        </p:blipFill>
        <p:spPr>
          <a:xfrm>
            <a:off x="9015694" y="2848906"/>
            <a:ext cx="1372457" cy="1372457"/>
          </a:xfrm>
          <a:prstGeom prst="rect">
            <a:avLst/>
          </a:prstGeom>
        </p:spPr>
      </p:pic>
    </p:spTree>
    <p:custDataLst>
      <p:tags r:id="rId1"/>
    </p:custDataLst>
    <p:extLst>
      <p:ext uri="{BB962C8B-B14F-4D97-AF65-F5344CB8AC3E}">
        <p14:creationId xmlns:p14="http://schemas.microsoft.com/office/powerpoint/2010/main" val="3021912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5DDFBB78-B4F9-B2A0-38F0-9E4D99417308}"/>
              </a:ext>
            </a:extLst>
          </p:cNvPr>
          <p:cNvPicPr>
            <a:picLocks noChangeAspect="1"/>
          </p:cNvPicPr>
          <p:nvPr/>
        </p:nvPicPr>
        <p:blipFill rotWithShape="1">
          <a:blip r:embed="rId2"/>
          <a:srcRect l="1" t="7279" r="5370" b="5337"/>
          <a:stretch>
            <a:fillRect/>
          </a:stretch>
        </p:blipFill>
        <p:spPr>
          <a:xfrm>
            <a:off x="0" y="-1"/>
            <a:ext cx="12192000" cy="6330641"/>
          </a:xfrm>
          <a:prstGeom prst="rect">
            <a:avLst/>
          </a:prstGeom>
        </p:spPr>
      </p:pic>
      <p:pic>
        <p:nvPicPr>
          <p:cNvPr id="2" name="Image 1">
            <a:extLst>
              <a:ext uri="{FF2B5EF4-FFF2-40B4-BE49-F238E27FC236}">
                <a16:creationId xmlns:a16="http://schemas.microsoft.com/office/drawing/2014/main" id="{2E5A3F96-0A0B-4B80-B2B9-B5B3D522F62F}"/>
              </a:ext>
            </a:extLst>
          </p:cNvPr>
          <p:cNvPicPr>
            <a:picLocks noChangeAspect="1"/>
          </p:cNvPicPr>
          <p:nvPr/>
        </p:nvPicPr>
        <p:blipFill>
          <a:blip r:embed="rId3"/>
          <a:srcRect l="-503"/>
          <a:stretch/>
        </p:blipFill>
        <p:spPr>
          <a:xfrm>
            <a:off x="9422808" y="1786897"/>
            <a:ext cx="1856653" cy="3284205"/>
          </a:xfrm>
          <a:prstGeom prst="rect">
            <a:avLst/>
          </a:prstGeom>
        </p:spPr>
      </p:pic>
      <p:sp>
        <p:nvSpPr>
          <p:cNvPr id="15" name="ZoneTexte 14">
            <a:extLst>
              <a:ext uri="{FF2B5EF4-FFF2-40B4-BE49-F238E27FC236}">
                <a16:creationId xmlns:a16="http://schemas.microsoft.com/office/drawing/2014/main" id="{7A8562EB-8A95-D633-2688-C4C8AACB2B32}"/>
              </a:ext>
            </a:extLst>
          </p:cNvPr>
          <p:cNvSpPr txBox="1"/>
          <p:nvPr/>
        </p:nvSpPr>
        <p:spPr>
          <a:xfrm>
            <a:off x="1692710" y="4960574"/>
            <a:ext cx="3884761"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16" name="Image 15">
            <a:extLst>
              <a:ext uri="{FF2B5EF4-FFF2-40B4-BE49-F238E27FC236}">
                <a16:creationId xmlns:a16="http://schemas.microsoft.com/office/drawing/2014/main" id="{A67717B5-FA2D-26CA-ED2A-314996B17C2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79332" y="4960574"/>
            <a:ext cx="913378" cy="913378"/>
          </a:xfrm>
          <a:prstGeom prst="rect">
            <a:avLst/>
          </a:prstGeom>
        </p:spPr>
      </p:pic>
      <p:pic>
        <p:nvPicPr>
          <p:cNvPr id="17" name="Image 16">
            <a:extLst>
              <a:ext uri="{FF2B5EF4-FFF2-40B4-BE49-F238E27FC236}">
                <a16:creationId xmlns:a16="http://schemas.microsoft.com/office/drawing/2014/main" id="{D52DD4EB-BC43-54F9-775E-D9FA1E7AB8E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77052" y="4857828"/>
            <a:ext cx="913378" cy="913378"/>
          </a:xfrm>
          <a:prstGeom prst="rect">
            <a:avLst/>
          </a:prstGeom>
        </p:spPr>
      </p:pic>
      <p:sp>
        <p:nvSpPr>
          <p:cNvPr id="18" name="ZoneTexte 17">
            <a:extLst>
              <a:ext uri="{FF2B5EF4-FFF2-40B4-BE49-F238E27FC236}">
                <a16:creationId xmlns:a16="http://schemas.microsoft.com/office/drawing/2014/main" id="{FCB216D5-3F7B-80CB-A54B-2348DBC0AFB2}"/>
              </a:ext>
            </a:extLst>
          </p:cNvPr>
          <p:cNvSpPr txBox="1"/>
          <p:nvPr/>
        </p:nvSpPr>
        <p:spPr>
          <a:xfrm>
            <a:off x="9422808" y="799857"/>
            <a:ext cx="2714843" cy="830997"/>
          </a:xfrm>
          <a:prstGeom prst="rect">
            <a:avLst/>
          </a:prstGeom>
          <a:noFill/>
        </p:spPr>
        <p:txBody>
          <a:bodyPr wrap="square" rtlCol="0">
            <a:spAutoFit/>
          </a:bodyPr>
          <a:lstStyle/>
          <a:p>
            <a:r>
              <a:rPr lang="fr-PF" sz="2400" dirty="0"/>
              <a:t>Indice: Je suis vénéré</a:t>
            </a:r>
          </a:p>
        </p:txBody>
      </p:sp>
      <p:pic>
        <p:nvPicPr>
          <p:cNvPr id="19" name="Image 18">
            <a:extLst>
              <a:ext uri="{FF2B5EF4-FFF2-40B4-BE49-F238E27FC236}">
                <a16:creationId xmlns:a16="http://schemas.microsoft.com/office/drawing/2014/main" id="{716A6483-AB5E-07D3-49BE-52004CD0AA6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359416" y="773722"/>
            <a:ext cx="830997" cy="830997"/>
          </a:xfrm>
          <a:prstGeom prst="rect">
            <a:avLst/>
          </a:prstGeom>
        </p:spPr>
      </p:pic>
    </p:spTree>
    <p:extLst>
      <p:ext uri="{BB962C8B-B14F-4D97-AF65-F5344CB8AC3E}">
        <p14:creationId xmlns:p14="http://schemas.microsoft.com/office/powerpoint/2010/main" val="1073425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ED8E43C0-98B5-B9AA-C9B0-043193C1BA95}"/>
              </a:ext>
            </a:extLst>
          </p:cNvPr>
          <p:cNvPicPr>
            <a:picLocks noChangeAspect="1"/>
          </p:cNvPicPr>
          <p:nvPr/>
        </p:nvPicPr>
        <p:blipFill rotWithShape="1">
          <a:blip r:embed="rId4"/>
          <a:srcRect t="8036" r="54" b="-155"/>
          <a:stretch>
            <a:fillRect/>
          </a:stretch>
        </p:blipFill>
        <p:spPr>
          <a:xfrm>
            <a:off x="0" y="0"/>
            <a:ext cx="12192000" cy="6313990"/>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7778188" y="4590840"/>
            <a:ext cx="3400585" cy="854185"/>
          </a:xfrm>
        </p:spPr>
        <p:txBody>
          <a:bodyPr>
            <a:noAutofit/>
          </a:bodyPr>
          <a:lstStyle/>
          <a:p>
            <a:pPr algn="ctr"/>
            <a:r>
              <a:rPr lang="fr-FR" sz="2400" dirty="0">
                <a:latin typeface="+mn-lt"/>
              </a:rPr>
              <a:t>En tahitien, on m’appelle </a:t>
            </a:r>
            <a:r>
              <a:rPr lang="fr-FR" sz="2400" i="1" dirty="0" err="1">
                <a:latin typeface="+mn-lt"/>
              </a:rPr>
              <a:t>ruro</a:t>
            </a:r>
            <a:r>
              <a:rPr lang="fr-FR" sz="2400" dirty="0">
                <a:latin typeface="+mn-lt"/>
              </a:rPr>
              <a:t> et en français je suis le martin-chasseur vénéré. </a:t>
            </a:r>
          </a:p>
        </p:txBody>
      </p:sp>
      <p:pic>
        <p:nvPicPr>
          <p:cNvPr id="7" name="Image 6">
            <a:extLst>
              <a:ext uri="{FF2B5EF4-FFF2-40B4-BE49-F238E27FC236}">
                <a16:creationId xmlns:a16="http://schemas.microsoft.com/office/drawing/2014/main" id="{79AD0042-8723-5DD6-52F4-1432E0021239}"/>
              </a:ext>
            </a:extLst>
          </p:cNvPr>
          <p:cNvPicPr>
            <a:picLocks noChangeAspect="1"/>
          </p:cNvPicPr>
          <p:nvPr/>
        </p:nvPicPr>
        <p:blipFill>
          <a:blip r:embed="rId5"/>
          <a:stretch>
            <a:fillRect/>
          </a:stretch>
        </p:blipFill>
        <p:spPr>
          <a:xfrm>
            <a:off x="8489530" y="2822333"/>
            <a:ext cx="1429636" cy="1429636"/>
          </a:xfrm>
          <a:prstGeom prst="rect">
            <a:avLst/>
          </a:prstGeom>
        </p:spPr>
      </p:pic>
    </p:spTree>
    <p:custDataLst>
      <p:tags r:id="rId1"/>
    </p:custDataLst>
    <p:extLst>
      <p:ext uri="{BB962C8B-B14F-4D97-AF65-F5344CB8AC3E}">
        <p14:creationId xmlns:p14="http://schemas.microsoft.com/office/powerpoint/2010/main" val="37517358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A4C2DCA-DDC9-BE6D-DC05-91067BE321E3}"/>
              </a:ext>
            </a:extLst>
          </p:cNvPr>
          <p:cNvPicPr>
            <a:picLocks noChangeAspect="1"/>
          </p:cNvPicPr>
          <p:nvPr/>
        </p:nvPicPr>
        <p:blipFill>
          <a:blip r:embed="rId2"/>
          <a:srcRect t="2014" b="20296"/>
          <a:stretch>
            <a:fillRect/>
          </a:stretch>
        </p:blipFill>
        <p:spPr>
          <a:xfrm>
            <a:off x="0" y="-1"/>
            <a:ext cx="12192000" cy="6296629"/>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523192" y="751422"/>
            <a:ext cx="4276604"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55466" y="648676"/>
            <a:ext cx="913378" cy="913378"/>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23172" y="648676"/>
            <a:ext cx="913378" cy="913378"/>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8274359" y="4711811"/>
            <a:ext cx="3403521" cy="461665"/>
          </a:xfrm>
          <a:prstGeom prst="rect">
            <a:avLst/>
          </a:prstGeom>
          <a:noFill/>
        </p:spPr>
        <p:txBody>
          <a:bodyPr wrap="square" rtlCol="0">
            <a:spAutoFit/>
          </a:bodyPr>
          <a:lstStyle/>
          <a:p>
            <a:r>
              <a:rPr lang="fr-PF" sz="2400" dirty="0"/>
              <a:t>Indice : Je suis respecté</a:t>
            </a:r>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467598" y="4527144"/>
            <a:ext cx="830997" cy="830997"/>
          </a:xfrm>
          <a:prstGeom prst="rect">
            <a:avLst/>
          </a:prstGeom>
        </p:spPr>
      </p:pic>
      <p:pic>
        <p:nvPicPr>
          <p:cNvPr id="12" name="Image 11">
            <a:extLst>
              <a:ext uri="{FF2B5EF4-FFF2-40B4-BE49-F238E27FC236}">
                <a16:creationId xmlns:a16="http://schemas.microsoft.com/office/drawing/2014/main" id="{610F15D7-D113-664C-AF1C-D97477181FBB}"/>
              </a:ext>
            </a:extLst>
          </p:cNvPr>
          <p:cNvPicPr>
            <a:picLocks noChangeAspect="1"/>
          </p:cNvPicPr>
          <p:nvPr/>
        </p:nvPicPr>
        <p:blipFill>
          <a:blip r:embed="rId7"/>
          <a:stretch>
            <a:fillRect/>
          </a:stretch>
        </p:blipFill>
        <p:spPr>
          <a:xfrm>
            <a:off x="2000369" y="1562054"/>
            <a:ext cx="2404822" cy="3611422"/>
          </a:xfrm>
          <a:prstGeom prst="rect">
            <a:avLst/>
          </a:prstGeom>
        </p:spPr>
      </p:pic>
    </p:spTree>
    <p:extLst>
      <p:ext uri="{BB962C8B-B14F-4D97-AF65-F5344CB8AC3E}">
        <p14:creationId xmlns:p14="http://schemas.microsoft.com/office/powerpoint/2010/main" val="3503755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A1B07C55-29AE-C8F3-8E50-AEF658F2390A}"/>
              </a:ext>
            </a:extLst>
          </p:cNvPr>
          <p:cNvPicPr>
            <a:picLocks noChangeAspect="1"/>
          </p:cNvPicPr>
          <p:nvPr/>
        </p:nvPicPr>
        <p:blipFill>
          <a:blip r:embed="rId4"/>
          <a:srcRect l="-1" t="15345" r="827" b="7579"/>
          <a:stretch>
            <a:fillRect/>
          </a:stretch>
        </p:blipFill>
        <p:spPr>
          <a:xfrm>
            <a:off x="0" y="0"/>
            <a:ext cx="12192000" cy="6308203"/>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7" name="Title 1" descr="Title">
            <a:extLst>
              <a:ext uri="{FF2B5EF4-FFF2-40B4-BE49-F238E27FC236}">
                <a16:creationId xmlns:a16="http://schemas.microsoft.com/office/drawing/2014/main" id="{B67EA5CA-41E3-111F-348D-AD5CFACEC241}"/>
              </a:ext>
            </a:extLst>
          </p:cNvPr>
          <p:cNvSpPr>
            <a:spLocks noGrp="1"/>
          </p:cNvSpPr>
          <p:nvPr>
            <p:ph type="title" idx="4294967295"/>
          </p:nvPr>
        </p:nvSpPr>
        <p:spPr>
          <a:xfrm>
            <a:off x="582623" y="4380470"/>
            <a:ext cx="4130924" cy="1426957"/>
          </a:xfrm>
        </p:spPr>
        <p:txBody>
          <a:bodyPr>
            <a:noAutofit/>
          </a:bodyPr>
          <a:lstStyle/>
          <a:p>
            <a:pPr algn="ctr"/>
            <a:r>
              <a:rPr lang="fr-FR" sz="2400" dirty="0">
                <a:latin typeface="+mn-lt"/>
              </a:rPr>
              <a:t>On m’appelle parfois </a:t>
            </a:r>
            <a:r>
              <a:rPr lang="fr-FR" sz="2400" i="1" dirty="0" err="1">
                <a:latin typeface="+mn-lt"/>
              </a:rPr>
              <a:t>ruro</a:t>
            </a:r>
            <a:r>
              <a:rPr lang="fr-FR" sz="2400" dirty="0">
                <a:latin typeface="+mn-lt"/>
              </a:rPr>
              <a:t>, parfois </a:t>
            </a:r>
            <a:r>
              <a:rPr lang="fr-FR" sz="2400" i="1" dirty="0" err="1">
                <a:latin typeface="+mn-lt"/>
              </a:rPr>
              <a:t>ruru</a:t>
            </a:r>
            <a:r>
              <a:rPr lang="fr-FR" sz="2400" dirty="0">
                <a:latin typeface="+mn-lt"/>
              </a:rPr>
              <a:t> et en français je suis le martin-chasseur respecté. </a:t>
            </a:r>
          </a:p>
        </p:txBody>
      </p:sp>
      <p:pic>
        <p:nvPicPr>
          <p:cNvPr id="2" name="Image 1">
            <a:extLst>
              <a:ext uri="{FF2B5EF4-FFF2-40B4-BE49-F238E27FC236}">
                <a16:creationId xmlns:a16="http://schemas.microsoft.com/office/drawing/2014/main" id="{1A8AEB20-89EF-2A23-5C6E-E750ADB30BBE}"/>
              </a:ext>
            </a:extLst>
          </p:cNvPr>
          <p:cNvPicPr>
            <a:picLocks noChangeAspect="1"/>
          </p:cNvPicPr>
          <p:nvPr/>
        </p:nvPicPr>
        <p:blipFill>
          <a:blip r:embed="rId5"/>
          <a:stretch>
            <a:fillRect/>
          </a:stretch>
        </p:blipFill>
        <p:spPr>
          <a:xfrm>
            <a:off x="1863908" y="2983312"/>
            <a:ext cx="1272559" cy="1272559"/>
          </a:xfrm>
          <a:prstGeom prst="rect">
            <a:avLst/>
          </a:prstGeom>
        </p:spPr>
      </p:pic>
    </p:spTree>
    <p:custDataLst>
      <p:tags r:id="rId1"/>
    </p:custDataLst>
    <p:extLst>
      <p:ext uri="{BB962C8B-B14F-4D97-AF65-F5344CB8AC3E}">
        <p14:creationId xmlns:p14="http://schemas.microsoft.com/office/powerpoint/2010/main" val="1470153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E0675274-D37C-DB93-0864-B131AFC84823}"/>
              </a:ext>
            </a:extLst>
          </p:cNvPr>
          <p:cNvPicPr>
            <a:picLocks noChangeAspect="1"/>
          </p:cNvPicPr>
          <p:nvPr/>
        </p:nvPicPr>
        <p:blipFill rotWithShape="1">
          <a:blip r:embed="rId3"/>
          <a:srcRect l="19033"/>
          <a:stretch/>
        </p:blipFill>
        <p:spPr>
          <a:xfrm>
            <a:off x="0" y="0"/>
            <a:ext cx="12215942" cy="6302995"/>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6817015" y="504660"/>
            <a:ext cx="4354567" cy="707886"/>
          </a:xfrm>
          <a:prstGeom prst="rect">
            <a:avLst/>
          </a:prstGeom>
          <a:noFill/>
        </p:spPr>
        <p:txBody>
          <a:bodyPr wrap="square" rtlCol="0">
            <a:spAutoFit/>
          </a:bodyPr>
          <a:lstStyle/>
          <a:p>
            <a:pPr algn="ctr"/>
            <a:r>
              <a:rPr lang="fr-PF" sz="4000" dirty="0">
                <a:solidFill>
                  <a:schemeClr val="bg1"/>
                </a:solidFill>
                <a:latin typeface="Cooper Black" panose="0208090404030B020404" pitchFamily="18" charset="77"/>
              </a:rPr>
              <a:t>QUI SUIS-JE ?</a:t>
            </a:r>
          </a:p>
        </p:txBody>
      </p:sp>
      <p:pic>
        <p:nvPicPr>
          <p:cNvPr id="7" name="Image 6">
            <a:extLst>
              <a:ext uri="{FF2B5EF4-FFF2-40B4-BE49-F238E27FC236}">
                <a16:creationId xmlns:a16="http://schemas.microsoft.com/office/drawing/2014/main" id="{7C41E371-264F-8541-368E-A779312E11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212671" y="555005"/>
            <a:ext cx="812688" cy="812688"/>
          </a:xfrm>
          <a:prstGeom prst="rect">
            <a:avLst/>
          </a:prstGeom>
        </p:spPr>
      </p:pic>
      <p:pic>
        <p:nvPicPr>
          <p:cNvPr id="8" name="Image 7">
            <a:extLst>
              <a:ext uri="{FF2B5EF4-FFF2-40B4-BE49-F238E27FC236}">
                <a16:creationId xmlns:a16="http://schemas.microsoft.com/office/drawing/2014/main" id="{78D37E65-5A46-8159-C94F-B6C5697DA2E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014359" y="504660"/>
            <a:ext cx="863033" cy="863033"/>
          </a:xfrm>
          <a:prstGeom prst="rect">
            <a:avLst/>
          </a:prstGeom>
        </p:spPr>
      </p:pic>
      <p:sp>
        <p:nvSpPr>
          <p:cNvPr id="10" name="ZoneTexte 9">
            <a:extLst>
              <a:ext uri="{FF2B5EF4-FFF2-40B4-BE49-F238E27FC236}">
                <a16:creationId xmlns:a16="http://schemas.microsoft.com/office/drawing/2014/main" id="{6B939006-AC4D-B064-8133-A24D9045C3C1}"/>
              </a:ext>
            </a:extLst>
          </p:cNvPr>
          <p:cNvSpPr txBox="1"/>
          <p:nvPr/>
        </p:nvSpPr>
        <p:spPr>
          <a:xfrm>
            <a:off x="7813054" y="5061417"/>
            <a:ext cx="2673609" cy="646331"/>
          </a:xfrm>
          <a:prstGeom prst="rect">
            <a:avLst/>
          </a:prstGeom>
          <a:noFill/>
        </p:spPr>
        <p:txBody>
          <a:bodyPr wrap="square" rtlCol="0">
            <a:spAutoFit/>
          </a:bodyPr>
          <a:lstStyle/>
          <a:p>
            <a:r>
              <a:rPr lang="fr-PF" dirty="0">
                <a:solidFill>
                  <a:schemeClr val="bg1"/>
                </a:solidFill>
              </a:rPr>
              <a:t>Indice: Mon nid est fait avec ma salive</a:t>
            </a:r>
          </a:p>
        </p:txBody>
      </p:sp>
      <p:pic>
        <p:nvPicPr>
          <p:cNvPr id="4" name="Image 3">
            <a:extLst>
              <a:ext uri="{FF2B5EF4-FFF2-40B4-BE49-F238E27FC236}">
                <a16:creationId xmlns:a16="http://schemas.microsoft.com/office/drawing/2014/main" id="{83C6FF48-968F-7B4E-6D5D-1AF187032B5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025359" y="5037372"/>
            <a:ext cx="741253" cy="741253"/>
          </a:xfrm>
          <a:prstGeom prst="rect">
            <a:avLst/>
          </a:prstGeom>
        </p:spPr>
      </p:pic>
      <p:pic>
        <p:nvPicPr>
          <p:cNvPr id="9" name="Image 8">
            <a:extLst>
              <a:ext uri="{FF2B5EF4-FFF2-40B4-BE49-F238E27FC236}">
                <a16:creationId xmlns:a16="http://schemas.microsoft.com/office/drawing/2014/main" id="{3A3FDEB6-0974-B821-EB0F-30EF677496B2}"/>
              </a:ext>
            </a:extLst>
          </p:cNvPr>
          <p:cNvPicPr>
            <a:picLocks noChangeAspect="1"/>
          </p:cNvPicPr>
          <p:nvPr/>
        </p:nvPicPr>
        <p:blipFill>
          <a:blip r:embed="rId8"/>
          <a:stretch>
            <a:fillRect/>
          </a:stretch>
        </p:blipFill>
        <p:spPr>
          <a:xfrm>
            <a:off x="6679535" y="1717206"/>
            <a:ext cx="4492047" cy="2994698"/>
          </a:xfrm>
          <a:prstGeom prst="rect">
            <a:avLst/>
          </a:prstGeom>
        </p:spPr>
      </p:pic>
    </p:spTree>
    <p:extLst>
      <p:ext uri="{BB962C8B-B14F-4D97-AF65-F5344CB8AC3E}">
        <p14:creationId xmlns:p14="http://schemas.microsoft.com/office/powerpoint/2010/main" val="2145548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83CD897B-49BD-B7E8-5758-518D8BE1EA37}"/>
              </a:ext>
            </a:extLst>
          </p:cNvPr>
          <p:cNvPicPr>
            <a:picLocks noChangeAspect="1"/>
          </p:cNvPicPr>
          <p:nvPr/>
        </p:nvPicPr>
        <p:blipFill rotWithShape="1">
          <a:blip r:embed="rId4"/>
          <a:srcRect l="2329" t="8401" r="54" b="15695"/>
          <a:stretch>
            <a:fillRect/>
          </a:stretch>
        </p:blipFill>
        <p:spPr>
          <a:xfrm>
            <a:off x="0" y="1"/>
            <a:ext cx="12192000" cy="6319726"/>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3003F33A-152C-EBCD-D49F-F18D16F180DD}"/>
              </a:ext>
            </a:extLst>
          </p:cNvPr>
          <p:cNvSpPr>
            <a:spLocks noGrp="1"/>
          </p:cNvSpPr>
          <p:nvPr>
            <p:ph type="title" idx="4294967295"/>
          </p:nvPr>
        </p:nvSpPr>
        <p:spPr>
          <a:xfrm>
            <a:off x="8029031" y="2216828"/>
            <a:ext cx="3093484" cy="1272559"/>
          </a:xfrm>
        </p:spPr>
        <p:txBody>
          <a:bodyPr>
            <a:noAutofit/>
          </a:bodyPr>
          <a:lstStyle/>
          <a:p>
            <a:pPr algn="ctr"/>
            <a:r>
              <a:rPr lang="fr-FR" sz="2800" dirty="0">
                <a:latin typeface="+mn-lt"/>
              </a:rPr>
              <a:t>Je suis le </a:t>
            </a:r>
            <a:r>
              <a:rPr lang="fr-FR" sz="2800" i="1" dirty="0">
                <a:latin typeface="+mn-lt"/>
              </a:rPr>
              <a:t>’</a:t>
            </a:r>
            <a:r>
              <a:rPr lang="fr-FR" sz="2800" i="1" dirty="0" err="1">
                <a:latin typeface="+mn-lt"/>
              </a:rPr>
              <a:t>ōpe’a</a:t>
            </a:r>
            <a:r>
              <a:rPr lang="fr-FR" sz="2800" dirty="0">
                <a:latin typeface="+mn-lt"/>
              </a:rPr>
              <a:t> ou Salangane de la Société. </a:t>
            </a:r>
          </a:p>
        </p:txBody>
      </p:sp>
      <p:pic>
        <p:nvPicPr>
          <p:cNvPr id="9" name="Image 8">
            <a:extLst>
              <a:ext uri="{FF2B5EF4-FFF2-40B4-BE49-F238E27FC236}">
                <a16:creationId xmlns:a16="http://schemas.microsoft.com/office/drawing/2014/main" id="{4C1DFDF4-19CA-1BC6-B01D-D51D47D7C1B4}"/>
              </a:ext>
            </a:extLst>
          </p:cNvPr>
          <p:cNvPicPr>
            <a:picLocks noChangeAspect="1"/>
          </p:cNvPicPr>
          <p:nvPr/>
        </p:nvPicPr>
        <p:blipFill rotWithShape="1">
          <a:blip r:embed="rId5"/>
          <a:srcRect l="-577" t="18314" r="706" b="4301"/>
          <a:stretch/>
        </p:blipFill>
        <p:spPr>
          <a:xfrm>
            <a:off x="930126" y="488362"/>
            <a:ext cx="2317187" cy="2693286"/>
          </a:xfrm>
          <a:prstGeom prst="rect">
            <a:avLst/>
          </a:prstGeom>
        </p:spPr>
      </p:pic>
      <p:pic>
        <p:nvPicPr>
          <p:cNvPr id="16" name="Image 15">
            <a:extLst>
              <a:ext uri="{FF2B5EF4-FFF2-40B4-BE49-F238E27FC236}">
                <a16:creationId xmlns:a16="http://schemas.microsoft.com/office/drawing/2014/main" id="{761D704D-F759-E6C5-9E61-FED979633064}"/>
              </a:ext>
            </a:extLst>
          </p:cNvPr>
          <p:cNvPicPr>
            <a:picLocks noChangeAspect="1"/>
          </p:cNvPicPr>
          <p:nvPr/>
        </p:nvPicPr>
        <p:blipFill>
          <a:blip r:embed="rId6"/>
          <a:stretch>
            <a:fillRect/>
          </a:stretch>
        </p:blipFill>
        <p:spPr>
          <a:xfrm>
            <a:off x="8811813" y="659048"/>
            <a:ext cx="1272559" cy="1272559"/>
          </a:xfrm>
          <a:prstGeom prst="rect">
            <a:avLst/>
          </a:prstGeom>
        </p:spPr>
      </p:pic>
    </p:spTree>
    <p:custDataLst>
      <p:tags r:id="rId1"/>
    </p:custDataLst>
    <p:extLst>
      <p:ext uri="{BB962C8B-B14F-4D97-AF65-F5344CB8AC3E}">
        <p14:creationId xmlns:p14="http://schemas.microsoft.com/office/powerpoint/2010/main" val="21398861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B878D-0830-44C0-3B09-AAC9B255F8D8}"/>
            </a:ext>
          </a:extLst>
        </p:cNvPr>
        <p:cNvGrpSpPr/>
        <p:nvPr/>
      </p:nvGrpSpPr>
      <p:grpSpPr>
        <a:xfrm>
          <a:off x="0" y="0"/>
          <a:ext cx="0" cy="0"/>
          <a:chOff x="0" y="0"/>
          <a:chExt cx="0" cy="0"/>
        </a:xfrm>
      </p:grpSpPr>
      <p:pic>
        <p:nvPicPr>
          <p:cNvPr id="11" name="Image 10">
            <a:extLst>
              <a:ext uri="{FF2B5EF4-FFF2-40B4-BE49-F238E27FC236}">
                <a16:creationId xmlns:a16="http://schemas.microsoft.com/office/drawing/2014/main" id="{4575726D-6B15-617D-FAE1-6A9B817AC8A5}"/>
              </a:ext>
            </a:extLst>
          </p:cNvPr>
          <p:cNvPicPr>
            <a:picLocks noChangeAspect="1"/>
          </p:cNvPicPr>
          <p:nvPr/>
        </p:nvPicPr>
        <p:blipFill>
          <a:blip r:embed="rId3"/>
          <a:srcRect t="11170" b="11170"/>
          <a:stretch/>
        </p:blipFill>
        <p:spPr>
          <a:xfrm>
            <a:off x="-171450" y="-144753"/>
            <a:ext cx="12587617" cy="6494766"/>
          </a:xfrm>
          <a:prstGeom prst="rect">
            <a:avLst/>
          </a:prstGeom>
        </p:spPr>
      </p:pic>
      <p:sp>
        <p:nvSpPr>
          <p:cNvPr id="6" name="ZoneTexte 5">
            <a:extLst>
              <a:ext uri="{FF2B5EF4-FFF2-40B4-BE49-F238E27FC236}">
                <a16:creationId xmlns:a16="http://schemas.microsoft.com/office/drawing/2014/main" id="{BCED29C8-C39B-411D-5AEC-657A83611AD8}"/>
              </a:ext>
            </a:extLst>
          </p:cNvPr>
          <p:cNvSpPr txBox="1"/>
          <p:nvPr/>
        </p:nvSpPr>
        <p:spPr>
          <a:xfrm>
            <a:off x="616240" y="697742"/>
            <a:ext cx="4354567" cy="707886"/>
          </a:xfrm>
          <a:prstGeom prst="rect">
            <a:avLst/>
          </a:prstGeom>
          <a:noFill/>
        </p:spPr>
        <p:txBody>
          <a:bodyPr wrap="square" rtlCol="0">
            <a:spAutoFit/>
          </a:bodyPr>
          <a:lstStyle/>
          <a:p>
            <a:pPr algn="ctr"/>
            <a:r>
              <a:rPr lang="fr-PF" sz="4000" dirty="0">
                <a:solidFill>
                  <a:schemeClr val="bg1"/>
                </a:solidFill>
                <a:latin typeface="Cooper Black" panose="0208090404030B020404" pitchFamily="18" charset="77"/>
              </a:rPr>
              <a:t>QUI SUIS-JE ?</a:t>
            </a:r>
          </a:p>
        </p:txBody>
      </p:sp>
      <p:pic>
        <p:nvPicPr>
          <p:cNvPr id="7" name="Image 6">
            <a:extLst>
              <a:ext uri="{FF2B5EF4-FFF2-40B4-BE49-F238E27FC236}">
                <a16:creationId xmlns:a16="http://schemas.microsoft.com/office/drawing/2014/main" id="{CCDCFB95-C787-3611-D836-32277AA0E3D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436" y="707405"/>
            <a:ext cx="812688" cy="812688"/>
          </a:xfrm>
          <a:prstGeom prst="rect">
            <a:avLst/>
          </a:prstGeom>
        </p:spPr>
      </p:pic>
      <p:pic>
        <p:nvPicPr>
          <p:cNvPr id="8" name="Image 7">
            <a:extLst>
              <a:ext uri="{FF2B5EF4-FFF2-40B4-BE49-F238E27FC236}">
                <a16:creationId xmlns:a16="http://schemas.microsoft.com/office/drawing/2014/main" id="{979F9E44-3B53-0E11-AF65-568E12CBE10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32609" y="707405"/>
            <a:ext cx="863033" cy="863033"/>
          </a:xfrm>
          <a:prstGeom prst="rect">
            <a:avLst/>
          </a:prstGeom>
        </p:spPr>
      </p:pic>
      <p:sp>
        <p:nvSpPr>
          <p:cNvPr id="10" name="ZoneTexte 9">
            <a:extLst>
              <a:ext uri="{FF2B5EF4-FFF2-40B4-BE49-F238E27FC236}">
                <a16:creationId xmlns:a16="http://schemas.microsoft.com/office/drawing/2014/main" id="{56356D6E-6236-BC69-D0DC-95680ABB3954}"/>
              </a:ext>
            </a:extLst>
          </p:cNvPr>
          <p:cNvSpPr txBox="1"/>
          <p:nvPr/>
        </p:nvSpPr>
        <p:spPr>
          <a:xfrm>
            <a:off x="616240" y="5223342"/>
            <a:ext cx="2978771" cy="646331"/>
          </a:xfrm>
          <a:prstGeom prst="rect">
            <a:avLst/>
          </a:prstGeom>
          <a:noFill/>
        </p:spPr>
        <p:txBody>
          <a:bodyPr wrap="square" rtlCol="0">
            <a:spAutoFit/>
          </a:bodyPr>
          <a:lstStyle/>
          <a:p>
            <a:r>
              <a:rPr lang="fr-PF" dirty="0">
                <a:solidFill>
                  <a:schemeClr val="bg1"/>
                </a:solidFill>
              </a:rPr>
              <a:t>Indice: </a:t>
            </a:r>
            <a:r>
              <a:rPr lang="fr-FR" dirty="0">
                <a:solidFill>
                  <a:schemeClr val="bg1"/>
                </a:solidFill>
              </a:rPr>
              <a:t>j’ai le même nom que ma cousine la Salangane</a:t>
            </a:r>
            <a:endParaRPr lang="fr-PF" dirty="0">
              <a:solidFill>
                <a:schemeClr val="bg1"/>
              </a:solidFill>
            </a:endParaRPr>
          </a:p>
        </p:txBody>
      </p:sp>
      <p:pic>
        <p:nvPicPr>
          <p:cNvPr id="4" name="Image 3">
            <a:extLst>
              <a:ext uri="{FF2B5EF4-FFF2-40B4-BE49-F238E27FC236}">
                <a16:creationId xmlns:a16="http://schemas.microsoft.com/office/drawing/2014/main" id="{7D2A06F6-1F45-E5C1-E79A-7630049FB0C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634209" y="4367624"/>
            <a:ext cx="741253" cy="741253"/>
          </a:xfrm>
          <a:prstGeom prst="rect">
            <a:avLst/>
          </a:prstGeom>
        </p:spPr>
      </p:pic>
    </p:spTree>
    <p:extLst>
      <p:ext uri="{BB962C8B-B14F-4D97-AF65-F5344CB8AC3E}">
        <p14:creationId xmlns:p14="http://schemas.microsoft.com/office/powerpoint/2010/main" val="2813351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67922-C4E0-58B4-8B41-CB20F7C362F9}"/>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EA8E5374-1FC5-7E1E-0CF6-41EBA0C9A98A}"/>
              </a:ext>
            </a:extLst>
          </p:cNvPr>
          <p:cNvPicPr>
            <a:picLocks noChangeAspect="1"/>
          </p:cNvPicPr>
          <p:nvPr/>
        </p:nvPicPr>
        <p:blipFill>
          <a:blip r:embed="rId4"/>
          <a:srcRect t="11124" b="11124"/>
          <a:stretch/>
        </p:blipFill>
        <p:spPr>
          <a:xfrm>
            <a:off x="0" y="1"/>
            <a:ext cx="12192000" cy="6319726"/>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9F7A118-7AC7-1BB2-32E3-98BE9EE5CF7B}"/>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6DA64540-073A-013E-6D42-AC0BDFEBFD01}"/>
              </a:ext>
            </a:extLst>
          </p:cNvPr>
          <p:cNvSpPr>
            <a:spLocks noGrp="1"/>
          </p:cNvSpPr>
          <p:nvPr>
            <p:ph type="title" idx="4294967295"/>
          </p:nvPr>
        </p:nvSpPr>
        <p:spPr>
          <a:xfrm>
            <a:off x="8029031" y="2216828"/>
            <a:ext cx="3093484" cy="1272559"/>
          </a:xfrm>
        </p:spPr>
        <p:txBody>
          <a:bodyPr>
            <a:noAutofit/>
          </a:bodyPr>
          <a:lstStyle/>
          <a:p>
            <a:pPr algn="ctr"/>
            <a:r>
              <a:rPr lang="fr-FR" sz="2800" dirty="0">
                <a:latin typeface="+mn-lt"/>
              </a:rPr>
              <a:t>Je suis le </a:t>
            </a:r>
            <a:r>
              <a:rPr lang="fr-FR" sz="2800" i="1" dirty="0">
                <a:latin typeface="+mn-lt"/>
              </a:rPr>
              <a:t>’</a:t>
            </a:r>
            <a:r>
              <a:rPr lang="fr-FR" sz="2800" i="1" dirty="0" err="1">
                <a:latin typeface="+mn-lt"/>
              </a:rPr>
              <a:t>ōpe’a</a:t>
            </a:r>
            <a:r>
              <a:rPr lang="fr-FR" sz="2800" dirty="0">
                <a:latin typeface="+mn-lt"/>
              </a:rPr>
              <a:t> ou Hirondelle de Tahiti. </a:t>
            </a:r>
          </a:p>
        </p:txBody>
      </p:sp>
      <p:pic>
        <p:nvPicPr>
          <p:cNvPr id="9" name="Image 8">
            <a:extLst>
              <a:ext uri="{FF2B5EF4-FFF2-40B4-BE49-F238E27FC236}">
                <a16:creationId xmlns:a16="http://schemas.microsoft.com/office/drawing/2014/main" id="{9142283D-0E5D-559E-BC57-E9ABE6558DA4}"/>
              </a:ext>
            </a:extLst>
          </p:cNvPr>
          <p:cNvPicPr>
            <a:picLocks noChangeAspect="1"/>
          </p:cNvPicPr>
          <p:nvPr/>
        </p:nvPicPr>
        <p:blipFill>
          <a:blip r:embed="rId5"/>
          <a:srcRect l="17737" r="17737"/>
          <a:stretch/>
        </p:blipFill>
        <p:spPr>
          <a:xfrm>
            <a:off x="930126" y="488362"/>
            <a:ext cx="2317187" cy="2693286"/>
          </a:xfrm>
          <a:prstGeom prst="rect">
            <a:avLst/>
          </a:prstGeom>
        </p:spPr>
      </p:pic>
      <p:pic>
        <p:nvPicPr>
          <p:cNvPr id="16" name="Image 15">
            <a:extLst>
              <a:ext uri="{FF2B5EF4-FFF2-40B4-BE49-F238E27FC236}">
                <a16:creationId xmlns:a16="http://schemas.microsoft.com/office/drawing/2014/main" id="{76C54B95-4B0F-768C-2DAB-D5B1CACF767F}"/>
              </a:ext>
            </a:extLst>
          </p:cNvPr>
          <p:cNvPicPr>
            <a:picLocks noChangeAspect="1"/>
          </p:cNvPicPr>
          <p:nvPr/>
        </p:nvPicPr>
        <p:blipFill>
          <a:blip r:embed="rId6"/>
          <a:stretch>
            <a:fillRect/>
          </a:stretch>
        </p:blipFill>
        <p:spPr>
          <a:xfrm>
            <a:off x="8811813" y="659048"/>
            <a:ext cx="1272559" cy="1272559"/>
          </a:xfrm>
          <a:prstGeom prst="rect">
            <a:avLst/>
          </a:prstGeom>
        </p:spPr>
      </p:pic>
    </p:spTree>
    <p:custDataLst>
      <p:tags r:id="rId1"/>
    </p:custDataLst>
    <p:extLst>
      <p:ext uri="{BB962C8B-B14F-4D97-AF65-F5344CB8AC3E}">
        <p14:creationId xmlns:p14="http://schemas.microsoft.com/office/powerpoint/2010/main" val="13647402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7C02F-8562-7516-7F1E-E5E3514FD6B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6D1F1669-13C1-019B-EC51-3504BE4EA7D5}"/>
              </a:ext>
            </a:extLst>
          </p:cNvPr>
          <p:cNvPicPr>
            <a:picLocks noChangeAspect="1"/>
          </p:cNvPicPr>
          <p:nvPr/>
        </p:nvPicPr>
        <p:blipFill>
          <a:blip r:embed="rId2"/>
          <a:srcRect t="1776" b="6518"/>
          <a:stretch>
            <a:fillRect/>
          </a:stretch>
        </p:blipFill>
        <p:spPr>
          <a:xfrm>
            <a:off x="0" y="0"/>
            <a:ext cx="12192000" cy="6285700"/>
          </a:xfrm>
          <a:prstGeom prst="rect">
            <a:avLst/>
          </a:prstGeom>
        </p:spPr>
      </p:pic>
      <p:sp>
        <p:nvSpPr>
          <p:cNvPr id="18" name="ZoneTexte 17">
            <a:extLst>
              <a:ext uri="{FF2B5EF4-FFF2-40B4-BE49-F238E27FC236}">
                <a16:creationId xmlns:a16="http://schemas.microsoft.com/office/drawing/2014/main" id="{07234579-79FD-DAD1-C4F2-D2B375BC65A4}"/>
              </a:ext>
            </a:extLst>
          </p:cNvPr>
          <p:cNvSpPr txBox="1"/>
          <p:nvPr/>
        </p:nvSpPr>
        <p:spPr>
          <a:xfrm>
            <a:off x="7969541" y="4282595"/>
            <a:ext cx="3156684" cy="830997"/>
          </a:xfrm>
          <a:prstGeom prst="rect">
            <a:avLst/>
          </a:prstGeom>
          <a:noFill/>
        </p:spPr>
        <p:txBody>
          <a:bodyPr wrap="square" rtlCol="0">
            <a:spAutoFit/>
          </a:bodyPr>
          <a:lstStyle/>
          <a:p>
            <a:r>
              <a:rPr lang="fr-PF" sz="2400" dirty="0"/>
              <a:t>Indice : J’ai le nom d’un opérateur téléphonique</a:t>
            </a:r>
          </a:p>
        </p:txBody>
      </p:sp>
      <p:sp>
        <p:nvSpPr>
          <p:cNvPr id="19" name="ZoneTexte 18">
            <a:extLst>
              <a:ext uri="{FF2B5EF4-FFF2-40B4-BE49-F238E27FC236}">
                <a16:creationId xmlns:a16="http://schemas.microsoft.com/office/drawing/2014/main" id="{94BFF58B-A387-8613-14C4-AC5C153D46BD}"/>
              </a:ext>
            </a:extLst>
          </p:cNvPr>
          <p:cNvSpPr txBox="1"/>
          <p:nvPr/>
        </p:nvSpPr>
        <p:spPr>
          <a:xfrm>
            <a:off x="6628284" y="572300"/>
            <a:ext cx="3903709" cy="707886"/>
          </a:xfrm>
          <a:prstGeom prst="rect">
            <a:avLst/>
          </a:prstGeom>
          <a:noFill/>
        </p:spPr>
        <p:txBody>
          <a:bodyPr wrap="square" rtlCol="0">
            <a:spAutoFit/>
          </a:bodyPr>
          <a:lstStyle/>
          <a:p>
            <a:pPr algn="ctr"/>
            <a:r>
              <a:rPr lang="fr-PF" sz="4000" dirty="0">
                <a:latin typeface="Cooper Black" panose="0208090404030B020404" pitchFamily="18" charset="77"/>
              </a:rPr>
              <a:t>QUI SUIS-JE ?</a:t>
            </a:r>
          </a:p>
        </p:txBody>
      </p:sp>
      <p:pic>
        <p:nvPicPr>
          <p:cNvPr id="34" name="Image 33">
            <a:extLst>
              <a:ext uri="{FF2B5EF4-FFF2-40B4-BE49-F238E27FC236}">
                <a16:creationId xmlns:a16="http://schemas.microsoft.com/office/drawing/2014/main" id="{C62E42C4-DAEC-6243-A3A5-0C3E8F86850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22622" y="503120"/>
            <a:ext cx="913378" cy="913378"/>
          </a:xfrm>
          <a:prstGeom prst="rect">
            <a:avLst/>
          </a:prstGeom>
        </p:spPr>
      </p:pic>
      <p:pic>
        <p:nvPicPr>
          <p:cNvPr id="36" name="Image 35">
            <a:extLst>
              <a:ext uri="{FF2B5EF4-FFF2-40B4-BE49-F238E27FC236}">
                <a16:creationId xmlns:a16="http://schemas.microsoft.com/office/drawing/2014/main" id="{0D7935C2-7973-8F9F-39E7-2DA4D6AC2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448618" y="455932"/>
            <a:ext cx="913378" cy="913378"/>
          </a:xfrm>
          <a:prstGeom prst="rect">
            <a:avLst/>
          </a:prstGeom>
        </p:spPr>
      </p:pic>
      <p:pic>
        <p:nvPicPr>
          <p:cNvPr id="38" name="Image 37">
            <a:extLst>
              <a:ext uri="{FF2B5EF4-FFF2-40B4-BE49-F238E27FC236}">
                <a16:creationId xmlns:a16="http://schemas.microsoft.com/office/drawing/2014/main" id="{F331C5B0-D193-AE15-C8D2-33FA1B88ADA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228207" y="4372258"/>
            <a:ext cx="741334" cy="741334"/>
          </a:xfrm>
          <a:prstGeom prst="rect">
            <a:avLst/>
          </a:prstGeom>
        </p:spPr>
      </p:pic>
    </p:spTree>
    <p:extLst>
      <p:ext uri="{BB962C8B-B14F-4D97-AF65-F5344CB8AC3E}">
        <p14:creationId xmlns:p14="http://schemas.microsoft.com/office/powerpoint/2010/main" val="4178592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8F5D3-C7CE-DF1F-BC1F-0F901FB2CD44}"/>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74DB6863-BF98-FB03-78B4-DE80A61C6D6B}"/>
              </a:ext>
            </a:extLst>
          </p:cNvPr>
          <p:cNvPicPr>
            <a:picLocks noChangeAspect="1"/>
          </p:cNvPicPr>
          <p:nvPr/>
        </p:nvPicPr>
        <p:blipFill>
          <a:blip r:embed="rId4"/>
          <a:srcRect t="3895" b="4556"/>
          <a:stretch>
            <a:fillRect/>
          </a:stretch>
        </p:blipFill>
        <p:spPr>
          <a:xfrm>
            <a:off x="0" y="0"/>
            <a:ext cx="12192000" cy="6277511"/>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7E1572F-6CEC-0862-9477-FC6FE9208E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120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5" name="Title 1" descr="Title">
            <a:extLst>
              <a:ext uri="{FF2B5EF4-FFF2-40B4-BE49-F238E27FC236}">
                <a16:creationId xmlns:a16="http://schemas.microsoft.com/office/drawing/2014/main" id="{754D82F5-5916-1CBF-235A-7AE0DC0D3B5B}"/>
              </a:ext>
            </a:extLst>
          </p:cNvPr>
          <p:cNvSpPr>
            <a:spLocks noGrp="1"/>
          </p:cNvSpPr>
          <p:nvPr>
            <p:ph type="title" idx="4294967295"/>
          </p:nvPr>
        </p:nvSpPr>
        <p:spPr>
          <a:xfrm>
            <a:off x="957931" y="4701559"/>
            <a:ext cx="3084513" cy="1042987"/>
          </a:xfrm>
        </p:spPr>
        <p:txBody>
          <a:bodyPr>
            <a:noAutofit/>
          </a:bodyPr>
          <a:lstStyle/>
          <a:p>
            <a:pPr algn="ctr"/>
            <a:r>
              <a:rPr lang="fr-FR" sz="2400" b="1" i="1" dirty="0">
                <a:latin typeface="+mn-lt"/>
              </a:rPr>
              <a:t>Vini </a:t>
            </a:r>
            <a:r>
              <a:rPr lang="fr-FR" sz="2400" b="1" dirty="0">
                <a:latin typeface="+mn-lt"/>
              </a:rPr>
              <a:t>est mon nom polynésien, en français c’est lori nonnette</a:t>
            </a:r>
          </a:p>
        </p:txBody>
      </p:sp>
      <p:pic>
        <p:nvPicPr>
          <p:cNvPr id="2" name="Image 1">
            <a:extLst>
              <a:ext uri="{FF2B5EF4-FFF2-40B4-BE49-F238E27FC236}">
                <a16:creationId xmlns:a16="http://schemas.microsoft.com/office/drawing/2014/main" id="{C6DC3724-F6AD-951A-6369-D22D91C8B4FA}"/>
              </a:ext>
            </a:extLst>
          </p:cNvPr>
          <p:cNvPicPr>
            <a:picLocks noChangeAspect="1"/>
          </p:cNvPicPr>
          <p:nvPr/>
        </p:nvPicPr>
        <p:blipFill>
          <a:blip r:embed="rId5"/>
          <a:stretch>
            <a:fillRect/>
          </a:stretch>
        </p:blipFill>
        <p:spPr>
          <a:xfrm>
            <a:off x="1863907" y="3379756"/>
            <a:ext cx="1272559" cy="1272559"/>
          </a:xfrm>
          <a:prstGeom prst="rect">
            <a:avLst/>
          </a:prstGeom>
        </p:spPr>
      </p:pic>
    </p:spTree>
    <p:custDataLst>
      <p:tags r:id="rId1"/>
    </p:custDataLst>
    <p:extLst>
      <p:ext uri="{BB962C8B-B14F-4D97-AF65-F5344CB8AC3E}">
        <p14:creationId xmlns:p14="http://schemas.microsoft.com/office/powerpoint/2010/main" val="4185186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56297320-729F-BD7A-DA53-A40896A3F001}"/>
              </a:ext>
            </a:extLst>
          </p:cNvPr>
          <p:cNvPicPr>
            <a:picLocks noChangeAspect="1"/>
          </p:cNvPicPr>
          <p:nvPr/>
        </p:nvPicPr>
        <p:blipFill>
          <a:blip r:embed="rId2"/>
          <a:srcRect l="-129" t="1" r="129" b="7932"/>
          <a:stretch>
            <a:fillRect/>
          </a:stretch>
        </p:blipFill>
        <p:spPr>
          <a:xfrm>
            <a:off x="1834" y="0"/>
            <a:ext cx="12190166" cy="6313990"/>
          </a:xfrm>
          <a:prstGeom prst="rect">
            <a:avLst/>
          </a:prstGeom>
        </p:spPr>
      </p:pic>
      <p:sp>
        <p:nvSpPr>
          <p:cNvPr id="18" name="ZoneTexte 17">
            <a:extLst>
              <a:ext uri="{FF2B5EF4-FFF2-40B4-BE49-F238E27FC236}">
                <a16:creationId xmlns:a16="http://schemas.microsoft.com/office/drawing/2014/main" id="{4751418B-3127-F1F9-ED3E-583036AFC2CA}"/>
              </a:ext>
            </a:extLst>
          </p:cNvPr>
          <p:cNvSpPr txBox="1"/>
          <p:nvPr/>
        </p:nvSpPr>
        <p:spPr>
          <a:xfrm>
            <a:off x="1541230" y="4309362"/>
            <a:ext cx="3568148" cy="830997"/>
          </a:xfrm>
          <a:prstGeom prst="rect">
            <a:avLst/>
          </a:prstGeom>
          <a:noFill/>
        </p:spPr>
        <p:txBody>
          <a:bodyPr wrap="square" rtlCol="0">
            <a:spAutoFit/>
          </a:bodyPr>
          <a:lstStyle/>
          <a:p>
            <a:r>
              <a:rPr lang="fr-PF" sz="2400" dirty="0"/>
              <a:t>Indice: 1 fois sur 5 je suis de couleur marron foncé</a:t>
            </a:r>
          </a:p>
        </p:txBody>
      </p:sp>
      <p:sp>
        <p:nvSpPr>
          <p:cNvPr id="19" name="ZoneTexte 18">
            <a:extLst>
              <a:ext uri="{FF2B5EF4-FFF2-40B4-BE49-F238E27FC236}">
                <a16:creationId xmlns:a16="http://schemas.microsoft.com/office/drawing/2014/main" id="{6D7227C3-C826-52C8-820E-12A1D3192698}"/>
              </a:ext>
            </a:extLst>
          </p:cNvPr>
          <p:cNvSpPr txBox="1"/>
          <p:nvPr/>
        </p:nvSpPr>
        <p:spPr>
          <a:xfrm>
            <a:off x="4115438" y="450416"/>
            <a:ext cx="3903312" cy="707886"/>
          </a:xfrm>
          <a:prstGeom prst="rect">
            <a:avLst/>
          </a:prstGeom>
          <a:noFill/>
        </p:spPr>
        <p:txBody>
          <a:bodyPr wrap="square" rtlCol="0">
            <a:spAutoFit/>
          </a:bodyPr>
          <a:lstStyle/>
          <a:p>
            <a:pPr algn="ctr"/>
            <a:r>
              <a:rPr lang="fr-PF" sz="4000" dirty="0">
                <a:solidFill>
                  <a:schemeClr val="bg1"/>
                </a:solidFill>
                <a:latin typeface="Cooper Black" panose="0208090404030B020404" pitchFamily="18" charset="77"/>
              </a:rPr>
              <a:t>QUI SUIS-JE ?</a:t>
            </a:r>
          </a:p>
        </p:txBody>
      </p:sp>
      <p:pic>
        <p:nvPicPr>
          <p:cNvPr id="34" name="Image 33">
            <a:extLst>
              <a:ext uri="{FF2B5EF4-FFF2-40B4-BE49-F238E27FC236}">
                <a16:creationId xmlns:a16="http://schemas.microsoft.com/office/drawing/2014/main" id="{4EBE3B98-0456-1BA6-D32C-F74EA9E168A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967279" y="347670"/>
            <a:ext cx="913378" cy="913378"/>
          </a:xfrm>
          <a:prstGeom prst="rect">
            <a:avLst/>
          </a:prstGeom>
        </p:spPr>
      </p:pic>
      <p:pic>
        <p:nvPicPr>
          <p:cNvPr id="36" name="Image 35">
            <a:extLst>
              <a:ext uri="{FF2B5EF4-FFF2-40B4-BE49-F238E27FC236}">
                <a16:creationId xmlns:a16="http://schemas.microsoft.com/office/drawing/2014/main" id="{649F7F35-1E16-8CDD-B119-7E5C317531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18750" y="285354"/>
            <a:ext cx="913378" cy="913378"/>
          </a:xfrm>
          <a:prstGeom prst="rect">
            <a:avLst/>
          </a:prstGeom>
        </p:spPr>
      </p:pic>
      <p:pic>
        <p:nvPicPr>
          <p:cNvPr id="38" name="Image 37">
            <a:extLst>
              <a:ext uri="{FF2B5EF4-FFF2-40B4-BE49-F238E27FC236}">
                <a16:creationId xmlns:a16="http://schemas.microsoft.com/office/drawing/2014/main" id="{76ACAB9D-9A05-FA8F-7764-96BCA36272E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10233" y="4309362"/>
            <a:ext cx="830997" cy="830997"/>
          </a:xfrm>
          <a:prstGeom prst="rect">
            <a:avLst/>
          </a:prstGeom>
        </p:spPr>
      </p:pic>
    </p:spTree>
    <p:extLst>
      <p:ext uri="{BB962C8B-B14F-4D97-AF65-F5344CB8AC3E}">
        <p14:creationId xmlns:p14="http://schemas.microsoft.com/office/powerpoint/2010/main" val="511687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CB8544C-78C8-D5AE-261C-3CF31ADA8AE2}"/>
              </a:ext>
            </a:extLst>
          </p:cNvPr>
          <p:cNvPicPr>
            <a:picLocks noChangeAspect="1"/>
          </p:cNvPicPr>
          <p:nvPr/>
        </p:nvPicPr>
        <p:blipFill rotWithShape="1">
          <a:blip r:embed="rId4"/>
          <a:srcRect l="-107" t="144" r="279" b="7837"/>
          <a:stretch>
            <a:fillRect/>
          </a:stretch>
        </p:blipFill>
        <p:spPr>
          <a:xfrm>
            <a:off x="0" y="0"/>
            <a:ext cx="12194550" cy="6319777"/>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3003F33A-152C-EBCD-D49F-F18D16F180DD}"/>
              </a:ext>
            </a:extLst>
          </p:cNvPr>
          <p:cNvSpPr>
            <a:spLocks noGrp="1"/>
          </p:cNvSpPr>
          <p:nvPr>
            <p:ph type="title"/>
          </p:nvPr>
        </p:nvSpPr>
        <p:spPr>
          <a:xfrm>
            <a:off x="740372" y="4210240"/>
            <a:ext cx="4260004" cy="1041990"/>
          </a:xfrm>
        </p:spPr>
        <p:txBody>
          <a:bodyPr>
            <a:noAutofit/>
          </a:bodyPr>
          <a:lstStyle/>
          <a:p>
            <a:pPr algn="ctr"/>
            <a:r>
              <a:rPr lang="fr-FR" sz="2800" dirty="0">
                <a:latin typeface="+mn-lt"/>
              </a:rPr>
              <a:t>Je suis le  </a:t>
            </a:r>
            <a:r>
              <a:rPr lang="fr-FR" sz="2800" i="1" dirty="0">
                <a:latin typeface="+mn-lt"/>
              </a:rPr>
              <a:t>‘</a:t>
            </a:r>
            <a:r>
              <a:rPr lang="fr-FR" sz="2800" i="1" dirty="0" err="1">
                <a:latin typeface="+mn-lt"/>
              </a:rPr>
              <a:t>ōtātare</a:t>
            </a:r>
            <a:r>
              <a:rPr lang="fr-FR" sz="2800" i="1" dirty="0">
                <a:latin typeface="+mn-lt"/>
              </a:rPr>
              <a:t> </a:t>
            </a:r>
            <a:r>
              <a:rPr lang="fr-FR" sz="2800" dirty="0">
                <a:latin typeface="+mn-lt"/>
              </a:rPr>
              <a:t>ou </a:t>
            </a:r>
            <a:r>
              <a:rPr lang="fr-FR" sz="2800" i="1" dirty="0" err="1">
                <a:latin typeface="+mn-lt"/>
              </a:rPr>
              <a:t>manu‘ofe</a:t>
            </a:r>
            <a:r>
              <a:rPr lang="fr-FR" sz="2800" i="1" dirty="0">
                <a:latin typeface="+mn-lt"/>
              </a:rPr>
              <a:t> </a:t>
            </a:r>
            <a:r>
              <a:rPr lang="fr-FR" sz="2800" dirty="0">
                <a:latin typeface="+mn-lt"/>
              </a:rPr>
              <a:t> et mon nom français c’est la Rousserole de Tahiti.</a:t>
            </a:r>
          </a:p>
        </p:txBody>
      </p:sp>
      <p:pic>
        <p:nvPicPr>
          <p:cNvPr id="2" name="Image 1">
            <a:extLst>
              <a:ext uri="{FF2B5EF4-FFF2-40B4-BE49-F238E27FC236}">
                <a16:creationId xmlns:a16="http://schemas.microsoft.com/office/drawing/2014/main" id="{AAB27C11-FBA5-942F-87C2-62DCAF315084}"/>
              </a:ext>
            </a:extLst>
          </p:cNvPr>
          <p:cNvPicPr>
            <a:picLocks noChangeAspect="1"/>
          </p:cNvPicPr>
          <p:nvPr/>
        </p:nvPicPr>
        <p:blipFill>
          <a:blip r:embed="rId5"/>
          <a:stretch>
            <a:fillRect/>
          </a:stretch>
        </p:blipFill>
        <p:spPr>
          <a:xfrm>
            <a:off x="1979655" y="2523608"/>
            <a:ext cx="1272559" cy="1272559"/>
          </a:xfrm>
          <a:prstGeom prst="rect">
            <a:avLst/>
          </a:prstGeom>
        </p:spPr>
      </p:pic>
    </p:spTree>
    <p:custDataLst>
      <p:tags r:id="rId1"/>
    </p:custDataLst>
    <p:extLst>
      <p:ext uri="{BB962C8B-B14F-4D97-AF65-F5344CB8AC3E}">
        <p14:creationId xmlns:p14="http://schemas.microsoft.com/office/powerpoint/2010/main" val="14168496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B4FBB2B5-4D7F-61EA-A57E-2E5AC45571DF}"/>
              </a:ext>
            </a:extLst>
          </p:cNvPr>
          <p:cNvPicPr>
            <a:picLocks noChangeAspect="1"/>
          </p:cNvPicPr>
          <p:nvPr/>
        </p:nvPicPr>
        <p:blipFill rotWithShape="1">
          <a:blip r:embed="rId2"/>
          <a:srcRect t="18494" b="12500"/>
          <a:stretch>
            <a:fillRect/>
          </a:stretch>
        </p:blipFill>
        <p:spPr>
          <a:xfrm>
            <a:off x="0" y="0"/>
            <a:ext cx="12192000" cy="6309930"/>
          </a:xfrm>
          <a:prstGeom prst="rect">
            <a:avLst/>
          </a:prstGeom>
        </p:spPr>
      </p:pic>
      <p:sp>
        <p:nvSpPr>
          <p:cNvPr id="18" name="ZoneTexte 17">
            <a:extLst>
              <a:ext uri="{FF2B5EF4-FFF2-40B4-BE49-F238E27FC236}">
                <a16:creationId xmlns:a16="http://schemas.microsoft.com/office/drawing/2014/main" id="{4751418B-3127-F1F9-ED3E-583036AFC2CA}"/>
              </a:ext>
            </a:extLst>
          </p:cNvPr>
          <p:cNvSpPr txBox="1"/>
          <p:nvPr/>
        </p:nvSpPr>
        <p:spPr>
          <a:xfrm>
            <a:off x="8575484" y="4274638"/>
            <a:ext cx="3171579" cy="830997"/>
          </a:xfrm>
          <a:prstGeom prst="rect">
            <a:avLst/>
          </a:prstGeom>
          <a:noFill/>
        </p:spPr>
        <p:txBody>
          <a:bodyPr wrap="square" rtlCol="0">
            <a:spAutoFit/>
          </a:bodyPr>
          <a:lstStyle/>
          <a:p>
            <a:r>
              <a:rPr lang="fr-PF" sz="2400" b="1" dirty="0">
                <a:solidFill>
                  <a:schemeClr val="bg1"/>
                </a:solidFill>
              </a:rPr>
              <a:t>Indice: Je suis </a:t>
            </a:r>
            <a:r>
              <a:rPr lang="fr-FR" sz="2400" b="1" dirty="0">
                <a:solidFill>
                  <a:schemeClr val="bg1"/>
                </a:solidFill>
              </a:rPr>
              <a:t>‘</a:t>
            </a:r>
            <a:r>
              <a:rPr lang="fr-PF" sz="2400" b="1" dirty="0">
                <a:solidFill>
                  <a:schemeClr val="bg1"/>
                </a:solidFill>
              </a:rPr>
              <a:t>jeune</a:t>
            </a:r>
            <a:r>
              <a:rPr lang="fr-FR" sz="2400" b="1" dirty="0">
                <a:solidFill>
                  <a:schemeClr val="bg1"/>
                </a:solidFill>
              </a:rPr>
              <a:t>’ pour les Anglais</a:t>
            </a:r>
            <a:r>
              <a:rPr lang="fr-PF" sz="2400" b="1" dirty="0">
                <a:solidFill>
                  <a:schemeClr val="bg1"/>
                </a:solidFill>
              </a:rPr>
              <a:t> </a:t>
            </a:r>
          </a:p>
        </p:txBody>
      </p:sp>
      <p:sp>
        <p:nvSpPr>
          <p:cNvPr id="19" name="ZoneTexte 18">
            <a:extLst>
              <a:ext uri="{FF2B5EF4-FFF2-40B4-BE49-F238E27FC236}">
                <a16:creationId xmlns:a16="http://schemas.microsoft.com/office/drawing/2014/main" id="{6D7227C3-C826-52C8-820E-12A1D3192698}"/>
              </a:ext>
            </a:extLst>
          </p:cNvPr>
          <p:cNvSpPr txBox="1"/>
          <p:nvPr/>
        </p:nvSpPr>
        <p:spPr>
          <a:xfrm>
            <a:off x="4188186" y="363403"/>
            <a:ext cx="3815628" cy="707886"/>
          </a:xfrm>
          <a:prstGeom prst="rect">
            <a:avLst/>
          </a:prstGeom>
          <a:noFill/>
        </p:spPr>
        <p:txBody>
          <a:bodyPr wrap="square" rtlCol="0">
            <a:spAutoFit/>
          </a:bodyPr>
          <a:lstStyle/>
          <a:p>
            <a:r>
              <a:rPr lang="fr-PF" sz="4000" dirty="0">
                <a:solidFill>
                  <a:schemeClr val="bg1"/>
                </a:solidFill>
                <a:latin typeface="Cooper Black" panose="0208090404030B020404" pitchFamily="18" charset="77"/>
              </a:rPr>
              <a:t>QUI SUIS-JE ?</a:t>
            </a:r>
          </a:p>
        </p:txBody>
      </p:sp>
      <p:pic>
        <p:nvPicPr>
          <p:cNvPr id="34" name="Image 33">
            <a:extLst>
              <a:ext uri="{FF2B5EF4-FFF2-40B4-BE49-F238E27FC236}">
                <a16:creationId xmlns:a16="http://schemas.microsoft.com/office/drawing/2014/main" id="{4EBE3B98-0456-1BA6-D32C-F74EA9E168A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274808" y="349897"/>
            <a:ext cx="913378" cy="913378"/>
          </a:xfrm>
          <a:prstGeom prst="rect">
            <a:avLst/>
          </a:prstGeom>
        </p:spPr>
      </p:pic>
      <p:pic>
        <p:nvPicPr>
          <p:cNvPr id="36" name="Image 35">
            <a:extLst>
              <a:ext uri="{FF2B5EF4-FFF2-40B4-BE49-F238E27FC236}">
                <a16:creationId xmlns:a16="http://schemas.microsoft.com/office/drawing/2014/main" id="{649F7F35-1E16-8CDD-B119-7E5C317531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03814" y="349897"/>
            <a:ext cx="913378" cy="913378"/>
          </a:xfrm>
          <a:prstGeom prst="rect">
            <a:avLst/>
          </a:prstGeom>
        </p:spPr>
      </p:pic>
      <p:pic>
        <p:nvPicPr>
          <p:cNvPr id="38" name="Image 37">
            <a:extLst>
              <a:ext uri="{FF2B5EF4-FFF2-40B4-BE49-F238E27FC236}">
                <a16:creationId xmlns:a16="http://schemas.microsoft.com/office/drawing/2014/main" id="{76ACAB9D-9A05-FA8F-7764-96BCA36272E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744487" y="4089971"/>
            <a:ext cx="830997" cy="830997"/>
          </a:xfrm>
          <a:prstGeom prst="rect">
            <a:avLst/>
          </a:prstGeom>
        </p:spPr>
      </p:pic>
    </p:spTree>
    <p:extLst>
      <p:ext uri="{BB962C8B-B14F-4D97-AF65-F5344CB8AC3E}">
        <p14:creationId xmlns:p14="http://schemas.microsoft.com/office/powerpoint/2010/main" val="545204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a:extLst>
              <a:ext uri="{FF2B5EF4-FFF2-40B4-BE49-F238E27FC236}">
                <a16:creationId xmlns:a16="http://schemas.microsoft.com/office/drawing/2014/main" id="{790ED024-1E54-1B33-C4AD-B1BC92088CA0}"/>
              </a:ext>
            </a:extLst>
          </p:cNvPr>
          <p:cNvPicPr>
            <a:picLocks noChangeAspect="1"/>
          </p:cNvPicPr>
          <p:nvPr/>
        </p:nvPicPr>
        <p:blipFill rotWithShape="1">
          <a:blip r:embed="rId4"/>
          <a:srcRect t="18534" r="198" b="6615"/>
          <a:stretch/>
        </p:blipFill>
        <p:spPr>
          <a:xfrm>
            <a:off x="0" y="-520861"/>
            <a:ext cx="12192000" cy="6858001"/>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dirty="0"/>
          </a:p>
        </p:txBody>
      </p:sp>
      <p:sp>
        <p:nvSpPr>
          <p:cNvPr id="15" name="Title 1" descr="Title">
            <a:extLst>
              <a:ext uri="{FF2B5EF4-FFF2-40B4-BE49-F238E27FC236}">
                <a16:creationId xmlns:a16="http://schemas.microsoft.com/office/drawing/2014/main" id="{3003F33A-152C-EBCD-D49F-F18D16F180DD}"/>
              </a:ext>
            </a:extLst>
          </p:cNvPr>
          <p:cNvSpPr>
            <a:spLocks noGrp="1"/>
          </p:cNvSpPr>
          <p:nvPr>
            <p:ph type="title" idx="4294967295"/>
          </p:nvPr>
        </p:nvSpPr>
        <p:spPr>
          <a:xfrm>
            <a:off x="0" y="4477994"/>
            <a:ext cx="3583538" cy="1054099"/>
          </a:xfrm>
        </p:spPr>
        <p:txBody>
          <a:bodyPr>
            <a:noAutofit/>
          </a:bodyPr>
          <a:lstStyle/>
          <a:p>
            <a:pPr algn="ctr"/>
            <a:r>
              <a:rPr lang="fr-FR" sz="2400" dirty="0">
                <a:latin typeface="+mn-lt"/>
              </a:rPr>
              <a:t>Je suis le dernier des 3 </a:t>
            </a:r>
            <a:r>
              <a:rPr lang="fr-FR" sz="2400" i="1" dirty="0" err="1">
                <a:latin typeface="+mn-lt"/>
              </a:rPr>
              <a:t>ruro</a:t>
            </a:r>
            <a:r>
              <a:rPr lang="fr-FR" sz="2400" dirty="0">
                <a:latin typeface="+mn-lt"/>
              </a:rPr>
              <a:t> de la Société, je suis le Martin-chasseur de Young. </a:t>
            </a:r>
          </a:p>
        </p:txBody>
      </p:sp>
      <p:pic>
        <p:nvPicPr>
          <p:cNvPr id="2" name="Image 1">
            <a:extLst>
              <a:ext uri="{FF2B5EF4-FFF2-40B4-BE49-F238E27FC236}">
                <a16:creationId xmlns:a16="http://schemas.microsoft.com/office/drawing/2014/main" id="{D360F601-8111-CBED-D57D-B428E1A3F0D1}"/>
              </a:ext>
            </a:extLst>
          </p:cNvPr>
          <p:cNvPicPr>
            <a:picLocks noChangeAspect="1"/>
          </p:cNvPicPr>
          <p:nvPr/>
        </p:nvPicPr>
        <p:blipFill>
          <a:blip r:embed="rId5"/>
          <a:stretch>
            <a:fillRect/>
          </a:stretch>
        </p:blipFill>
        <p:spPr>
          <a:xfrm>
            <a:off x="1991230" y="2937681"/>
            <a:ext cx="1272559" cy="1272559"/>
          </a:xfrm>
          <a:prstGeom prst="rect">
            <a:avLst/>
          </a:prstGeom>
        </p:spPr>
      </p:pic>
    </p:spTree>
    <p:custDataLst>
      <p:tags r:id="rId1"/>
    </p:custDataLst>
    <p:extLst>
      <p:ext uri="{BB962C8B-B14F-4D97-AF65-F5344CB8AC3E}">
        <p14:creationId xmlns:p14="http://schemas.microsoft.com/office/powerpoint/2010/main" val="31232762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A9D16267-5200-8670-3269-E773ACC77156}"/>
              </a:ext>
            </a:extLst>
          </p:cNvPr>
          <p:cNvSpPr/>
          <p:nvPr/>
        </p:nvSpPr>
        <p:spPr>
          <a:xfrm>
            <a:off x="5684484" y="4178710"/>
            <a:ext cx="2331251" cy="158708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Image 12">
            <a:extLst>
              <a:ext uri="{FF2B5EF4-FFF2-40B4-BE49-F238E27FC236}">
                <a16:creationId xmlns:a16="http://schemas.microsoft.com/office/drawing/2014/main" id="{26A0AFE0-7FC9-7E9D-F072-0DCB3DF899A8}"/>
              </a:ext>
            </a:extLst>
          </p:cNvPr>
          <p:cNvPicPr>
            <a:picLocks noChangeAspect="1"/>
          </p:cNvPicPr>
          <p:nvPr/>
        </p:nvPicPr>
        <p:blipFill>
          <a:blip r:embed="rId3"/>
          <a:srcRect t="6059" b="5602"/>
          <a:stretch>
            <a:fillRect/>
          </a:stretch>
        </p:blipFill>
        <p:spPr>
          <a:xfrm>
            <a:off x="5495444" y="1092204"/>
            <a:ext cx="2093106" cy="2615201"/>
          </a:xfrm>
          <a:prstGeom prst="rect">
            <a:avLst/>
          </a:prstGeom>
        </p:spPr>
      </p:pic>
      <p:sp>
        <p:nvSpPr>
          <p:cNvPr id="3" name="ZoneTexte 2">
            <a:extLst>
              <a:ext uri="{FF2B5EF4-FFF2-40B4-BE49-F238E27FC236}">
                <a16:creationId xmlns:a16="http://schemas.microsoft.com/office/drawing/2014/main" id="{361794CC-475F-6721-2EFD-107DAAA94634}"/>
              </a:ext>
            </a:extLst>
          </p:cNvPr>
          <p:cNvSpPr txBox="1"/>
          <p:nvPr/>
        </p:nvSpPr>
        <p:spPr>
          <a:xfrm>
            <a:off x="2277269" y="238090"/>
            <a:ext cx="7858539" cy="769441"/>
          </a:xfrm>
          <a:prstGeom prst="rect">
            <a:avLst/>
          </a:prstGeom>
          <a:noFill/>
        </p:spPr>
        <p:txBody>
          <a:bodyPr wrap="square" rtlCol="0">
            <a:spAutoFit/>
          </a:bodyPr>
          <a:lstStyle/>
          <a:p>
            <a:pPr algn="ctr"/>
            <a:r>
              <a:rPr lang="fr-PF" sz="4400" dirty="0">
                <a:latin typeface="Britannic Bold" panose="020B0903060703020204" pitchFamily="34" charset="77"/>
              </a:rPr>
              <a:t>LES OISEAUX DISPARUS</a:t>
            </a:r>
          </a:p>
        </p:txBody>
      </p:sp>
      <p:pic>
        <p:nvPicPr>
          <p:cNvPr id="5" name="Image 4">
            <a:extLst>
              <a:ext uri="{FF2B5EF4-FFF2-40B4-BE49-F238E27FC236}">
                <a16:creationId xmlns:a16="http://schemas.microsoft.com/office/drawing/2014/main" id="{5F87F4C8-C0F1-1505-18E7-FBF72CD8F3EB}"/>
              </a:ext>
            </a:extLst>
          </p:cNvPr>
          <p:cNvPicPr>
            <a:picLocks noChangeAspect="1"/>
          </p:cNvPicPr>
          <p:nvPr/>
        </p:nvPicPr>
        <p:blipFill>
          <a:blip r:embed="rId4"/>
          <a:stretch>
            <a:fillRect/>
          </a:stretch>
        </p:blipFill>
        <p:spPr>
          <a:xfrm>
            <a:off x="679542" y="822042"/>
            <a:ext cx="1927548" cy="2292219"/>
          </a:xfrm>
          <a:prstGeom prst="rect">
            <a:avLst/>
          </a:prstGeom>
        </p:spPr>
      </p:pic>
      <p:pic>
        <p:nvPicPr>
          <p:cNvPr id="7" name="Image 6">
            <a:extLst>
              <a:ext uri="{FF2B5EF4-FFF2-40B4-BE49-F238E27FC236}">
                <a16:creationId xmlns:a16="http://schemas.microsoft.com/office/drawing/2014/main" id="{AF3BFDF6-72C9-F417-A045-127BAF753FD7}"/>
              </a:ext>
            </a:extLst>
          </p:cNvPr>
          <p:cNvPicPr>
            <a:picLocks noChangeAspect="1"/>
          </p:cNvPicPr>
          <p:nvPr/>
        </p:nvPicPr>
        <p:blipFill>
          <a:blip r:embed="rId5"/>
          <a:stretch>
            <a:fillRect/>
          </a:stretch>
        </p:blipFill>
        <p:spPr>
          <a:xfrm>
            <a:off x="9805987" y="650172"/>
            <a:ext cx="1931758" cy="2464089"/>
          </a:xfrm>
          <a:prstGeom prst="rect">
            <a:avLst/>
          </a:prstGeom>
        </p:spPr>
      </p:pic>
      <p:pic>
        <p:nvPicPr>
          <p:cNvPr id="15" name="Image 14">
            <a:extLst>
              <a:ext uri="{FF2B5EF4-FFF2-40B4-BE49-F238E27FC236}">
                <a16:creationId xmlns:a16="http://schemas.microsoft.com/office/drawing/2014/main" id="{131208F5-AB6D-55D9-36D7-5B8520E9F85C}"/>
              </a:ext>
            </a:extLst>
          </p:cNvPr>
          <p:cNvPicPr>
            <a:picLocks noChangeAspect="1"/>
          </p:cNvPicPr>
          <p:nvPr/>
        </p:nvPicPr>
        <p:blipFill>
          <a:blip r:embed="rId6"/>
          <a:stretch>
            <a:fillRect/>
          </a:stretch>
        </p:blipFill>
        <p:spPr>
          <a:xfrm>
            <a:off x="3005487" y="1092204"/>
            <a:ext cx="2103849" cy="2615201"/>
          </a:xfrm>
          <a:prstGeom prst="rect">
            <a:avLst/>
          </a:prstGeom>
        </p:spPr>
      </p:pic>
      <p:sp>
        <p:nvSpPr>
          <p:cNvPr id="17" name="ZoneTexte 16">
            <a:extLst>
              <a:ext uri="{FF2B5EF4-FFF2-40B4-BE49-F238E27FC236}">
                <a16:creationId xmlns:a16="http://schemas.microsoft.com/office/drawing/2014/main" id="{410A98E8-B9BA-89D3-2DD2-E40B4289A10B}"/>
              </a:ext>
            </a:extLst>
          </p:cNvPr>
          <p:cNvSpPr txBox="1"/>
          <p:nvPr/>
        </p:nvSpPr>
        <p:spPr>
          <a:xfrm>
            <a:off x="5331349" y="3802119"/>
            <a:ext cx="3005559" cy="369332"/>
          </a:xfrm>
          <a:prstGeom prst="rect">
            <a:avLst/>
          </a:prstGeom>
          <a:noFill/>
        </p:spPr>
        <p:txBody>
          <a:bodyPr wrap="square" rtlCol="0">
            <a:spAutoFit/>
          </a:bodyPr>
          <a:lstStyle/>
          <a:p>
            <a:pPr algn="ctr"/>
            <a:r>
              <a:rPr lang="fr-PF" dirty="0"/>
              <a:t>Gallicolombe de Moorea</a:t>
            </a:r>
          </a:p>
        </p:txBody>
      </p:sp>
      <p:sp>
        <p:nvSpPr>
          <p:cNvPr id="18" name="ZoneTexte 17">
            <a:extLst>
              <a:ext uri="{FF2B5EF4-FFF2-40B4-BE49-F238E27FC236}">
                <a16:creationId xmlns:a16="http://schemas.microsoft.com/office/drawing/2014/main" id="{65B2A76A-2167-3C3D-31FD-77DE2E8523B3}"/>
              </a:ext>
            </a:extLst>
          </p:cNvPr>
          <p:cNvSpPr txBox="1"/>
          <p:nvPr/>
        </p:nvSpPr>
        <p:spPr>
          <a:xfrm>
            <a:off x="9725313" y="3238473"/>
            <a:ext cx="2093106" cy="369332"/>
          </a:xfrm>
          <a:prstGeom prst="rect">
            <a:avLst/>
          </a:prstGeom>
          <a:noFill/>
        </p:spPr>
        <p:txBody>
          <a:bodyPr wrap="square" rtlCol="0">
            <a:spAutoFit/>
          </a:bodyPr>
          <a:lstStyle/>
          <a:p>
            <a:pPr algn="ctr"/>
            <a:r>
              <a:rPr lang="fr-PF" dirty="0"/>
              <a:t>Perruche de Tahiti</a:t>
            </a:r>
          </a:p>
        </p:txBody>
      </p:sp>
      <p:sp>
        <p:nvSpPr>
          <p:cNvPr id="19" name="ZoneTexte 18">
            <a:extLst>
              <a:ext uri="{FF2B5EF4-FFF2-40B4-BE49-F238E27FC236}">
                <a16:creationId xmlns:a16="http://schemas.microsoft.com/office/drawing/2014/main" id="{B6531D61-8DC1-4506-4E2D-494E5545F5F0}"/>
              </a:ext>
            </a:extLst>
          </p:cNvPr>
          <p:cNvSpPr txBox="1"/>
          <p:nvPr/>
        </p:nvSpPr>
        <p:spPr>
          <a:xfrm>
            <a:off x="2860903" y="3684547"/>
            <a:ext cx="2393016" cy="369332"/>
          </a:xfrm>
          <a:prstGeom prst="rect">
            <a:avLst/>
          </a:prstGeom>
          <a:noFill/>
        </p:spPr>
        <p:txBody>
          <a:bodyPr wrap="square" rtlCol="0">
            <a:spAutoFit/>
          </a:bodyPr>
          <a:lstStyle/>
          <a:p>
            <a:pPr algn="ctr"/>
            <a:r>
              <a:rPr lang="fr-PF" dirty="0"/>
              <a:t>Monarque de Maupiti</a:t>
            </a:r>
          </a:p>
        </p:txBody>
      </p:sp>
      <p:sp>
        <p:nvSpPr>
          <p:cNvPr id="21" name="ZoneTexte 20">
            <a:extLst>
              <a:ext uri="{FF2B5EF4-FFF2-40B4-BE49-F238E27FC236}">
                <a16:creationId xmlns:a16="http://schemas.microsoft.com/office/drawing/2014/main" id="{69AB27E4-B576-346F-92B4-184C6C95661D}"/>
              </a:ext>
            </a:extLst>
          </p:cNvPr>
          <p:cNvSpPr txBox="1"/>
          <p:nvPr/>
        </p:nvSpPr>
        <p:spPr>
          <a:xfrm>
            <a:off x="298507" y="3097409"/>
            <a:ext cx="2562396" cy="646331"/>
          </a:xfrm>
          <a:prstGeom prst="rect">
            <a:avLst/>
          </a:prstGeom>
          <a:noFill/>
        </p:spPr>
        <p:txBody>
          <a:bodyPr wrap="square" rtlCol="0">
            <a:spAutoFit/>
          </a:bodyPr>
          <a:lstStyle/>
          <a:p>
            <a:pPr algn="ctr"/>
            <a:r>
              <a:rPr lang="fr-PF" dirty="0"/>
              <a:t>Perruche de Raiatea</a:t>
            </a:r>
            <a:endParaRPr lang="fr-FR" dirty="0"/>
          </a:p>
          <a:p>
            <a:pPr algn="ctr"/>
            <a:endParaRPr lang="fr-PF" dirty="0"/>
          </a:p>
        </p:txBody>
      </p:sp>
      <p:sp>
        <p:nvSpPr>
          <p:cNvPr id="29" name="ZoneTexte 28">
            <a:extLst>
              <a:ext uri="{FF2B5EF4-FFF2-40B4-BE49-F238E27FC236}">
                <a16:creationId xmlns:a16="http://schemas.microsoft.com/office/drawing/2014/main" id="{7AFF6973-EC8B-09B4-2BAE-B5DD99B78F0D}"/>
              </a:ext>
            </a:extLst>
          </p:cNvPr>
          <p:cNvSpPr txBox="1"/>
          <p:nvPr/>
        </p:nvSpPr>
        <p:spPr>
          <a:xfrm>
            <a:off x="8798756" y="5749525"/>
            <a:ext cx="2541103" cy="369332"/>
          </a:xfrm>
          <a:prstGeom prst="rect">
            <a:avLst/>
          </a:prstGeom>
          <a:noFill/>
        </p:spPr>
        <p:txBody>
          <a:bodyPr wrap="square" rtlCol="0">
            <a:spAutoFit/>
          </a:bodyPr>
          <a:lstStyle/>
          <a:p>
            <a:pPr algn="ctr"/>
            <a:r>
              <a:rPr lang="fr-FR" dirty="0" err="1"/>
              <a:t>Stourne</a:t>
            </a:r>
            <a:r>
              <a:rPr lang="fr-FR" dirty="0"/>
              <a:t> de Huahine</a:t>
            </a:r>
            <a:endParaRPr lang="fr-PF" dirty="0"/>
          </a:p>
        </p:txBody>
      </p:sp>
      <p:sp>
        <p:nvSpPr>
          <p:cNvPr id="4" name="ZoneTexte 3">
            <a:extLst>
              <a:ext uri="{FF2B5EF4-FFF2-40B4-BE49-F238E27FC236}">
                <a16:creationId xmlns:a16="http://schemas.microsoft.com/office/drawing/2014/main" id="{12CFCF27-A446-46E5-E407-310A0147ED27}"/>
              </a:ext>
            </a:extLst>
          </p:cNvPr>
          <p:cNvSpPr txBox="1"/>
          <p:nvPr/>
        </p:nvSpPr>
        <p:spPr>
          <a:xfrm>
            <a:off x="329361" y="5187287"/>
            <a:ext cx="2268204" cy="646331"/>
          </a:xfrm>
          <a:prstGeom prst="rect">
            <a:avLst/>
          </a:prstGeom>
          <a:noFill/>
        </p:spPr>
        <p:txBody>
          <a:bodyPr wrap="square" rtlCol="0">
            <a:spAutoFit/>
          </a:bodyPr>
          <a:lstStyle/>
          <a:p>
            <a:pPr algn="ctr"/>
            <a:r>
              <a:rPr lang="fr-FR" dirty="0" err="1"/>
              <a:t>Gallicolombe</a:t>
            </a:r>
            <a:r>
              <a:rPr lang="fr-FR" dirty="0"/>
              <a:t> </a:t>
            </a:r>
            <a:r>
              <a:rPr lang="fr-FR" dirty="0" err="1"/>
              <a:t>erythroptère</a:t>
            </a:r>
            <a:endParaRPr lang="fr-PF" dirty="0"/>
          </a:p>
        </p:txBody>
      </p:sp>
      <p:sp>
        <p:nvSpPr>
          <p:cNvPr id="9" name="ZoneTexte 8">
            <a:extLst>
              <a:ext uri="{FF2B5EF4-FFF2-40B4-BE49-F238E27FC236}">
                <a16:creationId xmlns:a16="http://schemas.microsoft.com/office/drawing/2014/main" id="{7240BF78-A000-4B65-E0E8-AADBBD399783}"/>
              </a:ext>
            </a:extLst>
          </p:cNvPr>
          <p:cNvSpPr txBox="1"/>
          <p:nvPr/>
        </p:nvSpPr>
        <p:spPr>
          <a:xfrm>
            <a:off x="2797105" y="5532677"/>
            <a:ext cx="2268204" cy="646331"/>
          </a:xfrm>
          <a:prstGeom prst="rect">
            <a:avLst/>
          </a:prstGeom>
          <a:noFill/>
        </p:spPr>
        <p:txBody>
          <a:bodyPr wrap="square" rtlCol="0">
            <a:spAutoFit/>
          </a:bodyPr>
          <a:lstStyle/>
          <a:p>
            <a:pPr algn="ctr"/>
            <a:r>
              <a:rPr lang="fr-FR" dirty="0"/>
              <a:t>Carpophage de la Société</a:t>
            </a:r>
            <a:endParaRPr lang="fr-PF" dirty="0"/>
          </a:p>
        </p:txBody>
      </p:sp>
      <p:pic>
        <p:nvPicPr>
          <p:cNvPr id="12" name="Image 11">
            <a:extLst>
              <a:ext uri="{FF2B5EF4-FFF2-40B4-BE49-F238E27FC236}">
                <a16:creationId xmlns:a16="http://schemas.microsoft.com/office/drawing/2014/main" id="{6CDEEEA0-2E31-545D-FC24-6CAF860B88D1}"/>
              </a:ext>
            </a:extLst>
          </p:cNvPr>
          <p:cNvPicPr>
            <a:picLocks noChangeAspect="1"/>
          </p:cNvPicPr>
          <p:nvPr/>
        </p:nvPicPr>
        <p:blipFill>
          <a:blip r:embed="rId7"/>
          <a:stretch>
            <a:fillRect/>
          </a:stretch>
        </p:blipFill>
        <p:spPr>
          <a:xfrm>
            <a:off x="8741313" y="3730263"/>
            <a:ext cx="2393015" cy="1897908"/>
          </a:xfrm>
          <a:prstGeom prst="rect">
            <a:avLst/>
          </a:prstGeom>
        </p:spPr>
      </p:pic>
      <p:pic>
        <p:nvPicPr>
          <p:cNvPr id="16" name="Image 15">
            <a:extLst>
              <a:ext uri="{FF2B5EF4-FFF2-40B4-BE49-F238E27FC236}">
                <a16:creationId xmlns:a16="http://schemas.microsoft.com/office/drawing/2014/main" id="{EEA8CCA9-8B4F-FAA9-BDBE-2D86F5CD4C68}"/>
              </a:ext>
            </a:extLst>
          </p:cNvPr>
          <p:cNvPicPr>
            <a:picLocks noChangeAspect="1"/>
          </p:cNvPicPr>
          <p:nvPr/>
        </p:nvPicPr>
        <p:blipFill>
          <a:blip r:embed="rId8"/>
          <a:stretch>
            <a:fillRect/>
          </a:stretch>
        </p:blipFill>
        <p:spPr>
          <a:xfrm>
            <a:off x="2597565" y="4110064"/>
            <a:ext cx="2470709" cy="1430122"/>
          </a:xfrm>
          <a:prstGeom prst="rect">
            <a:avLst/>
          </a:prstGeom>
        </p:spPr>
      </p:pic>
      <p:pic>
        <p:nvPicPr>
          <p:cNvPr id="23" name="Image 22">
            <a:extLst>
              <a:ext uri="{FF2B5EF4-FFF2-40B4-BE49-F238E27FC236}">
                <a16:creationId xmlns:a16="http://schemas.microsoft.com/office/drawing/2014/main" id="{0892A1F6-D72C-7D9D-9A02-04A285D9DEA4}"/>
              </a:ext>
            </a:extLst>
          </p:cNvPr>
          <p:cNvPicPr>
            <a:picLocks noChangeAspect="1"/>
          </p:cNvPicPr>
          <p:nvPr/>
        </p:nvPicPr>
        <p:blipFill>
          <a:blip r:embed="rId9"/>
          <a:stretch>
            <a:fillRect/>
          </a:stretch>
        </p:blipFill>
        <p:spPr>
          <a:xfrm>
            <a:off x="357890" y="3707405"/>
            <a:ext cx="2054030" cy="1364664"/>
          </a:xfrm>
          <a:prstGeom prst="rect">
            <a:avLst/>
          </a:prstGeom>
        </p:spPr>
      </p:pic>
      <p:sp>
        <p:nvSpPr>
          <p:cNvPr id="25" name="ZoneTexte 24">
            <a:extLst>
              <a:ext uri="{FF2B5EF4-FFF2-40B4-BE49-F238E27FC236}">
                <a16:creationId xmlns:a16="http://schemas.microsoft.com/office/drawing/2014/main" id="{9D6E1572-9BDD-27C5-E916-7EB53C4506C4}"/>
              </a:ext>
            </a:extLst>
          </p:cNvPr>
          <p:cNvSpPr txBox="1"/>
          <p:nvPr/>
        </p:nvSpPr>
        <p:spPr>
          <a:xfrm>
            <a:off x="7303741" y="3110002"/>
            <a:ext cx="2819249" cy="369332"/>
          </a:xfrm>
          <a:prstGeom prst="rect">
            <a:avLst/>
          </a:prstGeom>
          <a:noFill/>
        </p:spPr>
        <p:txBody>
          <a:bodyPr wrap="square" rtlCol="0">
            <a:spAutoFit/>
          </a:bodyPr>
          <a:lstStyle/>
          <a:p>
            <a:pPr algn="ctr"/>
            <a:r>
              <a:rPr lang="fr-PF" dirty="0"/>
              <a:t>Gallicolombe </a:t>
            </a:r>
            <a:r>
              <a:rPr lang="fr-FR" dirty="0"/>
              <a:t>Géante</a:t>
            </a:r>
            <a:endParaRPr lang="fr-PF" dirty="0"/>
          </a:p>
        </p:txBody>
      </p:sp>
      <p:sp>
        <p:nvSpPr>
          <p:cNvPr id="27" name="Rectangle 26">
            <a:extLst>
              <a:ext uri="{FF2B5EF4-FFF2-40B4-BE49-F238E27FC236}">
                <a16:creationId xmlns:a16="http://schemas.microsoft.com/office/drawing/2014/main" id="{C75CA14C-44C0-3BEC-CB57-D860E691CA33}"/>
              </a:ext>
            </a:extLst>
          </p:cNvPr>
          <p:cNvSpPr/>
          <p:nvPr/>
        </p:nvSpPr>
        <p:spPr>
          <a:xfrm>
            <a:off x="7819845" y="1225596"/>
            <a:ext cx="1816594" cy="158708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Image 31">
            <a:extLst>
              <a:ext uri="{FF2B5EF4-FFF2-40B4-BE49-F238E27FC236}">
                <a16:creationId xmlns:a16="http://schemas.microsoft.com/office/drawing/2014/main" id="{0D10D73A-8F23-F341-F552-CC803F880809}"/>
              </a:ext>
            </a:extLst>
          </p:cNvPr>
          <p:cNvPicPr>
            <a:picLocks noChangeAspect="1"/>
          </p:cNvPicPr>
          <p:nvPr/>
        </p:nvPicPr>
        <p:blipFill>
          <a:blip r:embed="rId10"/>
          <a:srcRect/>
          <a:stretch/>
        </p:blipFill>
        <p:spPr>
          <a:xfrm>
            <a:off x="8015736" y="1484433"/>
            <a:ext cx="1451154" cy="967436"/>
          </a:xfrm>
          <a:prstGeom prst="rect">
            <a:avLst/>
          </a:prstGeom>
        </p:spPr>
      </p:pic>
      <p:pic>
        <p:nvPicPr>
          <p:cNvPr id="34" name="Image 33">
            <a:extLst>
              <a:ext uri="{FF2B5EF4-FFF2-40B4-BE49-F238E27FC236}">
                <a16:creationId xmlns:a16="http://schemas.microsoft.com/office/drawing/2014/main" id="{C1825238-4ABD-1A69-AD0E-9B020E1D780A}"/>
              </a:ext>
            </a:extLst>
          </p:cNvPr>
          <p:cNvPicPr>
            <a:picLocks noChangeAspect="1"/>
          </p:cNvPicPr>
          <p:nvPr/>
        </p:nvPicPr>
        <p:blipFill>
          <a:blip r:embed="rId11"/>
          <a:stretch>
            <a:fillRect/>
          </a:stretch>
        </p:blipFill>
        <p:spPr>
          <a:xfrm>
            <a:off x="5887645" y="4298083"/>
            <a:ext cx="1932200" cy="1283722"/>
          </a:xfrm>
          <a:prstGeom prst="rect">
            <a:avLst/>
          </a:prstGeom>
        </p:spPr>
      </p:pic>
      <p:sp>
        <p:nvSpPr>
          <p:cNvPr id="36" name="ZoneTexte 35">
            <a:extLst>
              <a:ext uri="{FF2B5EF4-FFF2-40B4-BE49-F238E27FC236}">
                <a16:creationId xmlns:a16="http://schemas.microsoft.com/office/drawing/2014/main" id="{A5E7F576-C5B0-87C7-3EAF-66F91D171081}"/>
              </a:ext>
            </a:extLst>
          </p:cNvPr>
          <p:cNvSpPr txBox="1"/>
          <p:nvPr/>
        </p:nvSpPr>
        <p:spPr>
          <a:xfrm>
            <a:off x="5139392" y="5809876"/>
            <a:ext cx="3585281" cy="646331"/>
          </a:xfrm>
          <a:prstGeom prst="rect">
            <a:avLst/>
          </a:prstGeom>
          <a:noFill/>
        </p:spPr>
        <p:txBody>
          <a:bodyPr wrap="square" rtlCol="0">
            <a:spAutoFit/>
          </a:bodyPr>
          <a:lstStyle/>
          <a:p>
            <a:pPr algn="ctr"/>
            <a:r>
              <a:rPr lang="fr-FR" dirty="0"/>
              <a:t>Lori de </a:t>
            </a:r>
            <a:r>
              <a:rPr lang="fr-FR" dirty="0" err="1"/>
              <a:t>Sinoto</a:t>
            </a:r>
            <a:r>
              <a:rPr lang="fr-FR" dirty="0"/>
              <a:t> &amp; Lori conquis</a:t>
            </a:r>
            <a:endParaRPr lang="fr-PF" dirty="0"/>
          </a:p>
          <a:p>
            <a:endParaRPr lang="en-US" dirty="0"/>
          </a:p>
        </p:txBody>
      </p:sp>
    </p:spTree>
    <p:extLst>
      <p:ext uri="{BB962C8B-B14F-4D97-AF65-F5344CB8AC3E}">
        <p14:creationId xmlns:p14="http://schemas.microsoft.com/office/powerpoint/2010/main" val="1209022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DBE3C-337E-C8F2-5601-C929D9988597}"/>
            </a:ext>
          </a:extLst>
        </p:cNvPr>
        <p:cNvGrpSpPr/>
        <p:nvPr/>
      </p:nvGrpSpPr>
      <p:grpSpPr>
        <a:xfrm>
          <a:off x="0" y="0"/>
          <a:ext cx="0" cy="0"/>
          <a:chOff x="0" y="0"/>
          <a:chExt cx="0" cy="0"/>
        </a:xfrm>
      </p:grpSpPr>
      <p:sp>
        <p:nvSpPr>
          <p:cNvPr id="50" name="Rectangle 49">
            <a:extLst>
              <a:ext uri="{FF2B5EF4-FFF2-40B4-BE49-F238E27FC236}">
                <a16:creationId xmlns:a16="http://schemas.microsoft.com/office/drawing/2014/main" id="{08AE280B-CFC1-6F28-13C6-252C575D7B61}"/>
              </a:ext>
            </a:extLst>
          </p:cNvPr>
          <p:cNvSpPr/>
          <p:nvPr/>
        </p:nvSpPr>
        <p:spPr>
          <a:xfrm>
            <a:off x="9794111" y="3100488"/>
            <a:ext cx="1667210" cy="196809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ZoneTexte 2">
            <a:extLst>
              <a:ext uri="{FF2B5EF4-FFF2-40B4-BE49-F238E27FC236}">
                <a16:creationId xmlns:a16="http://schemas.microsoft.com/office/drawing/2014/main" id="{1FA0FC50-8236-DADF-6B8D-78D9ADB10237}"/>
              </a:ext>
            </a:extLst>
          </p:cNvPr>
          <p:cNvSpPr txBox="1"/>
          <p:nvPr/>
        </p:nvSpPr>
        <p:spPr>
          <a:xfrm>
            <a:off x="2166730" y="26766"/>
            <a:ext cx="7858539" cy="1446550"/>
          </a:xfrm>
          <a:prstGeom prst="rect">
            <a:avLst/>
          </a:prstGeom>
          <a:noFill/>
        </p:spPr>
        <p:txBody>
          <a:bodyPr wrap="square" rtlCol="0">
            <a:spAutoFit/>
          </a:bodyPr>
          <a:lstStyle/>
          <a:p>
            <a:pPr algn="ctr"/>
            <a:r>
              <a:rPr lang="fr-PF" sz="4400" dirty="0">
                <a:latin typeface="Britannic Bold" panose="020B0903060703020204" pitchFamily="34" charset="77"/>
              </a:rPr>
              <a:t>LES OISEAUX DISPARUS</a:t>
            </a:r>
            <a:r>
              <a:rPr lang="fr-FR" sz="4400" dirty="0">
                <a:latin typeface="Britannic Bold" panose="020B0903060703020204" pitchFamily="34" charset="77"/>
              </a:rPr>
              <a:t> dans les îles de la Société</a:t>
            </a:r>
            <a:endParaRPr lang="fr-PF" sz="4400" dirty="0">
              <a:latin typeface="Britannic Bold" panose="020B0903060703020204" pitchFamily="34" charset="77"/>
            </a:endParaRPr>
          </a:p>
        </p:txBody>
      </p:sp>
      <p:pic>
        <p:nvPicPr>
          <p:cNvPr id="24" name="Image 23">
            <a:extLst>
              <a:ext uri="{FF2B5EF4-FFF2-40B4-BE49-F238E27FC236}">
                <a16:creationId xmlns:a16="http://schemas.microsoft.com/office/drawing/2014/main" id="{D2BA67E0-F9CB-EBCD-4588-D8012304AF6B}"/>
              </a:ext>
            </a:extLst>
          </p:cNvPr>
          <p:cNvPicPr>
            <a:picLocks noChangeAspect="1"/>
          </p:cNvPicPr>
          <p:nvPr/>
        </p:nvPicPr>
        <p:blipFill>
          <a:blip r:embed="rId3"/>
          <a:stretch>
            <a:fillRect/>
          </a:stretch>
        </p:blipFill>
        <p:spPr>
          <a:xfrm>
            <a:off x="2241109" y="3752890"/>
            <a:ext cx="2026818" cy="1383167"/>
          </a:xfrm>
          <a:prstGeom prst="rect">
            <a:avLst/>
          </a:prstGeom>
        </p:spPr>
      </p:pic>
      <p:pic>
        <p:nvPicPr>
          <p:cNvPr id="26" name="Image 25">
            <a:extLst>
              <a:ext uri="{FF2B5EF4-FFF2-40B4-BE49-F238E27FC236}">
                <a16:creationId xmlns:a16="http://schemas.microsoft.com/office/drawing/2014/main" id="{18538DDF-36F9-4CC6-1F9F-6E8FB5CC0F39}"/>
              </a:ext>
            </a:extLst>
          </p:cNvPr>
          <p:cNvPicPr>
            <a:picLocks noChangeAspect="1"/>
          </p:cNvPicPr>
          <p:nvPr/>
        </p:nvPicPr>
        <p:blipFill>
          <a:blip r:embed="rId4"/>
          <a:stretch>
            <a:fillRect/>
          </a:stretch>
        </p:blipFill>
        <p:spPr>
          <a:xfrm>
            <a:off x="346071" y="3752891"/>
            <a:ext cx="1770585" cy="1419707"/>
          </a:xfrm>
          <a:prstGeom prst="rect">
            <a:avLst/>
          </a:prstGeom>
        </p:spPr>
      </p:pic>
      <p:sp>
        <p:nvSpPr>
          <p:cNvPr id="29" name="ZoneTexte 28">
            <a:extLst>
              <a:ext uri="{FF2B5EF4-FFF2-40B4-BE49-F238E27FC236}">
                <a16:creationId xmlns:a16="http://schemas.microsoft.com/office/drawing/2014/main" id="{69805E06-6BB1-BB4C-78D6-51196171DC04}"/>
              </a:ext>
            </a:extLst>
          </p:cNvPr>
          <p:cNvSpPr txBox="1"/>
          <p:nvPr/>
        </p:nvSpPr>
        <p:spPr>
          <a:xfrm>
            <a:off x="2071838" y="5368626"/>
            <a:ext cx="2541103" cy="646331"/>
          </a:xfrm>
          <a:prstGeom prst="rect">
            <a:avLst/>
          </a:prstGeom>
          <a:noFill/>
        </p:spPr>
        <p:txBody>
          <a:bodyPr wrap="square" rtlCol="0">
            <a:spAutoFit/>
          </a:bodyPr>
          <a:lstStyle/>
          <a:p>
            <a:pPr algn="ctr"/>
            <a:r>
              <a:rPr lang="fr-PF" dirty="0"/>
              <a:t>Chevalier de Ellis</a:t>
            </a:r>
            <a:r>
              <a:rPr lang="fr-FR" dirty="0"/>
              <a:t> (Moorea)</a:t>
            </a:r>
            <a:endParaRPr lang="fr-PF" dirty="0"/>
          </a:p>
        </p:txBody>
      </p:sp>
      <p:sp>
        <p:nvSpPr>
          <p:cNvPr id="31" name="ZoneTexte 30">
            <a:extLst>
              <a:ext uri="{FF2B5EF4-FFF2-40B4-BE49-F238E27FC236}">
                <a16:creationId xmlns:a16="http://schemas.microsoft.com/office/drawing/2014/main" id="{6F2ADC89-D193-433A-4208-8678F6D143B2}"/>
              </a:ext>
            </a:extLst>
          </p:cNvPr>
          <p:cNvSpPr txBox="1"/>
          <p:nvPr/>
        </p:nvSpPr>
        <p:spPr>
          <a:xfrm>
            <a:off x="121356" y="5368626"/>
            <a:ext cx="2268204" cy="646331"/>
          </a:xfrm>
          <a:prstGeom prst="rect">
            <a:avLst/>
          </a:prstGeom>
          <a:noFill/>
        </p:spPr>
        <p:txBody>
          <a:bodyPr wrap="square" rtlCol="0">
            <a:spAutoFit/>
          </a:bodyPr>
          <a:lstStyle/>
          <a:p>
            <a:pPr algn="ctr"/>
            <a:r>
              <a:rPr lang="fr-PF" dirty="0"/>
              <a:t>Chevalier à ailes blanches</a:t>
            </a:r>
            <a:r>
              <a:rPr lang="fr-FR" dirty="0"/>
              <a:t> (Tahiti)</a:t>
            </a:r>
            <a:endParaRPr lang="fr-PF" dirty="0"/>
          </a:p>
        </p:txBody>
      </p:sp>
      <p:sp>
        <p:nvSpPr>
          <p:cNvPr id="9" name="ZoneTexte 8">
            <a:extLst>
              <a:ext uri="{FF2B5EF4-FFF2-40B4-BE49-F238E27FC236}">
                <a16:creationId xmlns:a16="http://schemas.microsoft.com/office/drawing/2014/main" id="{5F44C3AB-B41A-A066-0E93-F33EE86594C1}"/>
              </a:ext>
            </a:extLst>
          </p:cNvPr>
          <p:cNvSpPr txBox="1"/>
          <p:nvPr/>
        </p:nvSpPr>
        <p:spPr>
          <a:xfrm>
            <a:off x="9288539" y="982461"/>
            <a:ext cx="2722590" cy="369332"/>
          </a:xfrm>
          <a:prstGeom prst="rect">
            <a:avLst/>
          </a:prstGeom>
          <a:noFill/>
        </p:spPr>
        <p:txBody>
          <a:bodyPr wrap="square" rtlCol="0">
            <a:spAutoFit/>
          </a:bodyPr>
          <a:lstStyle/>
          <a:p>
            <a:pPr algn="ctr"/>
            <a:r>
              <a:rPr lang="fr-FR" noProof="0" dirty="0" err="1"/>
              <a:t>Phasianelle</a:t>
            </a:r>
            <a:r>
              <a:rPr lang="fr-FR" noProof="0" dirty="0"/>
              <a:t> de la Société</a:t>
            </a:r>
          </a:p>
        </p:txBody>
      </p:sp>
      <p:sp>
        <p:nvSpPr>
          <p:cNvPr id="10" name="Rectangle 9">
            <a:extLst>
              <a:ext uri="{FF2B5EF4-FFF2-40B4-BE49-F238E27FC236}">
                <a16:creationId xmlns:a16="http://schemas.microsoft.com/office/drawing/2014/main" id="{BFD191DD-0B69-1726-8621-56E099FFF1B8}"/>
              </a:ext>
            </a:extLst>
          </p:cNvPr>
          <p:cNvSpPr/>
          <p:nvPr/>
        </p:nvSpPr>
        <p:spPr>
          <a:xfrm>
            <a:off x="9939883" y="1431674"/>
            <a:ext cx="1399598" cy="157960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age 11">
            <a:extLst>
              <a:ext uri="{FF2B5EF4-FFF2-40B4-BE49-F238E27FC236}">
                <a16:creationId xmlns:a16="http://schemas.microsoft.com/office/drawing/2014/main" id="{FDBA21B2-FFD4-4541-5F92-373025D12668}"/>
              </a:ext>
            </a:extLst>
          </p:cNvPr>
          <p:cNvPicPr>
            <a:picLocks noChangeAspect="1"/>
          </p:cNvPicPr>
          <p:nvPr/>
        </p:nvPicPr>
        <p:blipFill>
          <a:blip r:embed="rId5"/>
          <a:stretch>
            <a:fillRect/>
          </a:stretch>
        </p:blipFill>
        <p:spPr>
          <a:xfrm>
            <a:off x="10166985" y="1587494"/>
            <a:ext cx="977678" cy="1282961"/>
          </a:xfrm>
          <a:prstGeom prst="rect">
            <a:avLst/>
          </a:prstGeom>
        </p:spPr>
      </p:pic>
      <p:sp>
        <p:nvSpPr>
          <p:cNvPr id="23" name="ZoneTexte 22">
            <a:extLst>
              <a:ext uri="{FF2B5EF4-FFF2-40B4-BE49-F238E27FC236}">
                <a16:creationId xmlns:a16="http://schemas.microsoft.com/office/drawing/2014/main" id="{659C6333-A180-876A-190B-E543D6C19763}"/>
              </a:ext>
            </a:extLst>
          </p:cNvPr>
          <p:cNvSpPr txBox="1"/>
          <p:nvPr/>
        </p:nvSpPr>
        <p:spPr>
          <a:xfrm>
            <a:off x="1102095" y="1313498"/>
            <a:ext cx="2042399" cy="369332"/>
          </a:xfrm>
          <a:prstGeom prst="rect">
            <a:avLst/>
          </a:prstGeom>
          <a:noFill/>
        </p:spPr>
        <p:txBody>
          <a:bodyPr wrap="square" rtlCol="0">
            <a:spAutoFit/>
          </a:bodyPr>
          <a:lstStyle/>
          <a:p>
            <a:pPr algn="ctr"/>
            <a:r>
              <a:rPr lang="fr-FR" dirty="0"/>
              <a:t>Nicobar ponctué*</a:t>
            </a:r>
            <a:endParaRPr lang="fr-PF" dirty="0"/>
          </a:p>
        </p:txBody>
      </p:sp>
      <p:pic>
        <p:nvPicPr>
          <p:cNvPr id="28" name="Image 27">
            <a:extLst>
              <a:ext uri="{FF2B5EF4-FFF2-40B4-BE49-F238E27FC236}">
                <a16:creationId xmlns:a16="http://schemas.microsoft.com/office/drawing/2014/main" id="{138BA760-4AB4-4C4F-3070-9A9CA96056A9}"/>
              </a:ext>
            </a:extLst>
          </p:cNvPr>
          <p:cNvPicPr>
            <a:picLocks noChangeAspect="1"/>
          </p:cNvPicPr>
          <p:nvPr/>
        </p:nvPicPr>
        <p:blipFill>
          <a:blip r:embed="rId6"/>
          <a:stretch>
            <a:fillRect/>
          </a:stretch>
        </p:blipFill>
        <p:spPr>
          <a:xfrm>
            <a:off x="322643" y="1803609"/>
            <a:ext cx="3533775" cy="1462130"/>
          </a:xfrm>
          <a:prstGeom prst="rect">
            <a:avLst/>
          </a:prstGeom>
        </p:spPr>
      </p:pic>
      <p:sp>
        <p:nvSpPr>
          <p:cNvPr id="30" name="ZoneTexte 29">
            <a:extLst>
              <a:ext uri="{FF2B5EF4-FFF2-40B4-BE49-F238E27FC236}">
                <a16:creationId xmlns:a16="http://schemas.microsoft.com/office/drawing/2014/main" id="{CDFFD42B-C809-B4AB-517B-6D133E2C4B98}"/>
              </a:ext>
            </a:extLst>
          </p:cNvPr>
          <p:cNvSpPr txBox="1"/>
          <p:nvPr/>
        </p:nvSpPr>
        <p:spPr>
          <a:xfrm>
            <a:off x="10553700" y="6419850"/>
            <a:ext cx="907621" cy="215444"/>
          </a:xfrm>
          <a:prstGeom prst="rect">
            <a:avLst/>
          </a:prstGeom>
          <a:noFill/>
        </p:spPr>
        <p:txBody>
          <a:bodyPr wrap="none" rtlCol="0">
            <a:spAutoFit/>
          </a:bodyPr>
          <a:lstStyle/>
          <a:p>
            <a:r>
              <a:rPr lang="fr-FR" sz="800" i="1" dirty="0">
                <a:solidFill>
                  <a:schemeClr val="bg1"/>
                </a:solidFill>
              </a:rPr>
              <a:t>*</a:t>
            </a:r>
            <a:r>
              <a:rPr lang="fr-FR" sz="800" i="1" dirty="0" err="1">
                <a:solidFill>
                  <a:schemeClr val="bg1"/>
                </a:solidFill>
              </a:rPr>
              <a:t>Clemency</a:t>
            </a:r>
            <a:r>
              <a:rPr lang="fr-FR" sz="800" i="1" dirty="0">
                <a:solidFill>
                  <a:schemeClr val="bg1"/>
                </a:solidFill>
              </a:rPr>
              <a:t> Fisher</a:t>
            </a:r>
            <a:endParaRPr lang="en-US" sz="800" i="1" dirty="0">
              <a:solidFill>
                <a:schemeClr val="bg1"/>
              </a:solidFill>
            </a:endParaRPr>
          </a:p>
        </p:txBody>
      </p:sp>
      <p:sp>
        <p:nvSpPr>
          <p:cNvPr id="32" name="ZoneTexte 31">
            <a:extLst>
              <a:ext uri="{FF2B5EF4-FFF2-40B4-BE49-F238E27FC236}">
                <a16:creationId xmlns:a16="http://schemas.microsoft.com/office/drawing/2014/main" id="{0C51EC38-C4F2-DCDF-9DB6-3610AF37F1CD}"/>
              </a:ext>
            </a:extLst>
          </p:cNvPr>
          <p:cNvSpPr txBox="1"/>
          <p:nvPr/>
        </p:nvSpPr>
        <p:spPr>
          <a:xfrm>
            <a:off x="6955483" y="4265643"/>
            <a:ext cx="2394758" cy="646331"/>
          </a:xfrm>
          <a:prstGeom prst="rect">
            <a:avLst/>
          </a:prstGeom>
          <a:noFill/>
        </p:spPr>
        <p:txBody>
          <a:bodyPr wrap="none" rtlCol="0">
            <a:spAutoFit/>
          </a:bodyPr>
          <a:lstStyle/>
          <a:p>
            <a:r>
              <a:rPr lang="fr-FR" dirty="0"/>
              <a:t>Rousserolle de Huahine</a:t>
            </a:r>
          </a:p>
          <a:p>
            <a:r>
              <a:rPr lang="fr-FR" dirty="0"/>
              <a:t>Rousserolle de Raiatea</a:t>
            </a:r>
            <a:endParaRPr lang="en-US" dirty="0"/>
          </a:p>
        </p:txBody>
      </p:sp>
      <p:sp>
        <p:nvSpPr>
          <p:cNvPr id="33" name="ZoneTexte 32">
            <a:extLst>
              <a:ext uri="{FF2B5EF4-FFF2-40B4-BE49-F238E27FC236}">
                <a16:creationId xmlns:a16="http://schemas.microsoft.com/office/drawing/2014/main" id="{D318DFDF-9727-D4F1-72BB-C5E9F104383F}"/>
              </a:ext>
            </a:extLst>
          </p:cNvPr>
          <p:cNvSpPr txBox="1"/>
          <p:nvPr/>
        </p:nvSpPr>
        <p:spPr>
          <a:xfrm>
            <a:off x="6907294" y="1576695"/>
            <a:ext cx="2382851" cy="369332"/>
          </a:xfrm>
          <a:prstGeom prst="rect">
            <a:avLst/>
          </a:prstGeom>
          <a:noFill/>
        </p:spPr>
        <p:txBody>
          <a:bodyPr wrap="square" rtlCol="0">
            <a:spAutoFit/>
          </a:bodyPr>
          <a:lstStyle/>
          <a:p>
            <a:r>
              <a:rPr lang="fr-FR" dirty="0"/>
              <a:t>Rousserolle de Moorea</a:t>
            </a:r>
            <a:endParaRPr lang="en-US" dirty="0"/>
          </a:p>
        </p:txBody>
      </p:sp>
      <p:sp>
        <p:nvSpPr>
          <p:cNvPr id="34" name="ZoneTexte 33">
            <a:extLst>
              <a:ext uri="{FF2B5EF4-FFF2-40B4-BE49-F238E27FC236}">
                <a16:creationId xmlns:a16="http://schemas.microsoft.com/office/drawing/2014/main" id="{E8E8F872-117D-E53E-2E72-2AD8160689CC}"/>
              </a:ext>
            </a:extLst>
          </p:cNvPr>
          <p:cNvSpPr txBox="1"/>
          <p:nvPr/>
        </p:nvSpPr>
        <p:spPr>
          <a:xfrm>
            <a:off x="9586289" y="5068582"/>
            <a:ext cx="2971800" cy="646331"/>
          </a:xfrm>
          <a:prstGeom prst="rect">
            <a:avLst/>
          </a:prstGeom>
          <a:noFill/>
        </p:spPr>
        <p:txBody>
          <a:bodyPr wrap="square" rtlCol="0">
            <a:spAutoFit/>
          </a:bodyPr>
          <a:lstStyle/>
          <a:p>
            <a:r>
              <a:rPr lang="fr-FR" dirty="0" err="1"/>
              <a:t>Stourne</a:t>
            </a:r>
            <a:r>
              <a:rPr lang="fr-FR" dirty="0"/>
              <a:t> de Huahine</a:t>
            </a:r>
          </a:p>
          <a:p>
            <a:r>
              <a:rPr lang="fr-FR" dirty="0" err="1"/>
              <a:t>Stourne</a:t>
            </a:r>
            <a:r>
              <a:rPr lang="fr-FR" dirty="0"/>
              <a:t> de Raiatea</a:t>
            </a:r>
            <a:endParaRPr lang="en-US" dirty="0"/>
          </a:p>
        </p:txBody>
      </p:sp>
      <p:pic>
        <p:nvPicPr>
          <p:cNvPr id="39" name="Image 38">
            <a:extLst>
              <a:ext uri="{FF2B5EF4-FFF2-40B4-BE49-F238E27FC236}">
                <a16:creationId xmlns:a16="http://schemas.microsoft.com/office/drawing/2014/main" id="{F6105FA6-4A9E-4DEC-CF0F-95E18A1459F9}"/>
              </a:ext>
            </a:extLst>
          </p:cNvPr>
          <p:cNvPicPr>
            <a:picLocks noChangeAspect="1"/>
          </p:cNvPicPr>
          <p:nvPr/>
        </p:nvPicPr>
        <p:blipFill>
          <a:blip r:embed="rId7"/>
          <a:stretch>
            <a:fillRect/>
          </a:stretch>
        </p:blipFill>
        <p:spPr>
          <a:xfrm>
            <a:off x="4351306" y="1960518"/>
            <a:ext cx="2268204" cy="2533850"/>
          </a:xfrm>
          <a:prstGeom prst="rect">
            <a:avLst/>
          </a:prstGeom>
        </p:spPr>
      </p:pic>
      <p:sp>
        <p:nvSpPr>
          <p:cNvPr id="40" name="ZoneTexte 39">
            <a:extLst>
              <a:ext uri="{FF2B5EF4-FFF2-40B4-BE49-F238E27FC236}">
                <a16:creationId xmlns:a16="http://schemas.microsoft.com/office/drawing/2014/main" id="{67B1E2DD-00F6-8BB5-470C-7B6C44408526}"/>
              </a:ext>
            </a:extLst>
          </p:cNvPr>
          <p:cNvSpPr txBox="1"/>
          <p:nvPr/>
        </p:nvSpPr>
        <p:spPr>
          <a:xfrm>
            <a:off x="4273984" y="1484678"/>
            <a:ext cx="2268204" cy="369332"/>
          </a:xfrm>
          <a:prstGeom prst="rect">
            <a:avLst/>
          </a:prstGeom>
          <a:noFill/>
        </p:spPr>
        <p:txBody>
          <a:bodyPr wrap="square" rtlCol="0">
            <a:spAutoFit/>
          </a:bodyPr>
          <a:lstStyle/>
          <a:p>
            <a:pPr algn="ctr"/>
            <a:r>
              <a:rPr lang="fr-PF" dirty="0"/>
              <a:t>Râle teve’a</a:t>
            </a:r>
          </a:p>
        </p:txBody>
      </p:sp>
      <p:sp>
        <p:nvSpPr>
          <p:cNvPr id="41" name="ZoneTexte 40">
            <a:extLst>
              <a:ext uri="{FF2B5EF4-FFF2-40B4-BE49-F238E27FC236}">
                <a16:creationId xmlns:a16="http://schemas.microsoft.com/office/drawing/2014/main" id="{B16E3F06-B796-A4D5-7FDE-F4EDDAAA64AE}"/>
              </a:ext>
            </a:extLst>
          </p:cNvPr>
          <p:cNvSpPr txBox="1"/>
          <p:nvPr/>
        </p:nvSpPr>
        <p:spPr>
          <a:xfrm>
            <a:off x="4411988" y="4699250"/>
            <a:ext cx="2268204" cy="369332"/>
          </a:xfrm>
          <a:prstGeom prst="rect">
            <a:avLst/>
          </a:prstGeom>
          <a:noFill/>
        </p:spPr>
        <p:txBody>
          <a:bodyPr wrap="square" rtlCol="0">
            <a:spAutoFit/>
          </a:bodyPr>
          <a:lstStyle/>
          <a:p>
            <a:pPr algn="ctr"/>
            <a:r>
              <a:rPr lang="fr-PF" dirty="0"/>
              <a:t>Râle </a:t>
            </a:r>
            <a:r>
              <a:rPr lang="fr-FR" dirty="0"/>
              <a:t>de Huahine</a:t>
            </a:r>
          </a:p>
        </p:txBody>
      </p:sp>
      <p:sp>
        <p:nvSpPr>
          <p:cNvPr id="42" name="Rectangle 41">
            <a:extLst>
              <a:ext uri="{FF2B5EF4-FFF2-40B4-BE49-F238E27FC236}">
                <a16:creationId xmlns:a16="http://schemas.microsoft.com/office/drawing/2014/main" id="{2EB36A73-004E-7398-1E4D-1EF59139482B}"/>
              </a:ext>
            </a:extLst>
          </p:cNvPr>
          <p:cNvSpPr/>
          <p:nvPr/>
        </p:nvSpPr>
        <p:spPr>
          <a:xfrm>
            <a:off x="5178520" y="5136057"/>
            <a:ext cx="862870" cy="64633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4" name="Image 43">
            <a:extLst>
              <a:ext uri="{FF2B5EF4-FFF2-40B4-BE49-F238E27FC236}">
                <a16:creationId xmlns:a16="http://schemas.microsoft.com/office/drawing/2014/main" id="{5AA31A01-68EB-942A-448E-A7B50D49DABC}"/>
              </a:ext>
            </a:extLst>
          </p:cNvPr>
          <p:cNvPicPr>
            <a:picLocks noChangeAspect="1"/>
          </p:cNvPicPr>
          <p:nvPr/>
        </p:nvPicPr>
        <p:blipFill>
          <a:blip r:embed="rId8"/>
          <a:stretch>
            <a:fillRect/>
          </a:stretch>
        </p:blipFill>
        <p:spPr>
          <a:xfrm>
            <a:off x="7079827" y="2106993"/>
            <a:ext cx="1884221" cy="2001072"/>
          </a:xfrm>
          <a:prstGeom prst="rect">
            <a:avLst/>
          </a:prstGeom>
        </p:spPr>
      </p:pic>
      <p:sp>
        <p:nvSpPr>
          <p:cNvPr id="45" name="Rectangle 44">
            <a:extLst>
              <a:ext uri="{FF2B5EF4-FFF2-40B4-BE49-F238E27FC236}">
                <a16:creationId xmlns:a16="http://schemas.microsoft.com/office/drawing/2014/main" id="{2B8DD785-98AE-F925-570F-9A59AB94E07D}"/>
              </a:ext>
            </a:extLst>
          </p:cNvPr>
          <p:cNvSpPr/>
          <p:nvPr/>
        </p:nvSpPr>
        <p:spPr>
          <a:xfrm>
            <a:off x="7191438" y="5143333"/>
            <a:ext cx="830499" cy="63905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A0A2AEBE-0B45-EC20-2E9E-179CC1DAA31C}"/>
              </a:ext>
            </a:extLst>
          </p:cNvPr>
          <p:cNvSpPr/>
          <p:nvPr/>
        </p:nvSpPr>
        <p:spPr>
          <a:xfrm>
            <a:off x="8341486" y="5143333"/>
            <a:ext cx="830499" cy="63905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9" name="Image 48">
            <a:extLst>
              <a:ext uri="{FF2B5EF4-FFF2-40B4-BE49-F238E27FC236}">
                <a16:creationId xmlns:a16="http://schemas.microsoft.com/office/drawing/2014/main" id="{4B592CF5-78EA-5C00-D4ED-39E5599C7688}"/>
              </a:ext>
            </a:extLst>
          </p:cNvPr>
          <p:cNvPicPr>
            <a:picLocks noChangeAspect="1"/>
          </p:cNvPicPr>
          <p:nvPr/>
        </p:nvPicPr>
        <p:blipFill>
          <a:blip r:embed="rId9"/>
          <a:srcRect t="8258" b="12803"/>
          <a:stretch>
            <a:fillRect/>
          </a:stretch>
        </p:blipFill>
        <p:spPr>
          <a:xfrm>
            <a:off x="10019709" y="3265739"/>
            <a:ext cx="1237748" cy="1579604"/>
          </a:xfrm>
          <a:prstGeom prst="rect">
            <a:avLst/>
          </a:prstGeom>
        </p:spPr>
      </p:pic>
    </p:spTree>
    <p:extLst>
      <p:ext uri="{BB962C8B-B14F-4D97-AF65-F5344CB8AC3E}">
        <p14:creationId xmlns:p14="http://schemas.microsoft.com/office/powerpoint/2010/main" val="13836261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CC227C-606F-93D6-6C67-E713CDF46A63}"/>
              </a:ext>
            </a:extLst>
          </p:cNvPr>
          <p:cNvPicPr>
            <a:picLocks noChangeAspect="1"/>
          </p:cNvPicPr>
          <p:nvPr/>
        </p:nvPicPr>
        <p:blipFill>
          <a:blip r:embed="rId2"/>
          <a:stretch>
            <a:fillRect/>
          </a:stretch>
        </p:blipFill>
        <p:spPr>
          <a:xfrm>
            <a:off x="596348" y="787078"/>
            <a:ext cx="6394099" cy="4745620"/>
          </a:xfrm>
          <a:prstGeom prst="rect">
            <a:avLst/>
          </a:prstGeom>
        </p:spPr>
      </p:pic>
      <p:sp>
        <p:nvSpPr>
          <p:cNvPr id="4" name="ZoneTexte 3">
            <a:extLst>
              <a:ext uri="{FF2B5EF4-FFF2-40B4-BE49-F238E27FC236}">
                <a16:creationId xmlns:a16="http://schemas.microsoft.com/office/drawing/2014/main" id="{A9369A55-F5A9-E96F-F34C-C9021C7C0DA3}"/>
              </a:ext>
            </a:extLst>
          </p:cNvPr>
          <p:cNvSpPr txBox="1"/>
          <p:nvPr/>
        </p:nvSpPr>
        <p:spPr>
          <a:xfrm>
            <a:off x="6990447" y="1574838"/>
            <a:ext cx="4326751" cy="3170099"/>
          </a:xfrm>
          <a:prstGeom prst="rect">
            <a:avLst/>
          </a:prstGeom>
          <a:noFill/>
        </p:spPr>
        <p:txBody>
          <a:bodyPr wrap="square" rtlCol="0">
            <a:spAutoFit/>
          </a:bodyPr>
          <a:lstStyle/>
          <a:p>
            <a:pPr algn="ctr"/>
            <a:r>
              <a:rPr lang="fr-PF" sz="4000" dirty="0">
                <a:latin typeface="Cooper Black" panose="0208090404030B020404" pitchFamily="18" charset="77"/>
              </a:rPr>
              <a:t>QUELS SONT LES MENACES POUR NOS OISEAUX ENDÉMIQUES ?</a:t>
            </a:r>
          </a:p>
        </p:txBody>
      </p:sp>
    </p:spTree>
    <p:extLst>
      <p:ext uri="{BB962C8B-B14F-4D97-AF65-F5344CB8AC3E}">
        <p14:creationId xmlns:p14="http://schemas.microsoft.com/office/powerpoint/2010/main" val="3923979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187C2-525C-D921-6870-832306D4930C}"/>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8E1FC390-4270-E9A0-B248-6D93F43A8B93}"/>
              </a:ext>
            </a:extLst>
          </p:cNvPr>
          <p:cNvPicPr>
            <a:picLocks noChangeAspect="1"/>
          </p:cNvPicPr>
          <p:nvPr/>
        </p:nvPicPr>
        <p:blipFill>
          <a:blip r:embed="rId3"/>
          <a:srcRect t="1" b="-387"/>
          <a:stretch>
            <a:fillRect/>
          </a:stretch>
        </p:blipFill>
        <p:spPr>
          <a:xfrm>
            <a:off x="0" y="0"/>
            <a:ext cx="12192000" cy="6309360"/>
          </a:xfrm>
          <a:prstGeom prst="rect">
            <a:avLst/>
          </a:prstGeom>
        </p:spPr>
      </p:pic>
      <p:sp>
        <p:nvSpPr>
          <p:cNvPr id="3" name="ZoneTexte 2">
            <a:extLst>
              <a:ext uri="{FF2B5EF4-FFF2-40B4-BE49-F238E27FC236}">
                <a16:creationId xmlns:a16="http://schemas.microsoft.com/office/drawing/2014/main" id="{92BFC0EA-78BA-C142-CADD-A648AF570D5F}"/>
              </a:ext>
            </a:extLst>
          </p:cNvPr>
          <p:cNvSpPr txBox="1"/>
          <p:nvPr/>
        </p:nvSpPr>
        <p:spPr>
          <a:xfrm>
            <a:off x="1360170" y="914400"/>
            <a:ext cx="2320290" cy="707886"/>
          </a:xfrm>
          <a:prstGeom prst="rect">
            <a:avLst/>
          </a:prstGeom>
          <a:noFill/>
        </p:spPr>
        <p:txBody>
          <a:bodyPr wrap="square" rtlCol="0">
            <a:spAutoFit/>
          </a:bodyPr>
          <a:lstStyle/>
          <a:p>
            <a:r>
              <a:rPr lang="fr-PF" sz="4000" dirty="0">
                <a:latin typeface="Britannic Bold" panose="020B0903060703020204" pitchFamily="34" charset="77"/>
              </a:rPr>
              <a:t>LES RATS</a:t>
            </a:r>
          </a:p>
        </p:txBody>
      </p:sp>
    </p:spTree>
    <p:extLst>
      <p:ext uri="{BB962C8B-B14F-4D97-AF65-F5344CB8AC3E}">
        <p14:creationId xmlns:p14="http://schemas.microsoft.com/office/powerpoint/2010/main" val="2450148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71F03-2708-AB2A-CF28-3D0A36AE080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209160BE-DF79-ADD1-A625-17B60AAC52CD}"/>
              </a:ext>
            </a:extLst>
          </p:cNvPr>
          <p:cNvPicPr>
            <a:picLocks noChangeAspect="1"/>
          </p:cNvPicPr>
          <p:nvPr/>
        </p:nvPicPr>
        <p:blipFill>
          <a:blip r:embed="rId3"/>
          <a:srcRect t="1" b="-1945"/>
          <a:stretch>
            <a:fillRect/>
          </a:stretch>
        </p:blipFill>
        <p:spPr>
          <a:xfrm>
            <a:off x="0" y="0"/>
            <a:ext cx="12192000" cy="6435524"/>
          </a:xfrm>
          <a:prstGeom prst="rect">
            <a:avLst/>
          </a:prstGeom>
        </p:spPr>
      </p:pic>
      <p:sp>
        <p:nvSpPr>
          <p:cNvPr id="3" name="ZoneTexte 2">
            <a:extLst>
              <a:ext uri="{FF2B5EF4-FFF2-40B4-BE49-F238E27FC236}">
                <a16:creationId xmlns:a16="http://schemas.microsoft.com/office/drawing/2014/main" id="{FF5A2B86-12CA-9493-9184-5E49CBCB76CA}"/>
              </a:ext>
            </a:extLst>
          </p:cNvPr>
          <p:cNvSpPr txBox="1"/>
          <p:nvPr/>
        </p:nvSpPr>
        <p:spPr>
          <a:xfrm>
            <a:off x="8309610" y="4674870"/>
            <a:ext cx="2674620" cy="707886"/>
          </a:xfrm>
          <a:prstGeom prst="rect">
            <a:avLst/>
          </a:prstGeom>
          <a:noFill/>
        </p:spPr>
        <p:txBody>
          <a:bodyPr wrap="square" rtlCol="0">
            <a:spAutoFit/>
          </a:bodyPr>
          <a:lstStyle/>
          <a:p>
            <a:r>
              <a:rPr lang="fr-PF" sz="4000" dirty="0">
                <a:latin typeface="Britannic Bold" panose="020B0903060703020204" pitchFamily="34" charset="77"/>
              </a:rPr>
              <a:t>LES CHATS</a:t>
            </a:r>
          </a:p>
        </p:txBody>
      </p:sp>
    </p:spTree>
    <p:extLst>
      <p:ext uri="{BB962C8B-B14F-4D97-AF65-F5344CB8AC3E}">
        <p14:creationId xmlns:p14="http://schemas.microsoft.com/office/powerpoint/2010/main" val="3798238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F696D244-6C53-8C69-C39C-EBF5ADB9B626}"/>
              </a:ext>
            </a:extLst>
          </p:cNvPr>
          <p:cNvPicPr>
            <a:picLocks noChangeAspect="1"/>
          </p:cNvPicPr>
          <p:nvPr/>
        </p:nvPicPr>
        <p:blipFill>
          <a:blip r:embed="rId3"/>
          <a:srcRect t="3465" b="1221"/>
          <a:stretch>
            <a:fillRect/>
          </a:stretch>
        </p:blipFill>
        <p:spPr>
          <a:xfrm>
            <a:off x="0" y="0"/>
            <a:ext cx="12192000" cy="6285053"/>
          </a:xfrm>
          <a:prstGeom prst="rect">
            <a:avLst/>
          </a:prstGeom>
        </p:spPr>
      </p:pic>
      <p:sp>
        <p:nvSpPr>
          <p:cNvPr id="3" name="ZoneTexte 2">
            <a:extLst>
              <a:ext uri="{FF2B5EF4-FFF2-40B4-BE49-F238E27FC236}">
                <a16:creationId xmlns:a16="http://schemas.microsoft.com/office/drawing/2014/main" id="{AB3C7711-A361-9629-5704-4FC16F6636C7}"/>
              </a:ext>
            </a:extLst>
          </p:cNvPr>
          <p:cNvSpPr txBox="1"/>
          <p:nvPr/>
        </p:nvSpPr>
        <p:spPr>
          <a:xfrm>
            <a:off x="1097280" y="697230"/>
            <a:ext cx="4663440" cy="1323439"/>
          </a:xfrm>
          <a:prstGeom prst="rect">
            <a:avLst/>
          </a:prstGeom>
          <a:noFill/>
        </p:spPr>
        <p:txBody>
          <a:bodyPr wrap="square" rtlCol="0">
            <a:spAutoFit/>
          </a:bodyPr>
          <a:lstStyle/>
          <a:p>
            <a:pPr algn="ctr"/>
            <a:r>
              <a:rPr lang="fr-PF" sz="4000" dirty="0">
                <a:latin typeface="Britannic Bold" panose="020B0903060703020204" pitchFamily="34" charset="77"/>
              </a:rPr>
              <a:t>LA DEGRADATION DE LEUR HABITAT</a:t>
            </a:r>
          </a:p>
        </p:txBody>
      </p:sp>
    </p:spTree>
    <p:extLst>
      <p:ext uri="{BB962C8B-B14F-4D97-AF65-F5344CB8AC3E}">
        <p14:creationId xmlns:p14="http://schemas.microsoft.com/office/powerpoint/2010/main" val="2020574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A1F60E5F-5F1B-59CF-49A0-26CCB52AD5F1}"/>
              </a:ext>
            </a:extLst>
          </p:cNvPr>
          <p:cNvPicPr>
            <a:picLocks noChangeAspect="1"/>
          </p:cNvPicPr>
          <p:nvPr/>
        </p:nvPicPr>
        <p:blipFill>
          <a:blip r:embed="rId3"/>
          <a:stretch>
            <a:fillRect/>
          </a:stretch>
        </p:blipFill>
        <p:spPr>
          <a:xfrm>
            <a:off x="0" y="0"/>
            <a:ext cx="12192000" cy="6285053"/>
          </a:xfrm>
          <a:prstGeom prst="rect">
            <a:avLst/>
          </a:prstGeom>
        </p:spPr>
      </p:pic>
      <p:sp>
        <p:nvSpPr>
          <p:cNvPr id="3" name="ZoneTexte 2">
            <a:extLst>
              <a:ext uri="{FF2B5EF4-FFF2-40B4-BE49-F238E27FC236}">
                <a16:creationId xmlns:a16="http://schemas.microsoft.com/office/drawing/2014/main" id="{7C579CE0-5447-ECCF-2B96-12FB7271A1C1}"/>
              </a:ext>
            </a:extLst>
          </p:cNvPr>
          <p:cNvSpPr txBox="1"/>
          <p:nvPr/>
        </p:nvSpPr>
        <p:spPr>
          <a:xfrm>
            <a:off x="8001000" y="937260"/>
            <a:ext cx="3280410" cy="1323439"/>
          </a:xfrm>
          <a:prstGeom prst="rect">
            <a:avLst/>
          </a:prstGeom>
          <a:noFill/>
        </p:spPr>
        <p:txBody>
          <a:bodyPr wrap="square" rtlCol="0">
            <a:spAutoFit/>
          </a:bodyPr>
          <a:lstStyle/>
          <a:p>
            <a:pPr algn="ctr"/>
            <a:r>
              <a:rPr lang="fr-PF" sz="4000" dirty="0">
                <a:latin typeface="Britannic Bold" panose="020B0903060703020204" pitchFamily="34" charset="77"/>
              </a:rPr>
              <a:t>LES OISEAUX INTRODUITS</a:t>
            </a:r>
          </a:p>
        </p:txBody>
      </p:sp>
    </p:spTree>
    <p:extLst>
      <p:ext uri="{BB962C8B-B14F-4D97-AF65-F5344CB8AC3E}">
        <p14:creationId xmlns:p14="http://schemas.microsoft.com/office/powerpoint/2010/main" val="1356343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5342F-D3F4-000B-8B29-9F13718A2DD4}"/>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F3C55AAA-F49E-684C-4720-17147723BA82}"/>
              </a:ext>
            </a:extLst>
          </p:cNvPr>
          <p:cNvPicPr>
            <a:picLocks noChangeAspect="1"/>
          </p:cNvPicPr>
          <p:nvPr/>
        </p:nvPicPr>
        <p:blipFill>
          <a:blip r:embed="rId3"/>
          <a:stretch>
            <a:fillRect/>
          </a:stretch>
        </p:blipFill>
        <p:spPr>
          <a:xfrm>
            <a:off x="0" y="0"/>
            <a:ext cx="12192000" cy="6285054"/>
          </a:xfrm>
          <a:prstGeom prst="rect">
            <a:avLst/>
          </a:prstGeom>
        </p:spPr>
      </p:pic>
      <p:sp>
        <p:nvSpPr>
          <p:cNvPr id="3" name="ZoneTexte 2">
            <a:extLst>
              <a:ext uri="{FF2B5EF4-FFF2-40B4-BE49-F238E27FC236}">
                <a16:creationId xmlns:a16="http://schemas.microsoft.com/office/drawing/2014/main" id="{2D787AAB-90FF-673F-C065-A682243E9AD4}"/>
              </a:ext>
            </a:extLst>
          </p:cNvPr>
          <p:cNvSpPr txBox="1"/>
          <p:nvPr/>
        </p:nvSpPr>
        <p:spPr>
          <a:xfrm>
            <a:off x="7075170" y="4263390"/>
            <a:ext cx="3200400" cy="1323439"/>
          </a:xfrm>
          <a:prstGeom prst="rect">
            <a:avLst/>
          </a:prstGeom>
          <a:noFill/>
        </p:spPr>
        <p:txBody>
          <a:bodyPr wrap="square" rtlCol="0">
            <a:spAutoFit/>
          </a:bodyPr>
          <a:lstStyle/>
          <a:p>
            <a:pPr algn="ctr"/>
            <a:r>
              <a:rPr lang="fr-PF" sz="4000" dirty="0">
                <a:latin typeface="Britannic Bold" panose="020B0903060703020204" pitchFamily="34" charset="77"/>
              </a:rPr>
              <a:t>LES FOURMIS INVASIVES</a:t>
            </a:r>
          </a:p>
        </p:txBody>
      </p:sp>
    </p:spTree>
    <p:extLst>
      <p:ext uri="{BB962C8B-B14F-4D97-AF65-F5344CB8AC3E}">
        <p14:creationId xmlns:p14="http://schemas.microsoft.com/office/powerpoint/2010/main" val="33814838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F371-91AA-91A5-1C2A-231567EDD7C7}"/>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03E325FF-BE06-A59C-9006-F05F171400D9}"/>
              </a:ext>
            </a:extLst>
          </p:cNvPr>
          <p:cNvPicPr>
            <a:picLocks noChangeAspect="1"/>
          </p:cNvPicPr>
          <p:nvPr/>
        </p:nvPicPr>
        <p:blipFill>
          <a:blip r:embed="rId3"/>
          <a:stretch>
            <a:fillRect/>
          </a:stretch>
        </p:blipFill>
        <p:spPr>
          <a:xfrm>
            <a:off x="0" y="0"/>
            <a:ext cx="12192000" cy="6332220"/>
          </a:xfrm>
          <a:prstGeom prst="rect">
            <a:avLst/>
          </a:prstGeom>
        </p:spPr>
      </p:pic>
      <p:sp>
        <p:nvSpPr>
          <p:cNvPr id="3" name="ZoneTexte 2">
            <a:extLst>
              <a:ext uri="{FF2B5EF4-FFF2-40B4-BE49-F238E27FC236}">
                <a16:creationId xmlns:a16="http://schemas.microsoft.com/office/drawing/2014/main" id="{8069B24A-DBF1-3630-C490-478B89ECBADA}"/>
              </a:ext>
            </a:extLst>
          </p:cNvPr>
          <p:cNvSpPr txBox="1"/>
          <p:nvPr/>
        </p:nvSpPr>
        <p:spPr>
          <a:xfrm>
            <a:off x="3691890" y="525780"/>
            <a:ext cx="3920490" cy="1323439"/>
          </a:xfrm>
          <a:prstGeom prst="rect">
            <a:avLst/>
          </a:prstGeom>
          <a:noFill/>
        </p:spPr>
        <p:txBody>
          <a:bodyPr wrap="square" rtlCol="0">
            <a:spAutoFit/>
          </a:bodyPr>
          <a:lstStyle/>
          <a:p>
            <a:pPr algn="ctr"/>
            <a:r>
              <a:rPr lang="fr-PF" sz="4000" dirty="0">
                <a:latin typeface="Britannic Bold" panose="020B0903060703020204" pitchFamily="34" charset="77"/>
              </a:rPr>
              <a:t>LES PLANTES ENVAHISSANTES</a:t>
            </a:r>
          </a:p>
        </p:txBody>
      </p:sp>
    </p:spTree>
    <p:extLst>
      <p:ext uri="{BB962C8B-B14F-4D97-AF65-F5344CB8AC3E}">
        <p14:creationId xmlns:p14="http://schemas.microsoft.com/office/powerpoint/2010/main" val="1536150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384ED32-0BF7-A620-0273-76EC209D9847}"/>
              </a:ext>
            </a:extLst>
          </p:cNvPr>
          <p:cNvPicPr>
            <a:picLocks noChangeAspect="1"/>
          </p:cNvPicPr>
          <p:nvPr/>
        </p:nvPicPr>
        <p:blipFill>
          <a:blip r:embed="rId3"/>
          <a:stretch>
            <a:fillRect/>
          </a:stretch>
        </p:blipFill>
        <p:spPr>
          <a:xfrm>
            <a:off x="0" y="0"/>
            <a:ext cx="12192000" cy="6286500"/>
          </a:xfrm>
          <a:prstGeom prst="rect">
            <a:avLst/>
          </a:prstGeom>
        </p:spPr>
      </p:pic>
      <p:sp>
        <p:nvSpPr>
          <p:cNvPr id="4" name="ZoneTexte 3">
            <a:extLst>
              <a:ext uri="{FF2B5EF4-FFF2-40B4-BE49-F238E27FC236}">
                <a16:creationId xmlns:a16="http://schemas.microsoft.com/office/drawing/2014/main" id="{A65CCD0E-08A1-DCC1-BE4D-B7A0581E1A40}"/>
              </a:ext>
            </a:extLst>
          </p:cNvPr>
          <p:cNvSpPr txBox="1"/>
          <p:nvPr/>
        </p:nvSpPr>
        <p:spPr>
          <a:xfrm>
            <a:off x="3888791" y="3429000"/>
            <a:ext cx="3408887" cy="212365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FR" sz="4400" b="0" i="0" u="none" strike="noStrike" kern="1200" cap="none" spc="0" normalizeH="0" baseline="0" noProof="0" dirty="0">
                <a:ln>
                  <a:noFill/>
                </a:ln>
                <a:solidFill>
                  <a:srgbClr val="FFFFFF"/>
                </a:solidFill>
                <a:effectLst/>
                <a:uLnTx/>
                <a:uFillTx/>
                <a:latin typeface="Britannic Bold" panose="020B0903060703020204" pitchFamily="34" charset="77"/>
                <a:ea typeface="+mn-ea"/>
                <a:cs typeface="+mn-cs"/>
              </a:rPr>
              <a:t>LES MALADIES AVAIRES</a:t>
            </a:r>
          </a:p>
        </p:txBody>
      </p:sp>
    </p:spTree>
    <p:extLst>
      <p:ext uri="{BB962C8B-B14F-4D97-AF65-F5344CB8AC3E}">
        <p14:creationId xmlns:p14="http://schemas.microsoft.com/office/powerpoint/2010/main" val="3619998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F62B-64F9-08BD-E8A7-867AD8B5383A}"/>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11B9394B-105D-5BB0-448A-68EA22C8B214}"/>
              </a:ext>
            </a:extLst>
          </p:cNvPr>
          <p:cNvSpPr txBox="1"/>
          <p:nvPr/>
        </p:nvSpPr>
        <p:spPr>
          <a:xfrm>
            <a:off x="7197257" y="1516443"/>
            <a:ext cx="3474278" cy="3170099"/>
          </a:xfrm>
          <a:prstGeom prst="rect">
            <a:avLst/>
          </a:prstGeom>
          <a:noFill/>
        </p:spPr>
        <p:txBody>
          <a:bodyPr wrap="square" rtlCol="0">
            <a:spAutoFit/>
          </a:bodyPr>
          <a:lstStyle/>
          <a:p>
            <a:pPr algn="ctr"/>
            <a:r>
              <a:rPr lang="fr-PF" sz="4000" dirty="0">
                <a:latin typeface="Cooper Black" panose="0208090404030B020404" pitchFamily="18" charset="77"/>
              </a:rPr>
              <a:t>QUE FAIRE POUR PROTÉGER NOS OISEAUX ?</a:t>
            </a:r>
          </a:p>
        </p:txBody>
      </p:sp>
      <p:pic>
        <p:nvPicPr>
          <p:cNvPr id="3" name="Image 2">
            <a:extLst>
              <a:ext uri="{FF2B5EF4-FFF2-40B4-BE49-F238E27FC236}">
                <a16:creationId xmlns:a16="http://schemas.microsoft.com/office/drawing/2014/main" id="{D4F28374-9CD8-9279-A0E0-64A3CB146D69}"/>
              </a:ext>
            </a:extLst>
          </p:cNvPr>
          <p:cNvPicPr>
            <a:picLocks noChangeAspect="1"/>
          </p:cNvPicPr>
          <p:nvPr/>
        </p:nvPicPr>
        <p:blipFill>
          <a:blip r:embed="rId3"/>
          <a:stretch>
            <a:fillRect/>
          </a:stretch>
        </p:blipFill>
        <p:spPr>
          <a:xfrm>
            <a:off x="0" y="0"/>
            <a:ext cx="7772400" cy="6515586"/>
          </a:xfrm>
          <a:prstGeom prst="rect">
            <a:avLst/>
          </a:prstGeom>
        </p:spPr>
      </p:pic>
    </p:spTree>
    <p:extLst>
      <p:ext uri="{BB962C8B-B14F-4D97-AF65-F5344CB8AC3E}">
        <p14:creationId xmlns:p14="http://schemas.microsoft.com/office/powerpoint/2010/main" val="158376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428E7D70-AB76-F205-CFE6-FF52DA830DE8}"/>
              </a:ext>
            </a:extLst>
          </p:cNvPr>
          <p:cNvSpPr txBox="1"/>
          <p:nvPr/>
        </p:nvSpPr>
        <p:spPr>
          <a:xfrm>
            <a:off x="8137003" y="1240491"/>
            <a:ext cx="3950573" cy="3170099"/>
          </a:xfrm>
          <a:prstGeom prst="rect">
            <a:avLst/>
          </a:prstGeom>
          <a:noFill/>
        </p:spPr>
        <p:txBody>
          <a:bodyPr wrap="square" rtlCol="0">
            <a:spAutoFit/>
          </a:bodyPr>
          <a:lstStyle/>
          <a:p>
            <a:pPr algn="ctr"/>
            <a:r>
              <a:rPr lang="fr-FR" sz="4000" dirty="0">
                <a:latin typeface="Cooper Black" panose="0208090404030B020404" pitchFamily="18" charset="77"/>
              </a:rPr>
              <a:t>La propagation des espèces introduites d’îles en île</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73D0E4BA-52C6-4543-7749-DAAC50BAF7DC}"/>
              </a:ext>
            </a:extLst>
          </p:cNvPr>
          <p:cNvPicPr>
            <a:picLocks noChangeAspect="1"/>
          </p:cNvPicPr>
          <p:nvPr/>
        </p:nvPicPr>
        <p:blipFill>
          <a:blip r:embed="rId3"/>
          <a:stretch>
            <a:fillRect/>
          </a:stretch>
        </p:blipFill>
        <p:spPr>
          <a:xfrm>
            <a:off x="364603" y="617637"/>
            <a:ext cx="7772400" cy="5181600"/>
          </a:xfrm>
          <a:prstGeom prst="rect">
            <a:avLst/>
          </a:prstGeom>
        </p:spPr>
      </p:pic>
    </p:spTree>
    <p:extLst>
      <p:ext uri="{BB962C8B-B14F-4D97-AF65-F5344CB8AC3E}">
        <p14:creationId xmlns:p14="http://schemas.microsoft.com/office/powerpoint/2010/main" val="36973288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FCF32D4B-8BFF-6041-FE48-2C6B87C0519F}"/>
              </a:ext>
            </a:extLst>
          </p:cNvPr>
          <p:cNvPicPr>
            <a:picLocks noChangeAspect="1"/>
          </p:cNvPicPr>
          <p:nvPr/>
        </p:nvPicPr>
        <p:blipFill>
          <a:blip r:embed="rId3"/>
          <a:stretch>
            <a:fillRect/>
          </a:stretch>
        </p:blipFill>
        <p:spPr>
          <a:xfrm>
            <a:off x="0" y="279400"/>
            <a:ext cx="8674099" cy="5782733"/>
          </a:xfrm>
          <a:prstGeom prst="rect">
            <a:avLst/>
          </a:prstGeom>
        </p:spPr>
      </p:pic>
      <p:sp>
        <p:nvSpPr>
          <p:cNvPr id="2" name="ZoneTexte 1">
            <a:extLst>
              <a:ext uri="{FF2B5EF4-FFF2-40B4-BE49-F238E27FC236}">
                <a16:creationId xmlns:a16="http://schemas.microsoft.com/office/drawing/2014/main" id="{D11E105E-7737-15A2-572F-148EDF351580}"/>
              </a:ext>
            </a:extLst>
          </p:cNvPr>
          <p:cNvSpPr txBox="1"/>
          <p:nvPr/>
        </p:nvSpPr>
        <p:spPr>
          <a:xfrm>
            <a:off x="8674099" y="2459504"/>
            <a:ext cx="3474278" cy="1938992"/>
          </a:xfrm>
          <a:prstGeom prst="rect">
            <a:avLst/>
          </a:prstGeom>
          <a:noFill/>
        </p:spPr>
        <p:txBody>
          <a:bodyPr wrap="square" rtlCol="0">
            <a:spAutoFit/>
          </a:bodyPr>
          <a:lstStyle/>
          <a:p>
            <a:pPr algn="ctr"/>
            <a:r>
              <a:rPr lang="fr-FR" sz="4000" dirty="0">
                <a:latin typeface="Cooper Black" panose="0208090404030B020404" pitchFamily="18" charset="77"/>
              </a:rPr>
              <a:t>Respecter </a:t>
            </a:r>
          </a:p>
          <a:p>
            <a:pPr algn="ctr"/>
            <a:r>
              <a:rPr lang="fr-FR" sz="4000" dirty="0">
                <a:latin typeface="Cooper Black" panose="0208090404030B020404" pitchFamily="18" charset="77"/>
              </a:rPr>
              <a:t>la Biosécurité</a:t>
            </a:r>
            <a:endParaRPr lang="fr-PF" sz="4000" dirty="0">
              <a:latin typeface="Cooper Black" panose="0208090404030B020404" pitchFamily="18" charset="77"/>
            </a:endParaRPr>
          </a:p>
        </p:txBody>
      </p:sp>
    </p:spTree>
    <p:extLst>
      <p:ext uri="{BB962C8B-B14F-4D97-AF65-F5344CB8AC3E}">
        <p14:creationId xmlns:p14="http://schemas.microsoft.com/office/powerpoint/2010/main" val="58213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9AE0F-335C-AE89-CF83-60412C8A9ADA}"/>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0710A1F-400B-2371-73F9-581696A89DA4}"/>
              </a:ext>
            </a:extLst>
          </p:cNvPr>
          <p:cNvPicPr>
            <a:picLocks noChangeAspect="1"/>
          </p:cNvPicPr>
          <p:nvPr/>
        </p:nvPicPr>
        <p:blipFill>
          <a:blip r:embed="rId3"/>
          <a:srcRect t="10074" b="2444"/>
          <a:stretch>
            <a:fillRect/>
          </a:stretch>
        </p:blipFill>
        <p:spPr>
          <a:xfrm>
            <a:off x="0" y="0"/>
            <a:ext cx="12192000" cy="6275540"/>
          </a:xfrm>
          <a:prstGeom prst="rect">
            <a:avLst/>
          </a:prstGeom>
        </p:spPr>
      </p:pic>
      <p:sp>
        <p:nvSpPr>
          <p:cNvPr id="3" name="ZoneTexte 2">
            <a:extLst>
              <a:ext uri="{FF2B5EF4-FFF2-40B4-BE49-F238E27FC236}">
                <a16:creationId xmlns:a16="http://schemas.microsoft.com/office/drawing/2014/main" id="{E26506E7-F171-ED62-41B1-29BE05ABCF23}"/>
              </a:ext>
            </a:extLst>
          </p:cNvPr>
          <p:cNvSpPr txBox="1"/>
          <p:nvPr/>
        </p:nvSpPr>
        <p:spPr>
          <a:xfrm>
            <a:off x="669899" y="582460"/>
            <a:ext cx="3900487" cy="1323439"/>
          </a:xfrm>
          <a:prstGeom prst="rect">
            <a:avLst/>
          </a:prstGeom>
          <a:noFill/>
        </p:spPr>
        <p:txBody>
          <a:bodyPr wrap="square" rtlCol="0">
            <a:spAutoFit/>
          </a:bodyPr>
          <a:lstStyle/>
          <a:p>
            <a:pPr algn="ctr"/>
            <a:r>
              <a:rPr lang="fr-PF" sz="4000" dirty="0">
                <a:latin typeface="Cooper Black" panose="0208090404030B020404" pitchFamily="18" charset="77"/>
              </a:rPr>
              <a:t>CONTRÔLER LES RATS</a:t>
            </a:r>
          </a:p>
        </p:txBody>
      </p:sp>
    </p:spTree>
    <p:extLst>
      <p:ext uri="{BB962C8B-B14F-4D97-AF65-F5344CB8AC3E}">
        <p14:creationId xmlns:p14="http://schemas.microsoft.com/office/powerpoint/2010/main" val="1605410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55044-ECFE-27BB-BA15-2B2971FD2798}"/>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9516144A-4727-2482-D59E-90FD02DE5B3D}"/>
              </a:ext>
            </a:extLst>
          </p:cNvPr>
          <p:cNvPicPr>
            <a:picLocks noChangeAspect="1"/>
          </p:cNvPicPr>
          <p:nvPr/>
        </p:nvPicPr>
        <p:blipFill>
          <a:blip r:embed="rId3"/>
          <a:stretch>
            <a:fillRect/>
          </a:stretch>
        </p:blipFill>
        <p:spPr>
          <a:xfrm>
            <a:off x="-1" y="0"/>
            <a:ext cx="12192001" cy="6303818"/>
          </a:xfrm>
          <a:prstGeom prst="rect">
            <a:avLst/>
          </a:prstGeom>
        </p:spPr>
      </p:pic>
      <p:sp>
        <p:nvSpPr>
          <p:cNvPr id="3" name="ZoneTexte 2">
            <a:extLst>
              <a:ext uri="{FF2B5EF4-FFF2-40B4-BE49-F238E27FC236}">
                <a16:creationId xmlns:a16="http://schemas.microsoft.com/office/drawing/2014/main" id="{BB830EDA-C24E-1D6F-211B-70F9D7B75E34}"/>
              </a:ext>
            </a:extLst>
          </p:cNvPr>
          <p:cNvSpPr txBox="1"/>
          <p:nvPr/>
        </p:nvSpPr>
        <p:spPr>
          <a:xfrm>
            <a:off x="8032433" y="3681680"/>
            <a:ext cx="3800476" cy="1323439"/>
          </a:xfrm>
          <a:prstGeom prst="rect">
            <a:avLst/>
          </a:prstGeom>
          <a:noFill/>
        </p:spPr>
        <p:txBody>
          <a:bodyPr wrap="square" rtlCol="0">
            <a:spAutoFit/>
          </a:bodyPr>
          <a:lstStyle/>
          <a:p>
            <a:pPr algn="ctr"/>
            <a:r>
              <a:rPr lang="fr-PF" sz="4000" dirty="0">
                <a:latin typeface="Cooper Black" panose="0208090404030B020404" pitchFamily="18" charset="77"/>
              </a:rPr>
              <a:t>STÉRILISER LES CHATS</a:t>
            </a:r>
          </a:p>
        </p:txBody>
      </p:sp>
    </p:spTree>
    <p:extLst>
      <p:ext uri="{BB962C8B-B14F-4D97-AF65-F5344CB8AC3E}">
        <p14:creationId xmlns:p14="http://schemas.microsoft.com/office/powerpoint/2010/main" val="17956954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B2047-12CC-313E-1963-240F0AFBEFA0}"/>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49496412-631C-7E98-D05C-175675F8F5AF}"/>
              </a:ext>
            </a:extLst>
          </p:cNvPr>
          <p:cNvPicPr>
            <a:picLocks noChangeAspect="1"/>
          </p:cNvPicPr>
          <p:nvPr/>
        </p:nvPicPr>
        <p:blipFill>
          <a:blip r:embed="rId3"/>
          <a:srcRect t="326" b="-326"/>
          <a:stretch>
            <a:fillRect/>
          </a:stretch>
        </p:blipFill>
        <p:spPr>
          <a:xfrm>
            <a:off x="0" y="0"/>
            <a:ext cx="12192000" cy="6325644"/>
          </a:xfrm>
          <a:prstGeom prst="rect">
            <a:avLst/>
          </a:prstGeom>
        </p:spPr>
      </p:pic>
      <p:sp>
        <p:nvSpPr>
          <p:cNvPr id="3" name="ZoneTexte 2">
            <a:extLst>
              <a:ext uri="{FF2B5EF4-FFF2-40B4-BE49-F238E27FC236}">
                <a16:creationId xmlns:a16="http://schemas.microsoft.com/office/drawing/2014/main" id="{DD3E3DAD-DCC6-D21D-3DA2-984C2BBFC4DA}"/>
              </a:ext>
            </a:extLst>
          </p:cNvPr>
          <p:cNvSpPr txBox="1"/>
          <p:nvPr/>
        </p:nvSpPr>
        <p:spPr>
          <a:xfrm>
            <a:off x="755161" y="3669891"/>
            <a:ext cx="4274821" cy="1938992"/>
          </a:xfrm>
          <a:prstGeom prst="rect">
            <a:avLst/>
          </a:prstGeom>
          <a:noFill/>
        </p:spPr>
        <p:txBody>
          <a:bodyPr wrap="square" rtlCol="0">
            <a:spAutoFit/>
          </a:bodyPr>
          <a:lstStyle/>
          <a:p>
            <a:pPr algn="ctr"/>
            <a:r>
              <a:rPr lang="fr-PF" sz="4000" dirty="0">
                <a:latin typeface="Cooper Black" panose="0208090404030B020404" pitchFamily="18" charset="77"/>
              </a:rPr>
              <a:t>CONTRÔLER LES OISEAUX NUISIBLES</a:t>
            </a:r>
          </a:p>
        </p:txBody>
      </p:sp>
    </p:spTree>
    <p:extLst>
      <p:ext uri="{BB962C8B-B14F-4D97-AF65-F5344CB8AC3E}">
        <p14:creationId xmlns:p14="http://schemas.microsoft.com/office/powerpoint/2010/main" val="1806980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48ECEC8-31F6-F61C-9617-69E2D04B530C}"/>
              </a:ext>
            </a:extLst>
          </p:cNvPr>
          <p:cNvPicPr>
            <a:picLocks noChangeAspect="1"/>
          </p:cNvPicPr>
          <p:nvPr/>
        </p:nvPicPr>
        <p:blipFill>
          <a:blip r:embed="rId3"/>
          <a:stretch>
            <a:fillRect/>
          </a:stretch>
        </p:blipFill>
        <p:spPr>
          <a:xfrm>
            <a:off x="0" y="0"/>
            <a:ext cx="12192000" cy="6300788"/>
          </a:xfrm>
          <a:prstGeom prst="rect">
            <a:avLst/>
          </a:prstGeom>
        </p:spPr>
      </p:pic>
      <p:sp>
        <p:nvSpPr>
          <p:cNvPr id="2" name="ZoneTexte 1">
            <a:extLst>
              <a:ext uri="{FF2B5EF4-FFF2-40B4-BE49-F238E27FC236}">
                <a16:creationId xmlns:a16="http://schemas.microsoft.com/office/drawing/2014/main" id="{B4CCB980-8DB2-DCD0-F328-BAF92486B5A9}"/>
              </a:ext>
            </a:extLst>
          </p:cNvPr>
          <p:cNvSpPr txBox="1"/>
          <p:nvPr/>
        </p:nvSpPr>
        <p:spPr>
          <a:xfrm>
            <a:off x="914401" y="557212"/>
            <a:ext cx="3814762" cy="3785652"/>
          </a:xfrm>
          <a:prstGeom prst="rect">
            <a:avLst/>
          </a:prstGeom>
          <a:noFill/>
        </p:spPr>
        <p:txBody>
          <a:bodyPr wrap="square" rtlCol="0">
            <a:spAutoFit/>
          </a:bodyPr>
          <a:lstStyle/>
          <a:p>
            <a:pPr algn="ctr"/>
            <a:r>
              <a:rPr lang="fr-PF" sz="4000" dirty="0">
                <a:latin typeface="Cooper Black" panose="0208090404030B020404" pitchFamily="18" charset="77"/>
              </a:rPr>
              <a:t>NE PAS INTRODUIRE/ ÉLIMINER LES FOURMIS INVASIVES</a:t>
            </a:r>
          </a:p>
        </p:txBody>
      </p:sp>
    </p:spTree>
    <p:extLst>
      <p:ext uri="{BB962C8B-B14F-4D97-AF65-F5344CB8AC3E}">
        <p14:creationId xmlns:p14="http://schemas.microsoft.com/office/powerpoint/2010/main" val="2509254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0AB68483-481E-DAAD-C4C1-671F9B2C7CB3}"/>
              </a:ext>
            </a:extLst>
          </p:cNvPr>
          <p:cNvPicPr>
            <a:picLocks noChangeAspect="1"/>
          </p:cNvPicPr>
          <p:nvPr/>
        </p:nvPicPr>
        <p:blipFill>
          <a:blip r:embed="rId3"/>
          <a:srcRect b="5605"/>
          <a:stretch>
            <a:fillRect/>
          </a:stretch>
        </p:blipFill>
        <p:spPr>
          <a:xfrm>
            <a:off x="0" y="0"/>
            <a:ext cx="12192000" cy="6272213"/>
          </a:xfrm>
          <a:prstGeom prst="rect">
            <a:avLst/>
          </a:prstGeom>
        </p:spPr>
      </p:pic>
      <p:sp>
        <p:nvSpPr>
          <p:cNvPr id="3" name="ZoneTexte 2">
            <a:extLst>
              <a:ext uri="{FF2B5EF4-FFF2-40B4-BE49-F238E27FC236}">
                <a16:creationId xmlns:a16="http://schemas.microsoft.com/office/drawing/2014/main" id="{47D2A4CB-3114-B4EC-19DE-CFE6F238837A}"/>
              </a:ext>
            </a:extLst>
          </p:cNvPr>
          <p:cNvSpPr txBox="1"/>
          <p:nvPr/>
        </p:nvSpPr>
        <p:spPr>
          <a:xfrm>
            <a:off x="544037" y="585787"/>
            <a:ext cx="4785102" cy="1938992"/>
          </a:xfrm>
          <a:prstGeom prst="rect">
            <a:avLst/>
          </a:prstGeom>
          <a:noFill/>
        </p:spPr>
        <p:txBody>
          <a:bodyPr wrap="square" rtlCol="0">
            <a:spAutoFit/>
          </a:bodyPr>
          <a:lstStyle/>
          <a:p>
            <a:pPr algn="ctr"/>
            <a:r>
              <a:rPr lang="fr-PF" sz="4000" dirty="0">
                <a:latin typeface="Cooper Black" panose="0208090404030B020404" pitchFamily="18" charset="77"/>
              </a:rPr>
              <a:t>CONTRÔLER LES PLANTES INVASIVES</a:t>
            </a:r>
          </a:p>
        </p:txBody>
      </p:sp>
      <p:sp>
        <p:nvSpPr>
          <p:cNvPr id="4" name="ZoneTexte 3">
            <a:extLst>
              <a:ext uri="{FF2B5EF4-FFF2-40B4-BE49-F238E27FC236}">
                <a16:creationId xmlns:a16="http://schemas.microsoft.com/office/drawing/2014/main" id="{EE7E01F5-9BC4-3C77-0B34-529895E13342}"/>
              </a:ext>
            </a:extLst>
          </p:cNvPr>
          <p:cNvSpPr txBox="1"/>
          <p:nvPr/>
        </p:nvSpPr>
        <p:spPr>
          <a:xfrm>
            <a:off x="7158223" y="3857871"/>
            <a:ext cx="5170310" cy="1938992"/>
          </a:xfrm>
          <a:prstGeom prst="rect">
            <a:avLst/>
          </a:prstGeom>
          <a:noFill/>
        </p:spPr>
        <p:txBody>
          <a:bodyPr wrap="square">
            <a:spAutoFit/>
          </a:bodyPr>
          <a:lstStyle/>
          <a:p>
            <a:pPr algn="ctr"/>
            <a:r>
              <a:rPr lang="fr-PF" sz="4000" dirty="0">
                <a:latin typeface="Cooper Black" panose="0208090404030B020404" pitchFamily="18" charset="77"/>
              </a:rPr>
              <a:t>ET REPLANTER DES PLANTES INDIGÈNES </a:t>
            </a:r>
          </a:p>
        </p:txBody>
      </p:sp>
    </p:spTree>
    <p:extLst>
      <p:ext uri="{BB962C8B-B14F-4D97-AF65-F5344CB8AC3E}">
        <p14:creationId xmlns:p14="http://schemas.microsoft.com/office/powerpoint/2010/main" val="13325798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2764F-589E-ED8E-7A65-7D24F5206E21}"/>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811DB788-79FF-403D-CA49-28377A5F7680}"/>
              </a:ext>
            </a:extLst>
          </p:cNvPr>
          <p:cNvPicPr>
            <a:picLocks noChangeAspect="1"/>
          </p:cNvPicPr>
          <p:nvPr/>
        </p:nvPicPr>
        <p:blipFill>
          <a:blip r:embed="rId3"/>
          <a:srcRect t="7944" b="62"/>
          <a:stretch>
            <a:fillRect/>
          </a:stretch>
        </p:blipFill>
        <p:spPr>
          <a:xfrm>
            <a:off x="0" y="0"/>
            <a:ext cx="12192000" cy="6324600"/>
          </a:xfrm>
          <a:prstGeom prst="rect">
            <a:avLst/>
          </a:prstGeom>
        </p:spPr>
      </p:pic>
      <p:sp>
        <p:nvSpPr>
          <p:cNvPr id="3" name="ZoneTexte 2">
            <a:extLst>
              <a:ext uri="{FF2B5EF4-FFF2-40B4-BE49-F238E27FC236}">
                <a16:creationId xmlns:a16="http://schemas.microsoft.com/office/drawing/2014/main" id="{F1D057A9-0B94-DBC7-C1FF-CDADA14F269E}"/>
              </a:ext>
            </a:extLst>
          </p:cNvPr>
          <p:cNvSpPr txBox="1"/>
          <p:nvPr/>
        </p:nvSpPr>
        <p:spPr>
          <a:xfrm>
            <a:off x="4063545" y="354459"/>
            <a:ext cx="4064909" cy="707886"/>
          </a:xfrm>
          <a:prstGeom prst="rect">
            <a:avLst/>
          </a:prstGeom>
          <a:noFill/>
        </p:spPr>
        <p:txBody>
          <a:bodyPr wrap="square" rtlCol="0">
            <a:spAutoFit/>
          </a:bodyPr>
          <a:lstStyle/>
          <a:p>
            <a:pPr algn="ctr"/>
            <a:r>
              <a:rPr lang="fr-PF" sz="4000" dirty="0">
                <a:latin typeface="Cooper Black" panose="0208090404030B020404" pitchFamily="18" charset="77"/>
              </a:rPr>
              <a:t>SENSIBILISER</a:t>
            </a:r>
          </a:p>
        </p:txBody>
      </p:sp>
    </p:spTree>
    <p:extLst>
      <p:ext uri="{BB962C8B-B14F-4D97-AF65-F5344CB8AC3E}">
        <p14:creationId xmlns:p14="http://schemas.microsoft.com/office/powerpoint/2010/main" val="23789868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Image 42">
            <a:extLst>
              <a:ext uri="{FF2B5EF4-FFF2-40B4-BE49-F238E27FC236}">
                <a16:creationId xmlns:a16="http://schemas.microsoft.com/office/drawing/2014/main" id="{4D784195-D8C4-BFBB-63D0-7598019F1388}"/>
              </a:ext>
            </a:extLst>
          </p:cNvPr>
          <p:cNvPicPr>
            <a:picLocks noChangeAspect="1"/>
          </p:cNvPicPr>
          <p:nvPr/>
        </p:nvPicPr>
        <p:blipFill>
          <a:blip r:embed="rId3"/>
          <a:srcRect t="12555" b="9692"/>
          <a:stretch>
            <a:fillRect/>
          </a:stretch>
        </p:blipFill>
        <p:spPr>
          <a:xfrm>
            <a:off x="0" y="-2"/>
            <a:ext cx="12192000" cy="6319777"/>
          </a:xfrm>
          <a:prstGeom prst="rect">
            <a:avLst/>
          </a:prstGeom>
        </p:spPr>
      </p:pic>
      <p:sp>
        <p:nvSpPr>
          <p:cNvPr id="2" name="ZoneTexte 1">
            <a:extLst>
              <a:ext uri="{FF2B5EF4-FFF2-40B4-BE49-F238E27FC236}">
                <a16:creationId xmlns:a16="http://schemas.microsoft.com/office/drawing/2014/main" id="{29E039B0-049B-370B-B6BA-EC60E4790165}"/>
              </a:ext>
            </a:extLst>
          </p:cNvPr>
          <p:cNvSpPr txBox="1"/>
          <p:nvPr/>
        </p:nvSpPr>
        <p:spPr>
          <a:xfrm>
            <a:off x="787078" y="538225"/>
            <a:ext cx="10729731" cy="1323439"/>
          </a:xfrm>
          <a:prstGeom prst="rect">
            <a:avLst/>
          </a:prstGeom>
          <a:noFill/>
        </p:spPr>
        <p:txBody>
          <a:bodyPr wrap="square" rtlCol="0">
            <a:spAutoFit/>
          </a:bodyPr>
          <a:lstStyle/>
          <a:p>
            <a:pPr algn="ctr"/>
            <a:r>
              <a:rPr lang="fr-PF" sz="4000" dirty="0">
                <a:solidFill>
                  <a:schemeClr val="bg1"/>
                </a:solidFill>
                <a:latin typeface="Cooper Black" panose="0208090404030B020404" pitchFamily="18" charset="77"/>
              </a:rPr>
              <a:t>NOS OISEAUX SONT IRREMPLAÇABLES STOP EXTINCTION !</a:t>
            </a:r>
          </a:p>
        </p:txBody>
      </p:sp>
    </p:spTree>
    <p:extLst>
      <p:ext uri="{BB962C8B-B14F-4D97-AF65-F5344CB8AC3E}">
        <p14:creationId xmlns:p14="http://schemas.microsoft.com/office/powerpoint/2010/main" val="7510454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TRICERATOPS THEME" val="MRLcVjX5"/>
  <p:tag name="ARTICULATE_SLIDE_COUNT" val="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1_Thème Office">
  <a:themeElements>
    <a:clrScheme name="Personnalisé 4">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488A15"/>
      </a:accent6>
      <a:hlink>
        <a:srgbClr val="F49100"/>
      </a:hlink>
      <a:folHlink>
        <a:srgbClr val="85DFD0"/>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D582EF-0C1E-4223-821C-06B357F4083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FA4079C-B995-4380-B9B3-7AA59BD227BF}">
  <ds:schemaRefs>
    <ds:schemaRef ds:uri="http://schemas.microsoft.com/sharepoint/v3/contenttype/forms"/>
  </ds:schemaRefs>
</ds:datastoreItem>
</file>

<file path=customXml/itemProps3.xml><?xml version="1.0" encoding="utf-8"?>
<ds:datastoreItem xmlns:ds="http://schemas.openxmlformats.org/officeDocument/2006/customXml" ds:itemID="{034C581A-2515-4085-85C4-F8EE3C7E5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{4DB2D0A2-18B9-1943-A405-AF0764FF49C5}tf16401378</Template>
  <TotalTime>2255</TotalTime>
  <Words>2939</Words>
  <Application>Microsoft Office PowerPoint</Application>
  <PresentationFormat>Grand écran</PresentationFormat>
  <Paragraphs>175</Paragraphs>
  <Slides>44</Slides>
  <Notes>34</Notes>
  <HiddenSlides>0</HiddenSlides>
  <MMClips>0</MMClips>
  <ScaleCrop>false</ScaleCrop>
  <HeadingPairs>
    <vt:vector size="6" baseType="variant">
      <vt:variant>
        <vt:lpstr>Polices utilisées</vt:lpstr>
      </vt:variant>
      <vt:variant>
        <vt:i4>5</vt:i4>
      </vt:variant>
      <vt:variant>
        <vt:lpstr>Thème</vt:lpstr>
      </vt:variant>
      <vt:variant>
        <vt:i4>2</vt:i4>
      </vt:variant>
      <vt:variant>
        <vt:lpstr>Titres des diapositives</vt:lpstr>
      </vt:variant>
      <vt:variant>
        <vt:i4>44</vt:i4>
      </vt:variant>
    </vt:vector>
  </HeadingPairs>
  <TitlesOfParts>
    <vt:vector size="51" baseType="lpstr">
      <vt:lpstr>Arial</vt:lpstr>
      <vt:lpstr>Britannic Bold</vt:lpstr>
      <vt:lpstr>Calibri</vt:lpstr>
      <vt:lpstr>Calibri Light</vt:lpstr>
      <vt:lpstr>Cooper Black</vt:lpstr>
      <vt:lpstr>Thème Office</vt:lpstr>
      <vt:lpstr>1_Thème Office</vt:lpstr>
      <vt:lpstr>Les Oiseaux endémiques de l’Archipel de la Société</vt:lpstr>
      <vt:lpstr>QUELS SONT LES TYPES D’OISEAUX ?</vt:lpstr>
      <vt:lpstr>Présentation PowerPoint</vt:lpstr>
      <vt:lpstr>Présentation PowerPoint</vt:lpstr>
      <vt:lpstr>Présentation PowerPoint</vt:lpstr>
      <vt:lpstr>C’est bien moi le u’upa ou Ptilope de la Société. </vt:lpstr>
      <vt:lpstr>Présentation PowerPoint</vt:lpstr>
      <vt:lpstr>Présentation PowerPoint</vt:lpstr>
      <vt:lpstr>Présentation PowerPoint</vt:lpstr>
      <vt:lpstr>Mon nom tupuna c’est le ‘ōmāma’o et en français c’est le Monarque de Tahiti  </vt:lpstr>
      <vt:lpstr>Présentation PowerPoint</vt:lpstr>
      <vt:lpstr>En tahitien, on m’appelle ruro et en français je suis le martin-chasseur vénéré. </vt:lpstr>
      <vt:lpstr>Présentation PowerPoint</vt:lpstr>
      <vt:lpstr>On m’appelle parfois ruro, parfois ruru et en français je suis le martin-chasseur respecté. </vt:lpstr>
      <vt:lpstr>Présentation PowerPoint</vt:lpstr>
      <vt:lpstr>Je suis le ’ōpe’a ou Salangane de la Société. </vt:lpstr>
      <vt:lpstr>Présentation PowerPoint</vt:lpstr>
      <vt:lpstr>Je suis le ’ōpe’a ou Hirondelle de Tahiti. </vt:lpstr>
      <vt:lpstr>Présentation PowerPoint</vt:lpstr>
      <vt:lpstr>Vini est mon nom polynésien, en français c’est lori nonnette</vt:lpstr>
      <vt:lpstr>Présentation PowerPoint</vt:lpstr>
      <vt:lpstr>Je suis le  ‘ōtātare ou manu‘ofe  et mon nom français c’est la Rousserole de Tahiti.</vt:lpstr>
      <vt:lpstr>Présentation PowerPoint</vt:lpstr>
      <vt:lpstr>Je suis le dernier des 3 ruro de la Société, je suis le Martin-chasseur de Young.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Chloé BROWN</dc:creator>
  <cp:lastModifiedBy>blanvillaincaroline@outlook.fr</cp:lastModifiedBy>
  <cp:revision>49</cp:revision>
  <dcterms:created xsi:type="dcterms:W3CDTF">2024-06-11T22:29:11Z</dcterms:created>
  <dcterms:modified xsi:type="dcterms:W3CDTF">2025-11-07T23:27:16Z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