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ppt/tags/tag9.xml" ContentType="application/vnd.openxmlformats-officedocument.presentationml.tags+xml"/>
  <Override PartName="/ppt/notesSlides/notesSlide12.xml" ContentType="application/vnd.openxmlformats-officedocument.presentationml.notesSlide+xml"/>
  <Override PartName="/ppt/tags/tag10.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11.xml" ContentType="application/vnd.openxmlformats-officedocument.presentationml.tags+xml"/>
  <Override PartName="/ppt/notesSlides/notesSlide15.xml" ContentType="application/vnd.openxmlformats-officedocument.presentationml.notesSlide+xml"/>
  <Override PartName="/ppt/tags/tag12.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4" r:id="rId4"/>
  </p:sldMasterIdLst>
  <p:notesMasterIdLst>
    <p:notesMasterId r:id="rId45"/>
  </p:notesMasterIdLst>
  <p:handoutMasterIdLst>
    <p:handoutMasterId r:id="rId46"/>
  </p:handoutMasterIdLst>
  <p:sldIdLst>
    <p:sldId id="256" r:id="rId5"/>
    <p:sldId id="280" r:id="rId6"/>
    <p:sldId id="260" r:id="rId7"/>
    <p:sldId id="262" r:id="rId8"/>
    <p:sldId id="285" r:id="rId9"/>
    <p:sldId id="286" r:id="rId10"/>
    <p:sldId id="270" r:id="rId11"/>
    <p:sldId id="282" r:id="rId12"/>
    <p:sldId id="265" r:id="rId13"/>
    <p:sldId id="263" r:id="rId14"/>
    <p:sldId id="281" r:id="rId15"/>
    <p:sldId id="269" r:id="rId16"/>
    <p:sldId id="308" r:id="rId17"/>
    <p:sldId id="309" r:id="rId18"/>
    <p:sldId id="310" r:id="rId19"/>
    <p:sldId id="311" r:id="rId20"/>
    <p:sldId id="290" r:id="rId21"/>
    <p:sldId id="291" r:id="rId22"/>
    <p:sldId id="276" r:id="rId23"/>
    <p:sldId id="287" r:id="rId24"/>
    <p:sldId id="306" r:id="rId25"/>
    <p:sldId id="324" r:id="rId26"/>
    <p:sldId id="292" r:id="rId27"/>
    <p:sldId id="293" r:id="rId28"/>
    <p:sldId id="294" r:id="rId29"/>
    <p:sldId id="296" r:id="rId30"/>
    <p:sldId id="297" r:id="rId31"/>
    <p:sldId id="295" r:id="rId32"/>
    <p:sldId id="323" r:id="rId33"/>
    <p:sldId id="298" r:id="rId34"/>
    <p:sldId id="325" r:id="rId35"/>
    <p:sldId id="299" r:id="rId36"/>
    <p:sldId id="326" r:id="rId37"/>
    <p:sldId id="300" r:id="rId38"/>
    <p:sldId id="301" r:id="rId39"/>
    <p:sldId id="302" r:id="rId40"/>
    <p:sldId id="303" r:id="rId41"/>
    <p:sldId id="304" r:id="rId42"/>
    <p:sldId id="305" r:id="rId43"/>
    <p:sldId id="307" r:id="rId44"/>
  </p:sldIdLst>
  <p:sldSz cx="12192000" cy="6858000"/>
  <p:notesSz cx="6858000" cy="9144000"/>
  <p:custDataLst>
    <p:tags r:id="rId47"/>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502D"/>
    <a:srgbClr val="80A04B"/>
    <a:srgbClr val="278A77"/>
    <a:srgbClr val="569EAA"/>
    <a:srgbClr val="008DBF"/>
    <a:srgbClr val="FFFFFF"/>
    <a:srgbClr val="03B992"/>
    <a:srgbClr val="384449"/>
    <a:srgbClr val="54717E"/>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787" autoAdjust="0"/>
    <p:restoredTop sz="85714" autoAdjust="0"/>
  </p:normalViewPr>
  <p:slideViewPr>
    <p:cSldViewPr snapToGrid="0">
      <p:cViewPr varScale="1">
        <p:scale>
          <a:sx n="95" d="100"/>
          <a:sy n="95" d="100"/>
        </p:scale>
        <p:origin x="804"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107" d="100"/>
          <a:sy n="107" d="100"/>
        </p:scale>
        <p:origin x="3816" y="17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a:extLst>
              <a:ext uri="{FF2B5EF4-FFF2-40B4-BE49-F238E27FC236}">
                <a16:creationId xmlns:a16="http://schemas.microsoft.com/office/drawing/2014/main" id="{E825DAD7-D6F1-085F-8463-F22721690E6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PF"/>
          </a:p>
        </p:txBody>
      </p:sp>
      <p:sp>
        <p:nvSpPr>
          <p:cNvPr id="3" name="Espace réservé de la date 2">
            <a:extLst>
              <a:ext uri="{FF2B5EF4-FFF2-40B4-BE49-F238E27FC236}">
                <a16:creationId xmlns:a16="http://schemas.microsoft.com/office/drawing/2014/main" id="{C4CE1685-CA2C-E785-279E-6B0F4422332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49CCEE6-C81F-2F4B-8968-33247E4B62B8}" type="datetimeFigureOut">
              <a:rPr lang="fr-PF" smtClean="0"/>
              <a:t>10/28/2025</a:t>
            </a:fld>
            <a:endParaRPr lang="fr-PF"/>
          </a:p>
        </p:txBody>
      </p:sp>
      <p:sp>
        <p:nvSpPr>
          <p:cNvPr id="4" name="Espace réservé du pied de page 3">
            <a:extLst>
              <a:ext uri="{FF2B5EF4-FFF2-40B4-BE49-F238E27FC236}">
                <a16:creationId xmlns:a16="http://schemas.microsoft.com/office/drawing/2014/main" id="{5B62510E-07A2-CED8-40D9-EB83D3ACEE1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fr-PF"/>
          </a:p>
        </p:txBody>
      </p:sp>
      <p:sp>
        <p:nvSpPr>
          <p:cNvPr id="5" name="Espace réservé du numéro de diapositive 4">
            <a:extLst>
              <a:ext uri="{FF2B5EF4-FFF2-40B4-BE49-F238E27FC236}">
                <a16:creationId xmlns:a16="http://schemas.microsoft.com/office/drawing/2014/main" id="{E70D0B2D-AC59-D0BD-28A9-8FE084E844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0053A9-990D-314A-ABA2-C23EB3B3A6EB}" type="slidenum">
              <a:rPr lang="fr-PF" smtClean="0"/>
              <a:t>‹N°›</a:t>
            </a:fld>
            <a:endParaRPr lang="fr-PF"/>
          </a:p>
        </p:txBody>
      </p:sp>
    </p:spTree>
    <p:extLst>
      <p:ext uri="{BB962C8B-B14F-4D97-AF65-F5344CB8AC3E}">
        <p14:creationId xmlns:p14="http://schemas.microsoft.com/office/powerpoint/2010/main" val="12413487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A1F8C7-4B00-4F96-84C6-AD78279938BF}" type="datetimeFigureOut">
              <a:rPr lang="en-US" smtClean="0"/>
              <a:t>10/28/2025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04128-CE58-47A7-83DB-836746FDB381}" type="slidenum">
              <a:rPr lang="en-US" smtClean="0"/>
              <a:t>‹N°›</a:t>
            </a:fld>
            <a:endParaRPr lang="en-US"/>
          </a:p>
        </p:txBody>
      </p:sp>
    </p:spTree>
    <p:extLst>
      <p:ext uri="{BB962C8B-B14F-4D97-AF65-F5344CB8AC3E}">
        <p14:creationId xmlns:p14="http://schemas.microsoft.com/office/powerpoint/2010/main" val="3691065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a:t>
            </a:fld>
            <a:endParaRPr lang="en-US"/>
          </a:p>
        </p:txBody>
      </p:sp>
    </p:spTree>
    <p:extLst>
      <p:ext uri="{BB962C8B-B14F-4D97-AF65-F5344CB8AC3E}">
        <p14:creationId xmlns:p14="http://schemas.microsoft.com/office/powerpoint/2010/main" val="3880609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solidFill>
                  <a:schemeClr val="bg1"/>
                </a:solidFill>
              </a:rPr>
              <a:t>Les oiseaux terrestre: Ils nichent et se nourrissent uniquement sur terre de fruits, de nectar/pollen ou d’insectes</a:t>
            </a:r>
          </a:p>
          <a:p>
            <a:r>
              <a:rPr lang="fr-PF" dirty="0">
                <a:solidFill>
                  <a:schemeClr val="bg1"/>
                </a:solidFill>
              </a:rPr>
              <a:t>Leurs pattes et leurs becs sont de forme différentes selon les différentes espèces.</a:t>
            </a:r>
          </a:p>
          <a:p>
            <a:r>
              <a:rPr lang="fr-PF" dirty="0"/>
              <a:t>Les oiseaux marins: </a:t>
            </a:r>
            <a:r>
              <a:rPr lang="fr-PF" dirty="0">
                <a:solidFill>
                  <a:schemeClr val="bg1"/>
                </a:solidFill>
              </a:rPr>
              <a:t>Ils se nourrissent exclusivements en mer de petits poissons, crustacés etc. qu’ils pêchent en mer</a:t>
            </a:r>
          </a:p>
          <a:p>
            <a:r>
              <a:rPr lang="fr-PF" dirty="0">
                <a:solidFill>
                  <a:schemeClr val="bg1"/>
                </a:solidFill>
              </a:rPr>
              <a:t>Ils ont tous les pattes palmées.</a:t>
            </a:r>
          </a:p>
          <a:p>
            <a:r>
              <a:rPr lang="fr-FR" dirty="0"/>
              <a:t>On peut aussi préciser que les oiseaux portent des plumes, contrairement aux Mammifères qui portent des poils</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a:t>
            </a:fld>
            <a:endParaRPr lang="en-US"/>
          </a:p>
        </p:txBody>
      </p:sp>
    </p:spTree>
    <p:extLst>
      <p:ext uri="{BB962C8B-B14F-4D97-AF65-F5344CB8AC3E}">
        <p14:creationId xmlns:p14="http://schemas.microsoft.com/office/powerpoint/2010/main" val="244432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Dans les grands titres, on parle des oiseaux qui peuvent êtres indigènes, Endémiques, ou introduits</a:t>
            </a:r>
          </a:p>
          <a:p>
            <a:r>
              <a:rPr lang="fr-FR" dirty="0"/>
              <a:t>Mais dans les espèces introduites, comme aucun mammifère n’était présent en Polynésie française, il est bon de préciser ces espèces introduites là car elles ont un impact majeur sur nos oiseaux endémiques</a:t>
            </a:r>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a:t>
            </a:fld>
            <a:endParaRPr lang="en-US"/>
          </a:p>
        </p:txBody>
      </p:sp>
    </p:spTree>
    <p:extLst>
      <p:ext uri="{BB962C8B-B14F-4D97-AF65-F5344CB8AC3E}">
        <p14:creationId xmlns:p14="http://schemas.microsoft.com/office/powerpoint/2010/main" val="3863436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a:t>
            </a:fld>
            <a:endParaRPr lang="en-US"/>
          </a:p>
        </p:txBody>
      </p:sp>
    </p:spTree>
    <p:extLst>
      <p:ext uri="{BB962C8B-B14F-4D97-AF65-F5344CB8AC3E}">
        <p14:creationId xmlns:p14="http://schemas.microsoft.com/office/powerpoint/2010/main" val="1109042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5</a:t>
            </a:fld>
            <a:endParaRPr lang="en-US"/>
          </a:p>
        </p:txBody>
      </p:sp>
    </p:spTree>
    <p:extLst>
      <p:ext uri="{BB962C8B-B14F-4D97-AF65-F5344CB8AC3E}">
        <p14:creationId xmlns:p14="http://schemas.microsoft.com/office/powerpoint/2010/main" val="38238271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PF" dirty="0"/>
              <a:t>Autrefois présent dans au moins 24 iles de la société et atolls des Tuamotu-Gambier, </a:t>
            </a:r>
            <a:r>
              <a:rPr lang="fr-FR" dirty="0"/>
              <a:t>dont Tahiti et Moorea (!),</a:t>
            </a:r>
            <a:r>
              <a:rPr lang="fr-PF" dirty="0"/>
              <a:t> on ne me retrouve plus que sur </a:t>
            </a:r>
            <a:r>
              <a:rPr lang="fr-FR" dirty="0"/>
              <a:t>3</a:t>
            </a:r>
            <a:r>
              <a:rPr lang="fr-PF" dirty="0"/>
              <a:t> des îles du groupe Acteons</a:t>
            </a:r>
            <a:r>
              <a:rPr lang="fr-FR" dirty="0"/>
              <a:t> à cause des espèces introduites par l’homme</a:t>
            </a:r>
            <a:r>
              <a:rPr lang="fr-PF" dirty="0"/>
              <a:t>. Nous ne sommes plus que 200 individus à ce jour, ce qui fait de moi une des espèces les pus menacées au monde. </a:t>
            </a:r>
            <a:r>
              <a:rPr lang="fr-FR" sz="1200" dirty="0"/>
              <a:t>L’UICN me considère comme une espèce en danger critique d’extinction - à protéger d’urgence !.</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dirty="0"/>
              <a:t>Je suis comme un petit pigeon ou une petite tourterelle, mais j’ai de très grandes pattes car je marche beaucoup sur le sol, Autrefois, c’est moi qui dispersais dans tout les motu les graines des petites plantes locales</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dirty="0"/>
              <a:t>Deux des trois îles où je vis encore ont été dératisées en 2015 par la SOP aidé de la DIREN et de la communauté internationale. Sans cette action, je ne vivrais plus que sur une île unique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6</a:t>
            </a:fld>
            <a:endParaRPr lang="en-US"/>
          </a:p>
        </p:txBody>
      </p:sp>
    </p:spTree>
    <p:extLst>
      <p:ext uri="{BB962C8B-B14F-4D97-AF65-F5344CB8AC3E}">
        <p14:creationId xmlns:p14="http://schemas.microsoft.com/office/powerpoint/2010/main" val="4092815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7</a:t>
            </a:fld>
            <a:endParaRPr lang="en-US"/>
          </a:p>
        </p:txBody>
      </p:sp>
    </p:spTree>
    <p:extLst>
      <p:ext uri="{BB962C8B-B14F-4D97-AF65-F5344CB8AC3E}">
        <p14:creationId xmlns:p14="http://schemas.microsoft.com/office/powerpoint/2010/main" val="10243254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Mon nom titi vient des « ti-ti-ti » successifs que j’émets en permanence. Le Code de l’environnement de PF me classe comme une espèce à protéger car unique au monde et l’UICN m’a mis dans la catégorie « En danger d’extinction » car je disparais à cause des espèces introduites par l’homme. Avant j’étais vraiment partout dans les Tuamotu (plus d’une vingtaine d’îles au début du 19</a:t>
            </a:r>
            <a:r>
              <a:rPr lang="fr-FR" sz="1200" baseline="30000" dirty="0"/>
              <a:t>ème</a:t>
            </a:r>
            <a:r>
              <a:rPr lang="fr-FR" sz="1200" dirty="0"/>
              <a:t> siècle), maintenant je suis encore présent dans 8 îles mais abondant dans seulement deux îles (Morane et Tenararo). Comme ça fait 40 à 60 millions d’années que je vis aux Tuamotu sans le moindre prédateur, je suis tellement naïf, que j’accoure à la rencontre de toute personne ou tout animal qui arrive sur mon territoire: un comportement catastrophique face à un prédateur introduit par l’homme ! A oui, j’accoure et je fais même parfois une petite danse de bienvenue. Avec moi tout explorateur se transforme en ‘Princesse Disney’, entourés d’oiseaux adorables qui l’admirent…</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8</a:t>
            </a:fld>
            <a:endParaRPr lang="en-US"/>
          </a:p>
        </p:txBody>
      </p:sp>
    </p:spTree>
    <p:extLst>
      <p:ext uri="{BB962C8B-B14F-4D97-AF65-F5344CB8AC3E}">
        <p14:creationId xmlns:p14="http://schemas.microsoft.com/office/powerpoint/2010/main" val="2369542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Même je ne suis pas considéré comme une espèce menacée, je suis de plus en plus rare dans les atolls, notamment à cause des nuisibles introduits et de la dégradation de mon habitat. Pourtant c’est moi qui dissémine les arbres de taille moyenne dans les Tuamotu – via les graines et les fruits que j’arrive à avaler. Pitié, arrêter le brulis: il dévaste les arbres où je me nourris et il détruit mes nids.</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10</a:t>
            </a:fld>
            <a:endParaRPr lang="en-US"/>
          </a:p>
        </p:txBody>
      </p:sp>
    </p:spTree>
    <p:extLst>
      <p:ext uri="{BB962C8B-B14F-4D97-AF65-F5344CB8AC3E}">
        <p14:creationId xmlns:p14="http://schemas.microsoft.com/office/powerpoint/2010/main" val="3450847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Nulle part ailleurs au monde</a:t>
            </a:r>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11</a:t>
            </a:fld>
            <a:endParaRPr lang="en-US"/>
          </a:p>
        </p:txBody>
      </p:sp>
    </p:spTree>
    <p:extLst>
      <p:ext uri="{BB962C8B-B14F-4D97-AF65-F5344CB8AC3E}">
        <p14:creationId xmlns:p14="http://schemas.microsoft.com/office/powerpoint/2010/main" val="2168091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Même si je ressemble beaucoup à mon cousin des Tuamotu, je suis strictement endémique à Makatea et je n’existe nulle part ailleurs au monde. Je suis sensible à tous nuisibles introduits et à la dégradation de mon habitat. Je suis protégé par le Code de l’environnement de PF et classé « Vulnérable » à l’extinction par l’UICN. Sur Makatea, je dissémine les arbres et arbustes de l’île très activement, et c’est tant mieux car c’est une des forêts les plus riches et originale des Tuamotu.</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12</a:t>
            </a:fld>
            <a:endParaRPr lang="en-US"/>
          </a:p>
        </p:txBody>
      </p:sp>
    </p:spTree>
    <p:extLst>
      <p:ext uri="{BB962C8B-B14F-4D97-AF65-F5344CB8AC3E}">
        <p14:creationId xmlns:p14="http://schemas.microsoft.com/office/powerpoint/2010/main" val="15761955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8D9A0-1D3F-5E94-E5A5-DF5035F1CD6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E2F8385-330E-C2EF-291D-C2A1E1428C9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EA54B2B-5905-93C0-A26F-6F96FD3772E4}"/>
              </a:ext>
            </a:extLst>
          </p:cNvPr>
          <p:cNvSpPr>
            <a:spLocks noGrp="1"/>
          </p:cNvSpPr>
          <p:nvPr>
            <p:ph type="body" idx="1"/>
          </p:nvPr>
        </p:nvSpPr>
        <p:spPr/>
        <p:txBody>
          <a:bodyPr/>
          <a:lstStyle/>
          <a:p>
            <a:r>
              <a:rPr lang="fr-PF" dirty="0"/>
              <a:t>je ne survit plus que sur Makatea alors que j’existais </a:t>
            </a:r>
            <a:r>
              <a:rPr lang="fr-FR" dirty="0"/>
              <a:t>encore </a:t>
            </a:r>
            <a:r>
              <a:rPr lang="fr-PF" dirty="0"/>
              <a:t>sur Tahiti </a:t>
            </a:r>
            <a:r>
              <a:rPr lang="fr-FR" dirty="0"/>
              <a:t>tout récemment</a:t>
            </a:r>
            <a:r>
              <a:rPr lang="fr-PF" dirty="0"/>
              <a:t>. L’introduction </a:t>
            </a:r>
            <a:r>
              <a:rPr lang="fr-FR" dirty="0"/>
              <a:t>du Busard de Gould (un rapace diurne, cad un oiseau de proie qui chasse la journée) </a:t>
            </a:r>
            <a:r>
              <a:rPr lang="fr-PF" dirty="0"/>
              <a:t>sur l’archipel de la Société a eu raison de moi. Le rupe est protégé par le Code de l’environnement de PF.</a:t>
            </a:r>
            <a:r>
              <a:rPr lang="fr-FR" dirty="0"/>
              <a:t> Il est classé « en danger d’extinction » par l’IUCN</a:t>
            </a:r>
          </a:p>
          <a:p>
            <a:r>
              <a:rPr lang="fr-FR" dirty="0"/>
              <a:t>Savez-vous que je fais un mètre d’envergure et que</a:t>
            </a:r>
            <a:r>
              <a:rPr lang="fr-PF" dirty="0"/>
              <a:t> </a:t>
            </a:r>
            <a:r>
              <a:rPr lang="fr-FR" dirty="0"/>
              <a:t>J’aboie comme un chien ?!! Et c’est moi qui étais chargé de la dissémination des gros arbres dans les écosystèmes terrestres de la Société et des Tuamotu Gambier grâce à ma capacité à engloutir les fruits et graines de grosse taille. Désormais, ces arbres ne sont plus disséminés dans beaucoup d’îles et disparaissent.</a:t>
            </a:r>
            <a:endParaRPr lang="fr-PF" dirty="0"/>
          </a:p>
        </p:txBody>
      </p:sp>
      <p:sp>
        <p:nvSpPr>
          <p:cNvPr id="4" name="Espace réservé du numéro de diapositive 3">
            <a:extLst>
              <a:ext uri="{FF2B5EF4-FFF2-40B4-BE49-F238E27FC236}">
                <a16:creationId xmlns:a16="http://schemas.microsoft.com/office/drawing/2014/main" id="{1F84BC68-FCF8-AA2A-E381-877B2FD67057}"/>
              </a:ext>
            </a:extLst>
          </p:cNvPr>
          <p:cNvSpPr>
            <a:spLocks noGrp="1"/>
          </p:cNvSpPr>
          <p:nvPr>
            <p:ph type="sldNum" sz="quarter" idx="5"/>
          </p:nvPr>
        </p:nvSpPr>
        <p:spPr/>
        <p:txBody>
          <a:bodyPr/>
          <a:lstStyle/>
          <a:p>
            <a:fld id="{E9E04128-CE58-47A7-83DB-836746FDB381}" type="slidenum">
              <a:rPr lang="en-US" smtClean="0"/>
              <a:t>14</a:t>
            </a:fld>
            <a:endParaRPr lang="en-US"/>
          </a:p>
        </p:txBody>
      </p:sp>
    </p:spTree>
    <p:extLst>
      <p:ext uri="{BB962C8B-B14F-4D97-AF65-F5344CB8AC3E}">
        <p14:creationId xmlns:p14="http://schemas.microsoft.com/office/powerpoint/2010/main" val="16744029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47B9E-0092-6017-FBF5-B02338C9513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8BC90B8-E6E9-DEA5-D078-B4944C339F3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972716D-C3BB-1531-09B7-90813048A624}"/>
              </a:ext>
            </a:extLst>
          </p:cNvPr>
          <p:cNvSpPr>
            <a:spLocks noGrp="1"/>
          </p:cNvSpPr>
          <p:nvPr>
            <p:ph type="body" idx="1"/>
          </p:nvPr>
        </p:nvSpPr>
        <p:spPr/>
        <p:txBody>
          <a:bodyPr/>
          <a:lstStyle/>
          <a:p>
            <a:r>
              <a:rPr lang="fr-FR" sz="1200" dirty="0"/>
              <a:t>Une des 3 perruches de PF, je suis « vulnérable à l’extinction » pour l’UICN à cause de l’introduction des espèces invasives que l’homme transporte de motu en motu ou d’île en île sans faire attention à moi. Heureusement on me trouve encore sur plusieurs atolls : Rangiroa, Arutua, Kaukura etc. et même à </a:t>
            </a:r>
            <a:r>
              <a:rPr lang="fr-FR" sz="1200" dirty="0" err="1"/>
              <a:t>Aitutaki</a:t>
            </a:r>
            <a:r>
              <a:rPr lang="fr-FR" sz="1200" dirty="0"/>
              <a:t>, aux îles Cook. Je suis protégé par le code de l’environnement de PF.</a:t>
            </a:r>
          </a:p>
          <a:p>
            <a:r>
              <a:rPr lang="fr-FR" sz="1200" dirty="0"/>
              <a:t>Savez-vous qu’on m’appelle Vini car Vini signifie ‘Bavard’ or je reste en contact vocal permanent avec mes frères et sœurs – les îles où je persiste encore sont toutes joyeuses et bruissent de nos chants permanents – avez-vous remarquer comme une île remplie de rats, de chat donc sans ses oiseaux est silencieuse ?</a:t>
            </a:r>
            <a:endParaRPr lang="fr-PF" dirty="0"/>
          </a:p>
        </p:txBody>
      </p:sp>
      <p:sp>
        <p:nvSpPr>
          <p:cNvPr id="4" name="Espace réservé du numéro de diapositive 3">
            <a:extLst>
              <a:ext uri="{FF2B5EF4-FFF2-40B4-BE49-F238E27FC236}">
                <a16:creationId xmlns:a16="http://schemas.microsoft.com/office/drawing/2014/main" id="{EEEDD075-5785-A55F-4D18-B00866F7B306}"/>
              </a:ext>
            </a:extLst>
          </p:cNvPr>
          <p:cNvSpPr>
            <a:spLocks noGrp="1"/>
          </p:cNvSpPr>
          <p:nvPr>
            <p:ph type="sldNum" sz="quarter" idx="5"/>
          </p:nvPr>
        </p:nvSpPr>
        <p:spPr/>
        <p:txBody>
          <a:bodyPr/>
          <a:lstStyle/>
          <a:p>
            <a:fld id="{E9E04128-CE58-47A7-83DB-836746FDB381}" type="slidenum">
              <a:rPr lang="en-US" smtClean="0"/>
              <a:t>16</a:t>
            </a:fld>
            <a:endParaRPr lang="en-US"/>
          </a:p>
        </p:txBody>
      </p:sp>
    </p:spTree>
    <p:extLst>
      <p:ext uri="{BB962C8B-B14F-4D97-AF65-F5344CB8AC3E}">
        <p14:creationId xmlns:p14="http://schemas.microsoft.com/office/powerpoint/2010/main" val="33598032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On peut dire la phrase: on me trouve uniquement sur Niau et nulle part ailleurs au monde ; ou alors je suis l’oiseau emblématique des habitants de Niau</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17</a:t>
            </a:fld>
            <a:endParaRPr lang="en-US"/>
          </a:p>
        </p:txBody>
      </p:sp>
    </p:spTree>
    <p:extLst>
      <p:ext uri="{BB962C8B-B14F-4D97-AF65-F5344CB8AC3E}">
        <p14:creationId xmlns:p14="http://schemas.microsoft.com/office/powerpoint/2010/main" val="29719284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Il reste moins de 200 </a:t>
            </a:r>
            <a:r>
              <a:rPr lang="fr-FR" sz="1200" i="1" dirty="0" err="1"/>
              <a:t>koteuteu</a:t>
            </a:r>
            <a:r>
              <a:rPr lang="fr-FR" sz="1200" dirty="0"/>
              <a:t> au monde et nous ne survivant que sur l’île de Niau. Les nombreuses espèces nuisibles introduites sont des menaces pour nous : les rats, les chats qui ont été introduits sur notre île. Mais aussi nos  jeunes qui apprennent à voler du sol sont victimes des feus lors des brulis et nos nids (dans des cocotiers morts) sont détruits pour ‘nettoyer ou régénérer la cocoteraie.</a:t>
            </a:r>
          </a:p>
          <a:p>
            <a:r>
              <a:rPr lang="fr-FR" sz="1200" dirty="0"/>
              <a:t>Nous sommes protégés par le Code de l’environnement de PF et l’Union Internationale pour la Conservation de la Nature (UICN) nous a placé dans la catégorie « danger critique d’extinction ». </a:t>
            </a:r>
          </a:p>
          <a:p>
            <a:r>
              <a:rPr lang="fr-FR" sz="1200" dirty="0"/>
              <a:t>Savez vous que mon chéri m’apporte beaucoup d’insecte en guise de cadeau ? – ça le mets dans mes bonnes grâces et ça m’aide à préparer mes œufs. Même si nous avons des aspects différents il est impossible autrement de distinguer les sexes,</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18</a:t>
            </a:fld>
            <a:endParaRPr lang="en-US"/>
          </a:p>
        </p:txBody>
      </p:sp>
    </p:spTree>
    <p:extLst>
      <p:ext uri="{BB962C8B-B14F-4D97-AF65-F5344CB8AC3E}">
        <p14:creationId xmlns:p14="http://schemas.microsoft.com/office/powerpoint/2010/main" val="39388693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Même s’il je ne suis pas considéré en danger, je me raréfie de plus en plus dans les iles/atolls habités, certainement à cause des prédateurs introduits et de la disparition de mon habitat naturel. Or je suis moi aussi unique au monde et protégée par le code de l’environnement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20</a:t>
            </a:fld>
            <a:endParaRPr lang="en-US"/>
          </a:p>
        </p:txBody>
      </p:sp>
    </p:spTree>
    <p:extLst>
      <p:ext uri="{BB962C8B-B14F-4D97-AF65-F5344CB8AC3E}">
        <p14:creationId xmlns:p14="http://schemas.microsoft.com/office/powerpoint/2010/main" val="5347505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PF" dirty="0"/>
              <a:t>Malheureusement depuis la première colonisation des nos îles, </a:t>
            </a:r>
            <a:r>
              <a:rPr lang="fr-FR" dirty="0"/>
              <a:t>50 espèces d’oiseaux endémiques ont disparues en Polynésie Française, il nous reste 30 espèces dont 20 sont menacées selon l’IUCN et 10 à un stade critique.</a:t>
            </a:r>
            <a:endParaRPr lang="fr-PF" dirty="0"/>
          </a:p>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21</a:t>
            </a:fld>
            <a:endParaRPr lang="en-US"/>
          </a:p>
        </p:txBody>
      </p:sp>
    </p:spTree>
    <p:extLst>
      <p:ext uri="{BB962C8B-B14F-4D97-AF65-F5344CB8AC3E}">
        <p14:creationId xmlns:p14="http://schemas.microsoft.com/office/powerpoint/2010/main" val="42402006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9BE75-1813-C75E-0FCE-1F4F4C933AB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ECEEE67-EC12-BC10-2F02-346B8D8BDE1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13C470B-BB71-4C46-2758-11DC6121853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Rien que dans l’archipel des Gambier, 9 oiseaux endémiques ont disparu de Mangareva depuis l’arrivée des premiers polynésiens puis des Européens. Si trois persistent encore ailleurs, 7 espèces ont disparues définitivement dont un Pigeon géant, cousin du Rupe de Makatea (pris en exemple), le gaga, Martin chasseur des Gambier (photo de son cousin de Niau en exemple), une </a:t>
            </a:r>
            <a:r>
              <a:rPr lang="fr-FR" dirty="0" err="1"/>
              <a:t>gallicolombe</a:t>
            </a:r>
            <a:r>
              <a:rPr lang="fr-FR" dirty="0"/>
              <a:t> géante (un gros oiseau de 5 kilos qui se déplaçait au sol) – cousine de la </a:t>
            </a:r>
            <a:r>
              <a:rPr lang="fr-FR" dirty="0" err="1"/>
              <a:t>Tutururu</a:t>
            </a:r>
            <a:r>
              <a:rPr lang="fr-FR" dirty="0"/>
              <a:t> (</a:t>
            </a:r>
            <a:r>
              <a:rPr lang="fr-FR" dirty="0" err="1"/>
              <a:t>itikoe</a:t>
            </a:r>
            <a:r>
              <a:rPr lang="fr-FR" dirty="0"/>
              <a:t> localement) visible dans le cadre…</a:t>
            </a:r>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Des oiseaux très chanteurs ont </a:t>
            </a:r>
            <a:r>
              <a:rPr lang="fr-FR" dirty="0" err="1"/>
              <a:t>définitement</a:t>
            </a:r>
            <a:r>
              <a:rPr lang="fr-FR" dirty="0"/>
              <a:t> disparu: dont la Rousserolle des Gambier (en gravure, la pauvre – elle a totalement disparue) et le siffleur de Mangareva,</a:t>
            </a:r>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On ne sait même plus à quoi ressemblait ce pauvre siffleur, ni le pigeon des Gambier et on a même oublié leurs noms locaux (vernaculaires)</a:t>
            </a:r>
            <a:endParaRPr lang="fr-PF" dirty="0"/>
          </a:p>
          <a:p>
            <a:endParaRPr lang="fr-PF" dirty="0"/>
          </a:p>
        </p:txBody>
      </p:sp>
      <p:sp>
        <p:nvSpPr>
          <p:cNvPr id="4" name="Espace réservé du numéro de diapositive 3">
            <a:extLst>
              <a:ext uri="{FF2B5EF4-FFF2-40B4-BE49-F238E27FC236}">
                <a16:creationId xmlns:a16="http://schemas.microsoft.com/office/drawing/2014/main" id="{AE1D702F-57B1-25A2-F3A5-D45904E81AE3}"/>
              </a:ext>
            </a:extLst>
          </p:cNvPr>
          <p:cNvSpPr>
            <a:spLocks noGrp="1"/>
          </p:cNvSpPr>
          <p:nvPr>
            <p:ph type="sldNum" sz="quarter" idx="5"/>
          </p:nvPr>
        </p:nvSpPr>
        <p:spPr/>
        <p:txBody>
          <a:bodyPr/>
          <a:lstStyle/>
          <a:p>
            <a:fld id="{E9E04128-CE58-47A7-83DB-836746FDB381}" type="slidenum">
              <a:rPr lang="en-US" smtClean="0"/>
              <a:t>22</a:t>
            </a:fld>
            <a:endParaRPr lang="en-US"/>
          </a:p>
        </p:txBody>
      </p:sp>
    </p:spTree>
    <p:extLst>
      <p:ext uri="{BB962C8B-B14F-4D97-AF65-F5344CB8AC3E}">
        <p14:creationId xmlns:p14="http://schemas.microsoft.com/office/powerpoint/2010/main" val="20457773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En Polynésie française, il en existe 3 sortes:</a:t>
            </a:r>
          </a:p>
          <a:p>
            <a:pPr marL="285750" indent="-285750">
              <a:buFontTx/>
              <a:buChar char="-"/>
            </a:pPr>
            <a:r>
              <a:rPr lang="fr-PF" dirty="0"/>
              <a:t>Le rat noir (le plus nuisible)</a:t>
            </a:r>
          </a:p>
          <a:p>
            <a:pPr marL="285750" indent="-285750">
              <a:buFontTx/>
              <a:buChar char="-"/>
            </a:pPr>
            <a:r>
              <a:rPr lang="fr-PF" dirty="0"/>
              <a:t>Le rat </a:t>
            </a:r>
            <a:r>
              <a:rPr lang="fr-FR" dirty="0"/>
              <a:t>polynésien – pas du tout Polynésien, il vient d’Asie !</a:t>
            </a:r>
            <a:endParaRPr lang="fr-PF" dirty="0"/>
          </a:p>
          <a:p>
            <a:pPr marL="285750" indent="-285750">
              <a:buFontTx/>
              <a:buChar char="-"/>
            </a:pPr>
            <a:r>
              <a:rPr lang="fr-PF" dirty="0"/>
              <a:t>Et le </a:t>
            </a:r>
            <a:r>
              <a:rPr lang="fr-FR" dirty="0"/>
              <a:t>Surmulot</a:t>
            </a:r>
            <a:endParaRPr lang="fr-PF" dirty="0"/>
          </a:p>
          <a:p>
            <a:r>
              <a:rPr lang="fr-PF" dirty="0"/>
              <a:t>Ils impactent nos oiseaux en prédatant les nids et oisillons. Ils peuvent aussi nuire à la régénération des plantes et aux récoltes de coprah en se nourrissant des noix de coco encore sur l’arbre.</a:t>
            </a:r>
            <a:endParaRPr lang="fr-FR" dirty="0"/>
          </a:p>
          <a:p>
            <a:r>
              <a:rPr lang="fr-FR" dirty="0"/>
              <a:t>Les rats polynésiens et les surmulots attaquent les oiseaux qui nichent au sol, le rat noir, très arboricole, fini le travail et ne laisse qu’un désert ornithologique dans les îles des Tuamotu qu’il colonise.</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24</a:t>
            </a:fld>
            <a:endParaRPr lang="en-US"/>
          </a:p>
        </p:txBody>
      </p:sp>
    </p:spTree>
    <p:extLst>
      <p:ext uri="{BB962C8B-B14F-4D97-AF65-F5344CB8AC3E}">
        <p14:creationId xmlns:p14="http://schemas.microsoft.com/office/powerpoint/2010/main" val="11595248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C’est le 2e plus grand prédateur d’oiseaux dans le monde. En 2023, la Ligue Pour les Oiseaux de France (LPO) estimait plus de 75 millions d’oiseaux tués par les chats, par an !</a:t>
            </a:r>
            <a:endParaRPr lang="fr-FR" dirty="0"/>
          </a:p>
          <a:p>
            <a:r>
              <a:rPr lang="fr-FR" dirty="0"/>
              <a:t>Attention de ne pas introduire un chat pour lutter contre les rats sur un motu: les rats feront encore plus de petits et vont survivre mais pour nos oiseaux endémiques, ça sera le coup de grâce.</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25</a:t>
            </a:fld>
            <a:endParaRPr lang="en-US"/>
          </a:p>
        </p:txBody>
      </p:sp>
    </p:spTree>
    <p:extLst>
      <p:ext uri="{BB962C8B-B14F-4D97-AF65-F5344CB8AC3E}">
        <p14:creationId xmlns:p14="http://schemas.microsoft.com/office/powerpoint/2010/main" val="17607939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Aux tuamotu-gambier la fourmi folle jaune est très invasives, elle dérange les nids au point de faire fuir les oiseaux</a:t>
            </a:r>
            <a:r>
              <a:rPr lang="fr-FR" dirty="0"/>
              <a:t> et elle dévore les oisillons prisonniers des nids vivants</a:t>
            </a:r>
            <a:r>
              <a:rPr lang="fr-PF" dirty="0"/>
              <a:t>. </a:t>
            </a:r>
            <a:endParaRPr lang="fr-FR" dirty="0"/>
          </a:p>
          <a:p>
            <a:r>
              <a:rPr lang="fr-FR" dirty="0"/>
              <a:t>Dans certains atolls (mais pas encore en Polynésie), elle pullule tellement qu’elle rentre dans les oreilles des gens la nuit et elle provoque des méningites !</a:t>
            </a:r>
          </a:p>
          <a:p>
            <a:r>
              <a:rPr lang="fr-PF" dirty="0"/>
              <a:t>Les piqures de petite fourmis de feu quant à elles </a:t>
            </a:r>
            <a:r>
              <a:rPr lang="fr-FR" dirty="0"/>
              <a:t>aveuglent</a:t>
            </a:r>
            <a:r>
              <a:rPr lang="fr-PF" dirty="0"/>
              <a:t> les oiseaux, </a:t>
            </a:r>
            <a:r>
              <a:rPr lang="fr-FR" dirty="0"/>
              <a:t>les chats, les chiens </a:t>
            </a:r>
            <a:r>
              <a:rPr lang="fr-PF" dirty="0"/>
              <a:t>et </a:t>
            </a:r>
            <a:r>
              <a:rPr lang="fr-FR" dirty="0"/>
              <a:t>sont </a:t>
            </a:r>
            <a:r>
              <a:rPr lang="fr-PF" dirty="0"/>
              <a:t>très douloureuses pour l’Homme. La PFF menace l’habitat et les ressources alimentaires.</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26</a:t>
            </a:fld>
            <a:endParaRPr lang="en-US"/>
          </a:p>
        </p:txBody>
      </p:sp>
    </p:spTree>
    <p:extLst>
      <p:ext uri="{BB962C8B-B14F-4D97-AF65-F5344CB8AC3E}">
        <p14:creationId xmlns:p14="http://schemas.microsoft.com/office/powerpoint/2010/main" val="12019127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Aux Tuamotu les monocultures de cocotiers est péoccupantes. Les plantes invasives modifient les habitats naturels, remplacent les espèces indigènes, réduisent les variétés de ressources alimentaires pour les oiseaux. En PF, il existe plusieurs espèces envahissantes : Le Miconia, le Tulipier du Gabon, le Goyavier de Chine, le Triplaris, le Melinis, le Faux-pistachier etc.</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27</a:t>
            </a:fld>
            <a:endParaRPr lang="en-US"/>
          </a:p>
        </p:txBody>
      </p:sp>
    </p:spTree>
    <p:extLst>
      <p:ext uri="{BB962C8B-B14F-4D97-AF65-F5344CB8AC3E}">
        <p14:creationId xmlns:p14="http://schemas.microsoft.com/office/powerpoint/2010/main" val="31960488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En PF, les 3 grands prédateurs sont le Busard de Gould, le Merle des Moluques et le Bulbul à ventre rouge. Ils prédatent les oisillons et les </a:t>
            </a:r>
            <a:r>
              <a:rPr lang="fr-FR" dirty="0" err="1"/>
              <a:t>œ</a:t>
            </a:r>
            <a:r>
              <a:rPr lang="fr-PF" dirty="0"/>
              <a:t>ufs, harcèlent les adultes, volent nids et nourritures ! Ils peuvent aussi être porteurs de maladies comme la variole ou la malaria aviaire. Les poulets, pigeons etc. peuvent aussi être porteurs de ces maladies.</a:t>
            </a:r>
            <a:endParaRPr lang="fr-FR" dirty="0"/>
          </a:p>
          <a:p>
            <a:r>
              <a:rPr lang="fr-FR" dirty="0"/>
              <a:t>Le Busard de Gould est malheureusement capable d’effectuer de grands survols au-dessus de la mer, les enfants de Makatea doivent rester très vigilants car cet oiseau pourrait faire disparaitre le Rupe de Makatea comme il l’a déjà fait sur Tahiti et Moorea</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28</a:t>
            </a:fld>
            <a:endParaRPr lang="en-US"/>
          </a:p>
        </p:txBody>
      </p:sp>
    </p:spTree>
    <p:extLst>
      <p:ext uri="{BB962C8B-B14F-4D97-AF65-F5344CB8AC3E}">
        <p14:creationId xmlns:p14="http://schemas.microsoft.com/office/powerpoint/2010/main" val="5400772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Les maladies aviaires sont vehiculées principalement par les moustiques comme la malaria aviaire qui est une des causes de la disparition du ‘oma’o keekee</a:t>
            </a:r>
            <a:r>
              <a:rPr lang="fr-FR" dirty="0"/>
              <a:t>, un oiseau endémique strict de </a:t>
            </a:r>
            <a:r>
              <a:rPr lang="fr-FR" dirty="0" err="1"/>
              <a:t>Fatu</a:t>
            </a:r>
            <a:r>
              <a:rPr lang="fr-FR" dirty="0"/>
              <a:t> </a:t>
            </a:r>
            <a:r>
              <a:rPr lang="fr-FR" dirty="0" err="1"/>
              <a:t>Hiva</a:t>
            </a:r>
            <a:r>
              <a:rPr lang="fr-FR" dirty="0"/>
              <a:t> (aux Marquises)</a:t>
            </a:r>
            <a:r>
              <a:rPr lang="fr-PF" dirty="0"/>
              <a:t>. Elles sont aussi vehiculées par les oiseaux introduits comme les pigeons, les merles etc.</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29</a:t>
            </a:fld>
            <a:endParaRPr lang="en-US"/>
          </a:p>
        </p:txBody>
      </p:sp>
    </p:spTree>
    <p:extLst>
      <p:ext uri="{BB962C8B-B14F-4D97-AF65-F5344CB8AC3E}">
        <p14:creationId xmlns:p14="http://schemas.microsoft.com/office/powerpoint/2010/main" val="19769120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Les incendies de forêts, les terrassements, les constructions etc. Tout cela met en péril l’habitat des oiseaux : plus de maisons, plus de nourriture, plus de reprocution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30</a:t>
            </a:fld>
            <a:endParaRPr lang="en-US"/>
          </a:p>
        </p:txBody>
      </p:sp>
    </p:spTree>
    <p:extLst>
      <p:ext uri="{BB962C8B-B14F-4D97-AF65-F5344CB8AC3E}">
        <p14:creationId xmlns:p14="http://schemas.microsoft.com/office/powerpoint/2010/main" val="31368992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 mot biosécurité, mot barbare qui signifie la lutte contre toute introduction de végétaux ou animaux nouveaux sur les îles, devrait être enseigner dans toutes les écoles !</a:t>
            </a:r>
          </a:p>
          <a:p>
            <a:r>
              <a:rPr lang="fr-FR" dirty="0"/>
              <a:t>Car Biosécurité = respect de nos plantes et de nos animaux endémiques, uniques au monde, et présents nulle part ailleurs.</a:t>
            </a:r>
          </a:p>
          <a:p>
            <a:r>
              <a:rPr lang="fr-FR" dirty="0"/>
              <a:t>Ce sont les hommes, en propageant volontairement ou pas d’île en île les espèces introduites, qui ont causé la perte de tous ces oiseaux – il est temps de dire stop à l’extinction et de se responsabiliser nous et nos parents !</a:t>
            </a:r>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31</a:t>
            </a:fld>
            <a:endParaRPr lang="en-US"/>
          </a:p>
        </p:txBody>
      </p:sp>
    </p:spTree>
    <p:extLst>
      <p:ext uri="{BB962C8B-B14F-4D97-AF65-F5344CB8AC3E}">
        <p14:creationId xmlns:p14="http://schemas.microsoft.com/office/powerpoint/2010/main" val="10291939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32</a:t>
            </a:fld>
            <a:endParaRPr lang="en-US"/>
          </a:p>
        </p:txBody>
      </p:sp>
    </p:spTree>
    <p:extLst>
      <p:ext uri="{BB962C8B-B14F-4D97-AF65-F5344CB8AC3E}">
        <p14:creationId xmlns:p14="http://schemas.microsoft.com/office/powerpoint/2010/main" val="2192403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2FE7A-0583-9517-0C29-3471BB0FF4D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B34D6F3-549B-609E-A7D9-CC48CED5A37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5BF9F14-C77A-FF24-2841-E974B24A6795}"/>
              </a:ext>
            </a:extLst>
          </p:cNvPr>
          <p:cNvSpPr>
            <a:spLocks noGrp="1"/>
          </p:cNvSpPr>
          <p:nvPr>
            <p:ph type="body" idx="1"/>
          </p:nvPr>
        </p:nvSpPr>
        <p:spPr/>
        <p:txBody>
          <a:bodyPr/>
          <a:lstStyle/>
          <a:p>
            <a:r>
              <a:rPr lang="fr-FR" dirty="0"/>
              <a:t>Et oui, Biosécurité = respect pour notre nature ! Il est essentiel d’inspecter nos affaires, nos chaussures par exemple pour vérifier qu’il n’y a pas de graines de plantes envahissantes piquées dessus, nos bateaux quand on va au district pour éviter de propager les rats, les chats, les oiseaux, les chiens, les plantes, les fourmis… d’îles en îles</a:t>
            </a:r>
            <a:endParaRPr lang="fr-PF" dirty="0"/>
          </a:p>
        </p:txBody>
      </p:sp>
      <p:sp>
        <p:nvSpPr>
          <p:cNvPr id="4" name="Espace réservé du numéro de diapositive 3">
            <a:extLst>
              <a:ext uri="{FF2B5EF4-FFF2-40B4-BE49-F238E27FC236}">
                <a16:creationId xmlns:a16="http://schemas.microsoft.com/office/drawing/2014/main" id="{FAA6E721-749D-D6AC-B03B-629572640245}"/>
              </a:ext>
            </a:extLst>
          </p:cNvPr>
          <p:cNvSpPr>
            <a:spLocks noGrp="1"/>
          </p:cNvSpPr>
          <p:nvPr>
            <p:ph type="sldNum" sz="quarter" idx="5"/>
          </p:nvPr>
        </p:nvSpPr>
        <p:spPr/>
        <p:txBody>
          <a:bodyPr/>
          <a:lstStyle/>
          <a:p>
            <a:fld id="{E9E04128-CE58-47A7-83DB-836746FDB381}" type="slidenum">
              <a:rPr lang="en-US" smtClean="0"/>
              <a:t>33</a:t>
            </a:fld>
            <a:endParaRPr lang="en-US"/>
          </a:p>
        </p:txBody>
      </p:sp>
    </p:spTree>
    <p:extLst>
      <p:ext uri="{BB962C8B-B14F-4D97-AF65-F5344CB8AC3E}">
        <p14:creationId xmlns:p14="http://schemas.microsoft.com/office/powerpoint/2010/main" val="26263800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Grâce à des pièges de types tapettes ou cages et pose de stations de raticide, on réduit la densité de rats dans les zones importantes pour la conservation des oiseaux</a:t>
            </a:r>
            <a:r>
              <a:rPr lang="fr-FR" dirty="0"/>
              <a:t>, Si vous voulez faire ce type de travail chez vous, contacter nous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34</a:t>
            </a:fld>
            <a:endParaRPr lang="en-US"/>
          </a:p>
        </p:txBody>
      </p:sp>
    </p:spTree>
    <p:extLst>
      <p:ext uri="{BB962C8B-B14F-4D97-AF65-F5344CB8AC3E}">
        <p14:creationId xmlns:p14="http://schemas.microsoft.com/office/powerpoint/2010/main" val="13331813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DF7F2E-0F16-ECC6-024A-CA5076FB35A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5E8CCEE-32A1-7204-305C-DCBB5F81809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4FCD880-3163-9510-7095-8F5EABF93092}"/>
              </a:ext>
            </a:extLst>
          </p:cNvPr>
          <p:cNvSpPr>
            <a:spLocks noGrp="1"/>
          </p:cNvSpPr>
          <p:nvPr>
            <p:ph type="body" idx="1"/>
          </p:nvPr>
        </p:nvSpPr>
        <p:spPr/>
        <p:txBody>
          <a:bodyPr/>
          <a:lstStyle/>
          <a:p>
            <a:r>
              <a:rPr lang="fr-PF" dirty="0"/>
              <a:t>Faites stériliser vos chats et ne les abandonner pas dans la nature, ils peuvent faire beaucoup de dégâts ! Ne pas les introduire sur les motu inhabités est aussi essentiel pour la conservatino des oiseaux.</a:t>
            </a:r>
            <a:endParaRPr lang="fr-FR" dirty="0"/>
          </a:p>
          <a:p>
            <a:endParaRPr lang="fr-FR" dirty="0"/>
          </a:p>
          <a:p>
            <a:r>
              <a:rPr lang="fr-FR" dirty="0"/>
              <a:t>Ps: attention aussi aux chiens et aux cochons: ils déterrent les oiseaux marins cachés dans des terriers, mangent les oiseaux qui nichent au sol et font la même chose avec les œufs de tortues</a:t>
            </a:r>
            <a:endParaRPr lang="fr-PF" dirty="0"/>
          </a:p>
        </p:txBody>
      </p:sp>
      <p:sp>
        <p:nvSpPr>
          <p:cNvPr id="4" name="Espace réservé du numéro de diapositive 3">
            <a:extLst>
              <a:ext uri="{FF2B5EF4-FFF2-40B4-BE49-F238E27FC236}">
                <a16:creationId xmlns:a16="http://schemas.microsoft.com/office/drawing/2014/main" id="{115CBDAC-B18D-A5A3-7CAB-E74EF886320D}"/>
              </a:ext>
            </a:extLst>
          </p:cNvPr>
          <p:cNvSpPr>
            <a:spLocks noGrp="1"/>
          </p:cNvSpPr>
          <p:nvPr>
            <p:ph type="sldNum" sz="quarter" idx="5"/>
          </p:nvPr>
        </p:nvSpPr>
        <p:spPr/>
        <p:txBody>
          <a:bodyPr/>
          <a:lstStyle/>
          <a:p>
            <a:fld id="{E9E04128-CE58-47A7-83DB-836746FDB381}" type="slidenum">
              <a:rPr lang="en-US" smtClean="0"/>
              <a:t>35</a:t>
            </a:fld>
            <a:endParaRPr lang="en-US"/>
          </a:p>
        </p:txBody>
      </p:sp>
    </p:spTree>
    <p:extLst>
      <p:ext uri="{BB962C8B-B14F-4D97-AF65-F5344CB8AC3E}">
        <p14:creationId xmlns:p14="http://schemas.microsoft.com/office/powerpoint/2010/main" val="33677732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3BA4C-54C9-A405-6F41-257717E4D65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772A922-DF1B-2E91-AE79-66DFAA13A78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6DB8E44-3F29-237D-2E76-218C869C78E9}"/>
              </a:ext>
            </a:extLst>
          </p:cNvPr>
          <p:cNvSpPr>
            <a:spLocks noGrp="1"/>
          </p:cNvSpPr>
          <p:nvPr>
            <p:ph type="body" idx="1"/>
          </p:nvPr>
        </p:nvSpPr>
        <p:spPr/>
        <p:txBody>
          <a:bodyPr/>
          <a:lstStyle/>
          <a:p>
            <a:r>
              <a:rPr lang="fr-PF" dirty="0"/>
              <a:t>Ne pas les introduire dans nos îles/atolls et encore moins sur les motu inhabités est aussi essentiel pour la conservation des oiseaux.</a:t>
            </a:r>
          </a:p>
        </p:txBody>
      </p:sp>
      <p:sp>
        <p:nvSpPr>
          <p:cNvPr id="4" name="Espace réservé du numéro de diapositive 3">
            <a:extLst>
              <a:ext uri="{FF2B5EF4-FFF2-40B4-BE49-F238E27FC236}">
                <a16:creationId xmlns:a16="http://schemas.microsoft.com/office/drawing/2014/main" id="{BE3E169E-63FC-F637-8C54-DC18F549BA10}"/>
              </a:ext>
            </a:extLst>
          </p:cNvPr>
          <p:cNvSpPr>
            <a:spLocks noGrp="1"/>
          </p:cNvSpPr>
          <p:nvPr>
            <p:ph type="sldNum" sz="quarter" idx="5"/>
          </p:nvPr>
        </p:nvSpPr>
        <p:spPr/>
        <p:txBody>
          <a:bodyPr/>
          <a:lstStyle/>
          <a:p>
            <a:fld id="{E9E04128-CE58-47A7-83DB-836746FDB381}" type="slidenum">
              <a:rPr lang="en-US" smtClean="0"/>
              <a:t>36</a:t>
            </a:fld>
            <a:endParaRPr lang="en-US"/>
          </a:p>
        </p:txBody>
      </p:sp>
    </p:spTree>
    <p:extLst>
      <p:ext uri="{BB962C8B-B14F-4D97-AF65-F5344CB8AC3E}">
        <p14:creationId xmlns:p14="http://schemas.microsoft.com/office/powerpoint/2010/main" val="8332315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Avant tout il faut éviter d’en introduire : ne pas déplacer des végétaux ou de la terre venant de zones infestées vers des zones saines !</a:t>
            </a:r>
            <a:r>
              <a:rPr lang="fr-FR" dirty="0"/>
              <a:t>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37</a:t>
            </a:fld>
            <a:endParaRPr lang="en-US"/>
          </a:p>
        </p:txBody>
      </p:sp>
    </p:spTree>
    <p:extLst>
      <p:ext uri="{BB962C8B-B14F-4D97-AF65-F5344CB8AC3E}">
        <p14:creationId xmlns:p14="http://schemas.microsoft.com/office/powerpoint/2010/main" val="23588154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Protéger nos forêts naturelles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38</a:t>
            </a:fld>
            <a:endParaRPr lang="en-US"/>
          </a:p>
        </p:txBody>
      </p:sp>
    </p:spTree>
    <p:extLst>
      <p:ext uri="{BB962C8B-B14F-4D97-AF65-F5344CB8AC3E}">
        <p14:creationId xmlns:p14="http://schemas.microsoft.com/office/powerpoint/2010/main" val="3271889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La protection de nos oiseaux est l’affaire de tous ! Chacun peut faire un effort à son échelle pour préserver au mieux les écosystèmes naturels !</a:t>
            </a:r>
            <a:endParaRPr lang="fr-FR" dirty="0"/>
          </a:p>
          <a:p>
            <a:r>
              <a:rPr lang="fr-FR" dirty="0"/>
              <a:t>Ces oiseaux sont tombés dans l’oubli. Aujourd’hui, vous savez enfin qui ils sont, leur histoire, leur utilité, nos erreurs – Les colombidés (</a:t>
            </a:r>
            <a:r>
              <a:rPr lang="fr-FR" dirty="0" err="1"/>
              <a:t>O’o</a:t>
            </a:r>
            <a:r>
              <a:rPr lang="fr-FR" dirty="0"/>
              <a:t>, Rupe, </a:t>
            </a:r>
            <a:r>
              <a:rPr lang="fr-FR" dirty="0" err="1"/>
              <a:t>Tutururu</a:t>
            </a:r>
            <a:r>
              <a:rPr lang="fr-FR" dirty="0"/>
              <a:t>) en propageant les graines sont les architectes de la forêt – lorsqu’ils disparaissent ça veut dire que votre île est malade et qu’il faut la guérir car c’est aussi votre maison et votre avenir qui est en jeux.</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39</a:t>
            </a:fld>
            <a:endParaRPr lang="en-US"/>
          </a:p>
        </p:txBody>
      </p:sp>
    </p:spTree>
    <p:extLst>
      <p:ext uri="{BB962C8B-B14F-4D97-AF65-F5344CB8AC3E}">
        <p14:creationId xmlns:p14="http://schemas.microsoft.com/office/powerpoint/2010/main" val="2829464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US" dirty="0"/>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Tree>
    <p:extLst>
      <p:ext uri="{BB962C8B-B14F-4D97-AF65-F5344CB8AC3E}">
        <p14:creationId xmlns:p14="http://schemas.microsoft.com/office/powerpoint/2010/main" val="4282970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Tree>
    <p:extLst>
      <p:ext uri="{BB962C8B-B14F-4D97-AF65-F5344CB8AC3E}">
        <p14:creationId xmlns:p14="http://schemas.microsoft.com/office/powerpoint/2010/main" val="2000560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831850" y="1323110"/>
            <a:ext cx="10515600" cy="2852737"/>
          </a:xfrm>
        </p:spPr>
        <p:txBody>
          <a:bodyPr anchor="b"/>
          <a:lstStyle>
            <a:lvl1pPr>
              <a:defRPr sz="6000"/>
            </a:lvl1pPr>
          </a:lstStyle>
          <a:p>
            <a:r>
              <a:rPr lang="fr-FR" dirty="0"/>
              <a:t>Modifiez le style du titre</a:t>
            </a:r>
            <a:endParaRPr lang="en-US" dirty="0"/>
          </a:p>
        </p:txBody>
      </p:sp>
      <p:sp>
        <p:nvSpPr>
          <p:cNvPr id="3" name="Text Placeholder 2"/>
          <p:cNvSpPr>
            <a:spLocks noGrp="1"/>
          </p:cNvSpPr>
          <p:nvPr>
            <p:ph type="body" idx="1"/>
          </p:nvPr>
        </p:nvSpPr>
        <p:spPr>
          <a:xfrm>
            <a:off x="831850" y="4175847"/>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dirty="0"/>
              <a:t>Cliquez pour modifier les styles du texte du masque</a:t>
            </a:r>
          </a:p>
        </p:txBody>
      </p:sp>
    </p:spTree>
    <p:extLst>
      <p:ext uri="{BB962C8B-B14F-4D97-AF65-F5344CB8AC3E}">
        <p14:creationId xmlns:p14="http://schemas.microsoft.com/office/powerpoint/2010/main" val="338474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Tree>
    <p:extLst>
      <p:ext uri="{BB962C8B-B14F-4D97-AF65-F5344CB8AC3E}">
        <p14:creationId xmlns:p14="http://schemas.microsoft.com/office/powerpoint/2010/main" val="920419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fr-FR"/>
              <a:t>Modifiez le style du titre</a:t>
            </a:r>
            <a:endParaRPr lang="en-US" dirty="0"/>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US" dirty="0"/>
          </a:p>
        </p:txBody>
      </p:sp>
    </p:spTree>
    <p:extLst>
      <p:ext uri="{BB962C8B-B14F-4D97-AF65-F5344CB8AC3E}">
        <p14:creationId xmlns:p14="http://schemas.microsoft.com/office/powerpoint/2010/main" val="4162471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US"/>
          </a:p>
        </p:txBody>
      </p:sp>
    </p:spTree>
    <p:extLst>
      <p:ext uri="{BB962C8B-B14F-4D97-AF65-F5344CB8AC3E}">
        <p14:creationId xmlns:p14="http://schemas.microsoft.com/office/powerpoint/2010/main" val="3059957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8982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4D61A867-A60D-4C90-A9E6-AF0998E023BD}" type="datetimeFigureOut">
              <a:rPr lang="en-US" smtClean="0"/>
              <a:t>10/28/2025</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508013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5183188" y="987425"/>
            <a:ext cx="6172200"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fr-PF"/>
          </a:p>
        </p:txBody>
      </p:sp>
    </p:spTree>
    <p:extLst>
      <p:ext uri="{BB962C8B-B14F-4D97-AF65-F5344CB8AC3E}">
        <p14:creationId xmlns:p14="http://schemas.microsoft.com/office/powerpoint/2010/main" val="2477006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4D61A867-A60D-4C90-A9E6-AF0998E023BD}" type="datetimeFigureOut">
              <a:rPr lang="en-US" smtClean="0"/>
              <a:t>10/28/2025</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2760810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4D61A867-A60D-4C90-A9E6-AF0998E023BD}" type="datetimeFigureOut">
              <a:rPr lang="en-US" smtClean="0"/>
              <a:t>10/28/2025</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110677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18" Type="http://schemas.openxmlformats.org/officeDocument/2006/relationships/image" Target="../media/image6.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gi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3CCF05EF-BE82-4E0D-A841-15604C420AB0}"/>
              </a:ext>
            </a:extLst>
          </p:cNvPr>
          <p:cNvPicPr>
            <a:picLocks noChangeAspect="1"/>
          </p:cNvPicPr>
          <p:nvPr userDrawn="1"/>
        </p:nvPicPr>
        <p:blipFill>
          <a:blip r:embed="rId13">
            <a:alphaModFix amt="5000"/>
          </a:blip>
          <a:srcRect t="10978" b="20511"/>
          <a:stretch>
            <a:fillRect/>
          </a:stretch>
        </p:blipFill>
        <p:spPr>
          <a:xfrm>
            <a:off x="12637" y="1"/>
            <a:ext cx="12166725" cy="6284164"/>
          </a:xfrm>
          <a:prstGeom prst="rect">
            <a:avLst/>
          </a:prstGeom>
        </p:spPr>
      </p:pic>
      <p:sp>
        <p:nvSpPr>
          <p:cNvPr id="8" name="Rectangle 7">
            <a:extLst>
              <a:ext uri="{FF2B5EF4-FFF2-40B4-BE49-F238E27FC236}">
                <a16:creationId xmlns:a16="http://schemas.microsoft.com/office/drawing/2014/main" id="{B593305C-CDC3-37B0-8FED-18F75F33D66C}"/>
              </a:ext>
              <a:ext uri="{C183D7F6-B498-43B3-948B-1728B52AA6E4}">
                <adec:decorative xmlns:adec="http://schemas.microsoft.com/office/drawing/2017/decorative" val="1"/>
              </a:ext>
            </a:extLst>
          </p:cNvPr>
          <p:cNvSpPr/>
          <p:nvPr userDrawn="1"/>
        </p:nvSpPr>
        <p:spPr>
          <a:xfrm>
            <a:off x="0" y="6284164"/>
            <a:ext cx="12192000" cy="5844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2476072" y="365125"/>
            <a:ext cx="8877728" cy="1325563"/>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7" name="Espace réservé du texte 6">
            <a:extLst>
              <a:ext uri="{FF2B5EF4-FFF2-40B4-BE49-F238E27FC236}">
                <a16:creationId xmlns:a16="http://schemas.microsoft.com/office/drawing/2014/main" id="{6DCD713B-E908-467B-B417-D7080E1F75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endParaRPr lang="fr-PF" dirty="0"/>
          </a:p>
        </p:txBody>
      </p:sp>
      <p:pic>
        <p:nvPicPr>
          <p:cNvPr id="11" name="Image 10">
            <a:extLst>
              <a:ext uri="{FF2B5EF4-FFF2-40B4-BE49-F238E27FC236}">
                <a16:creationId xmlns:a16="http://schemas.microsoft.com/office/drawing/2014/main" id="{0E85830F-1C30-4C00-B7DF-E33F4E2546A6}"/>
              </a:ext>
            </a:extLst>
          </p:cNvPr>
          <p:cNvPicPr>
            <a:picLocks noChangeAspect="1"/>
          </p:cNvPicPr>
          <p:nvPr userDrawn="1"/>
        </p:nvPicPr>
        <p:blipFill>
          <a:blip r:embed="rId14"/>
          <a:stretch>
            <a:fillRect/>
          </a:stretch>
        </p:blipFill>
        <p:spPr>
          <a:xfrm>
            <a:off x="6882922" y="6367371"/>
            <a:ext cx="555475" cy="435158"/>
          </a:xfrm>
          <a:prstGeom prst="rect">
            <a:avLst/>
          </a:prstGeom>
        </p:spPr>
      </p:pic>
      <p:pic>
        <p:nvPicPr>
          <p:cNvPr id="15" name="Image 14">
            <a:extLst>
              <a:ext uri="{FF2B5EF4-FFF2-40B4-BE49-F238E27FC236}">
                <a16:creationId xmlns:a16="http://schemas.microsoft.com/office/drawing/2014/main" id="{282BC327-D5F2-2091-0B95-932E80D1A1E5}"/>
              </a:ext>
            </a:extLst>
          </p:cNvPr>
          <p:cNvPicPr>
            <a:picLocks noChangeAspect="1"/>
          </p:cNvPicPr>
          <p:nvPr userDrawn="1"/>
        </p:nvPicPr>
        <p:blipFill>
          <a:blip r:embed="rId15"/>
          <a:stretch>
            <a:fillRect/>
          </a:stretch>
        </p:blipFill>
        <p:spPr>
          <a:xfrm>
            <a:off x="6052621" y="6329045"/>
            <a:ext cx="682657" cy="528955"/>
          </a:xfrm>
          <a:prstGeom prst="rect">
            <a:avLst/>
          </a:prstGeom>
        </p:spPr>
      </p:pic>
      <p:pic>
        <p:nvPicPr>
          <p:cNvPr id="17" name="Image 16">
            <a:extLst>
              <a:ext uri="{FF2B5EF4-FFF2-40B4-BE49-F238E27FC236}">
                <a16:creationId xmlns:a16="http://schemas.microsoft.com/office/drawing/2014/main" id="{971A14B4-71FD-D462-E5E8-06D6CECFEAAE}"/>
              </a:ext>
            </a:extLst>
          </p:cNvPr>
          <p:cNvPicPr>
            <a:picLocks noChangeAspect="1"/>
          </p:cNvPicPr>
          <p:nvPr userDrawn="1"/>
        </p:nvPicPr>
        <p:blipFill>
          <a:blip r:embed="rId16"/>
          <a:stretch>
            <a:fillRect/>
          </a:stretch>
        </p:blipFill>
        <p:spPr>
          <a:xfrm>
            <a:off x="4039294" y="6360684"/>
            <a:ext cx="2102925" cy="439571"/>
          </a:xfrm>
          <a:prstGeom prst="rect">
            <a:avLst/>
          </a:prstGeom>
        </p:spPr>
      </p:pic>
      <p:pic>
        <p:nvPicPr>
          <p:cNvPr id="19" name="Image 18">
            <a:extLst>
              <a:ext uri="{FF2B5EF4-FFF2-40B4-BE49-F238E27FC236}">
                <a16:creationId xmlns:a16="http://schemas.microsoft.com/office/drawing/2014/main" id="{6E3677D7-8B77-B942-73EE-72984EDA5BE2}"/>
              </a:ext>
            </a:extLst>
          </p:cNvPr>
          <p:cNvPicPr>
            <a:picLocks noChangeAspect="1"/>
          </p:cNvPicPr>
          <p:nvPr userDrawn="1"/>
        </p:nvPicPr>
        <p:blipFill>
          <a:blip r:embed="rId17"/>
          <a:stretch>
            <a:fillRect/>
          </a:stretch>
        </p:blipFill>
        <p:spPr>
          <a:xfrm>
            <a:off x="7586041" y="6367371"/>
            <a:ext cx="2448155" cy="425766"/>
          </a:xfrm>
          <a:prstGeom prst="rect">
            <a:avLst/>
          </a:prstGeom>
        </p:spPr>
      </p:pic>
      <p:pic>
        <p:nvPicPr>
          <p:cNvPr id="22" name="Image 21">
            <a:extLst>
              <a:ext uri="{FF2B5EF4-FFF2-40B4-BE49-F238E27FC236}">
                <a16:creationId xmlns:a16="http://schemas.microsoft.com/office/drawing/2014/main" id="{94A9A12F-39C1-8C61-5673-74B5A39951A7}"/>
              </a:ext>
            </a:extLst>
          </p:cNvPr>
          <p:cNvPicPr>
            <a:picLocks noChangeAspect="1"/>
          </p:cNvPicPr>
          <p:nvPr userDrawn="1"/>
        </p:nvPicPr>
        <p:blipFill>
          <a:blip r:embed="rId18"/>
          <a:stretch>
            <a:fillRect/>
          </a:stretch>
        </p:blipFill>
        <p:spPr>
          <a:xfrm>
            <a:off x="2401173" y="6360684"/>
            <a:ext cx="1510302" cy="439140"/>
          </a:xfrm>
          <a:prstGeom prst="rect">
            <a:avLst/>
          </a:prstGeom>
        </p:spPr>
      </p:pic>
    </p:spTree>
    <p:extLst>
      <p:ext uri="{BB962C8B-B14F-4D97-AF65-F5344CB8AC3E}">
        <p14:creationId xmlns:p14="http://schemas.microsoft.com/office/powerpoint/2010/main" val="268270857"/>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 Id="rId5" Type="http://schemas.openxmlformats.org/officeDocument/2006/relationships/image" Target="../media/image8.png"/><Relationship Id="rId4" Type="http://schemas.openxmlformats.org/officeDocument/2006/relationships/image" Target="../media/image7.JPG"/></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jp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15.gif"/><Relationship Id="rId4" Type="http://schemas.openxmlformats.org/officeDocument/2006/relationships/image" Target="../media/image14.jpg"/></Relationships>
</file>

<file path=ppt/slides/_rels/slide5.xml.rels><?xml version="1.0" encoding="UTF-8" standalone="yes"?>
<Relationships xmlns="http://schemas.openxmlformats.org/package/2006/relationships"><Relationship Id="rId3" Type="http://schemas.openxmlformats.org/officeDocument/2006/relationships/image" Target="../media/image16.JPG"/><Relationship Id="rId7" Type="http://schemas.openxmlformats.org/officeDocument/2006/relationships/hyperlink" Target="https://freepngimg.com/png/65023-thought-thinking-emoji-free-hq-image"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hyperlink" Target="https://www.pngall.com/magnifying-glass-png/download/37610" TargetMode="Externa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5.xml"/><Relationship Id="rId5" Type="http://schemas.openxmlformats.org/officeDocument/2006/relationships/image" Target="../media/image20.png"/><Relationship Id="rId4" Type="http://schemas.openxmlformats.org/officeDocument/2006/relationships/image" Target="../media/image19.JPG"/></Relationships>
</file>

<file path=ppt/slides/_rels/slide7.xml.rels><?xml version="1.0" encoding="UTF-8" standalone="yes"?>
<Relationships xmlns="http://schemas.openxmlformats.org/package/2006/relationships"><Relationship Id="rId3" Type="http://schemas.openxmlformats.org/officeDocument/2006/relationships/image" Target="../media/image21.jpg"/><Relationship Id="rId7" Type="http://schemas.openxmlformats.org/officeDocument/2006/relationships/hyperlink" Target="https://freepngimg.com/png/65023-thought-thinking-emoji-free-hq-image"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hyperlink" Target="https://www.pngall.com/magnifying-glass-png/download/37610" TargetMode="Externa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6.xml"/><Relationship Id="rId5" Type="http://schemas.openxmlformats.org/officeDocument/2006/relationships/image" Target="../media/image20.png"/><Relationship Id="rId4" Type="http://schemas.openxmlformats.org/officeDocument/2006/relationships/image" Target="../media/image22.JP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3.JPG"/><Relationship Id="rId1" Type="http://schemas.openxmlformats.org/officeDocument/2006/relationships/slideLayout" Target="../slideLayouts/slideLayout6.xml"/><Relationship Id="rId6" Type="http://schemas.openxmlformats.org/officeDocument/2006/relationships/hyperlink" Target="https://www.pngall.com/magnifying-glass-png/download/37610" TargetMode="External"/><Relationship Id="rId5" Type="http://schemas.openxmlformats.org/officeDocument/2006/relationships/image" Target="../media/image17.png"/><Relationship Id="rId4" Type="http://schemas.openxmlformats.org/officeDocument/2006/relationships/hyperlink" Target="https://freepngimg.com/png/65023-thought-thinking-emoji-free-hq-image" TargetMode="Externa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25.JPG"/><Relationship Id="rId5" Type="http://schemas.openxmlformats.org/officeDocument/2006/relationships/image" Target="../media/image20.png"/><Relationship Id="rId4" Type="http://schemas.openxmlformats.org/officeDocument/2006/relationships/image" Target="../media/image24.jpg"/></Relationships>
</file>

<file path=ppt/slides/_rels/slide11.xml.rels><?xml version="1.0" encoding="UTF-8" standalone="yes"?>
<Relationships xmlns="http://schemas.openxmlformats.org/package/2006/relationships"><Relationship Id="rId8" Type="http://schemas.openxmlformats.org/officeDocument/2006/relationships/hyperlink" Target="https://www.pngall.com/magnifying-glass-png/download/37610" TargetMode="External"/><Relationship Id="rId3" Type="http://schemas.openxmlformats.org/officeDocument/2006/relationships/image" Target="../media/image26.png"/><Relationship Id="rId7"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hyperlink" Target="https://freepngimg.com/png/65023-thought-thinking-emoji-free-hq-image" TargetMode="External"/><Relationship Id="rId5" Type="http://schemas.openxmlformats.org/officeDocument/2006/relationships/image" Target="../media/image18.png"/><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20.png"/><Relationship Id="rId5" Type="http://schemas.microsoft.com/office/2007/relationships/hdphoto" Target="../media/hdphoto2.wdp"/><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8.jpg"/><Relationship Id="rId1" Type="http://schemas.openxmlformats.org/officeDocument/2006/relationships/slideLayout" Target="../slideLayouts/slideLayout6.xml"/><Relationship Id="rId6" Type="http://schemas.openxmlformats.org/officeDocument/2006/relationships/hyperlink" Target="https://www.pngall.com/magnifying-glass-png/download/37610" TargetMode="External"/><Relationship Id="rId5" Type="http://schemas.openxmlformats.org/officeDocument/2006/relationships/image" Target="../media/image17.png"/><Relationship Id="rId4" Type="http://schemas.openxmlformats.org/officeDocument/2006/relationships/hyperlink" Target="https://freepngimg.com/png/65023-thought-thinking-emoji-free-hq-image"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9.xml"/><Relationship Id="rId5" Type="http://schemas.openxmlformats.org/officeDocument/2006/relationships/image" Target="../media/image20.png"/><Relationship Id="rId4" Type="http://schemas.openxmlformats.org/officeDocument/2006/relationships/image" Target="../media/image29.jp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0.jpg"/><Relationship Id="rId1" Type="http://schemas.openxmlformats.org/officeDocument/2006/relationships/slideLayout" Target="../slideLayouts/slideLayout6.xml"/><Relationship Id="rId6" Type="http://schemas.openxmlformats.org/officeDocument/2006/relationships/hyperlink" Target="https://www.pngall.com/magnifying-glass-png/download/37610" TargetMode="External"/><Relationship Id="rId5" Type="http://schemas.openxmlformats.org/officeDocument/2006/relationships/image" Target="../media/image17.png"/><Relationship Id="rId4" Type="http://schemas.openxmlformats.org/officeDocument/2006/relationships/hyperlink" Target="https://freepngimg.com/png/65023-thought-thinking-emoji-free-hq-image"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10.xml"/><Relationship Id="rId5" Type="http://schemas.openxmlformats.org/officeDocument/2006/relationships/image" Target="../media/image20.png"/><Relationship Id="rId4" Type="http://schemas.openxmlformats.org/officeDocument/2006/relationships/image" Target="../media/image31.jpg"/></Relationships>
</file>

<file path=ppt/slides/_rels/slide17.xml.rels><?xml version="1.0" encoding="UTF-8" standalone="yes"?>
<Relationships xmlns="http://schemas.openxmlformats.org/package/2006/relationships"><Relationship Id="rId3" Type="http://schemas.openxmlformats.org/officeDocument/2006/relationships/image" Target="../media/image32.JPG"/><Relationship Id="rId7" Type="http://schemas.openxmlformats.org/officeDocument/2006/relationships/hyperlink" Target="https://www.pngall.com/magnifying-glass-png/download/37610"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image" Target="../media/image17.png"/><Relationship Id="rId5" Type="http://schemas.openxmlformats.org/officeDocument/2006/relationships/hyperlink" Target="https://freepngimg.com/png/65023-thought-thinking-emoji-free-hq-image" TargetMode="Externa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11.xml"/><Relationship Id="rId5" Type="http://schemas.openxmlformats.org/officeDocument/2006/relationships/image" Target="../media/image20.png"/><Relationship Id="rId4" Type="http://schemas.openxmlformats.org/officeDocument/2006/relationships/image" Target="../media/image33.JP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4.jpg"/><Relationship Id="rId1" Type="http://schemas.openxmlformats.org/officeDocument/2006/relationships/slideLayout" Target="../slideLayouts/slideLayout6.xml"/><Relationship Id="rId6" Type="http://schemas.openxmlformats.org/officeDocument/2006/relationships/hyperlink" Target="https://www.pngall.com/magnifying-glass-png/download/37610" TargetMode="External"/><Relationship Id="rId5" Type="http://schemas.openxmlformats.org/officeDocument/2006/relationships/image" Target="../media/image17.png"/><Relationship Id="rId4" Type="http://schemas.openxmlformats.org/officeDocument/2006/relationships/hyperlink" Target="https://freepngimg.com/png/65023-thought-thinking-emoji-free-hq-image" TargetMode="Externa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12.xml"/><Relationship Id="rId5" Type="http://schemas.openxmlformats.org/officeDocument/2006/relationships/image" Target="../media/image20.png"/><Relationship Id="rId4" Type="http://schemas.openxmlformats.org/officeDocument/2006/relationships/image" Target="../media/image35.jpg"/></Relationships>
</file>

<file path=ppt/slides/_rels/slide21.xml.rels><?xml version="1.0" encoding="UTF-8" standalone="yes"?>
<Relationships xmlns="http://schemas.openxmlformats.org/package/2006/relationships"><Relationship Id="rId8" Type="http://schemas.openxmlformats.org/officeDocument/2006/relationships/image" Target="../media/image40.jpg"/><Relationship Id="rId3" Type="http://schemas.openxmlformats.org/officeDocument/2006/relationships/image" Target="../media/image1.jpg"/><Relationship Id="rId7" Type="http://schemas.openxmlformats.org/officeDocument/2006/relationships/image" Target="../media/image39.jp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38.jpg"/><Relationship Id="rId11" Type="http://schemas.openxmlformats.org/officeDocument/2006/relationships/image" Target="../media/image43.jpg"/><Relationship Id="rId5" Type="http://schemas.openxmlformats.org/officeDocument/2006/relationships/image" Target="../media/image37.jpg"/><Relationship Id="rId10" Type="http://schemas.openxmlformats.org/officeDocument/2006/relationships/image" Target="../media/image42.jpg"/><Relationship Id="rId4" Type="http://schemas.openxmlformats.org/officeDocument/2006/relationships/image" Target="../media/image36.jpg"/><Relationship Id="rId9" Type="http://schemas.openxmlformats.org/officeDocument/2006/relationships/image" Target="../media/image41.jpg"/></Relationships>
</file>

<file path=ppt/slides/_rels/slide22.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47.jp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6.jpg"/><Relationship Id="rId5" Type="http://schemas.openxmlformats.org/officeDocument/2006/relationships/image" Target="../media/image45.JPG"/><Relationship Id="rId4" Type="http://schemas.openxmlformats.org/officeDocument/2006/relationships/image" Target="../media/image44.jpg"/></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2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CCC99D87-A4B1-13FA-504C-FA3B22A5BC85}"/>
              </a:ext>
            </a:extLst>
          </p:cNvPr>
          <p:cNvPicPr>
            <a:picLocks noChangeAspect="1"/>
          </p:cNvPicPr>
          <p:nvPr/>
        </p:nvPicPr>
        <p:blipFill>
          <a:blip r:embed="rId4"/>
          <a:srcRect t="14870" b="7215"/>
          <a:stretch>
            <a:fillRect/>
          </a:stretch>
        </p:blipFill>
        <p:spPr>
          <a:xfrm>
            <a:off x="0" y="0"/>
            <a:ext cx="12192000" cy="6311192"/>
          </a:xfrm>
          <a:prstGeom prst="rect">
            <a:avLst/>
          </a:prstGeom>
        </p:spPr>
      </p:pic>
      <p:sp>
        <p:nvSpPr>
          <p:cNvPr id="2" name="Title 1">
            <a:extLst>
              <a:ext uri="{FF2B5EF4-FFF2-40B4-BE49-F238E27FC236}">
                <a16:creationId xmlns:a16="http://schemas.microsoft.com/office/drawing/2014/main" id="{A0AF4D54-9AB1-4D24-A782-AD536D6DB02B}"/>
              </a:ext>
            </a:extLst>
          </p:cNvPr>
          <p:cNvSpPr>
            <a:spLocks noGrp="1"/>
          </p:cNvSpPr>
          <p:nvPr>
            <p:ph type="ctrTitle"/>
          </p:nvPr>
        </p:nvSpPr>
        <p:spPr>
          <a:xfrm>
            <a:off x="713280" y="2753709"/>
            <a:ext cx="4186896" cy="2342894"/>
          </a:xfrm>
        </p:spPr>
        <p:txBody>
          <a:bodyPr>
            <a:noAutofit/>
          </a:bodyPr>
          <a:lstStyle/>
          <a:p>
            <a:r>
              <a:rPr lang="fr-FR" sz="4000" dirty="0">
                <a:latin typeface="Cooper Black" panose="0208090404030B020404" pitchFamily="18" charset="77"/>
              </a:rPr>
              <a:t>Les Oiseaux endémiques de l’archipel des </a:t>
            </a:r>
            <a:br>
              <a:rPr lang="fr-FR" sz="4000" dirty="0">
                <a:latin typeface="Cooper Black" panose="0208090404030B020404" pitchFamily="18" charset="77"/>
              </a:rPr>
            </a:br>
            <a:r>
              <a:rPr lang="fr-FR" sz="4000" dirty="0">
                <a:latin typeface="Cooper Black" panose="0208090404030B020404" pitchFamily="18" charset="77"/>
              </a:rPr>
              <a:t>Tuamotu-Gambier</a:t>
            </a:r>
          </a:p>
        </p:txBody>
      </p:sp>
      <p:sp>
        <p:nvSpPr>
          <p:cNvPr id="12" name="Title 1">
            <a:extLst>
              <a:ext uri="{FF2B5EF4-FFF2-40B4-BE49-F238E27FC236}">
                <a16:creationId xmlns:a16="http://schemas.microsoft.com/office/drawing/2014/main" id="{188D4AC0-8E23-09E1-573D-EB934C1AF4B2}"/>
              </a:ext>
            </a:extLst>
          </p:cNvPr>
          <p:cNvSpPr txBox="1">
            <a:spLocks/>
          </p:cNvSpPr>
          <p:nvPr/>
        </p:nvSpPr>
        <p:spPr>
          <a:xfrm>
            <a:off x="8187386" y="3429000"/>
            <a:ext cx="4186896" cy="992312"/>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fr-FR" sz="3200" i="1" dirty="0">
                <a:latin typeface="Cooper Black" panose="0208090404030B020404" pitchFamily="18" charset="77"/>
              </a:rPr>
              <a:t>Connaissez-vous vos oiseaux ?</a:t>
            </a:r>
          </a:p>
        </p:txBody>
      </p:sp>
      <p:pic>
        <p:nvPicPr>
          <p:cNvPr id="3" name="Image 2">
            <a:extLst>
              <a:ext uri="{FF2B5EF4-FFF2-40B4-BE49-F238E27FC236}">
                <a16:creationId xmlns:a16="http://schemas.microsoft.com/office/drawing/2014/main" id="{7AA2622B-4BA0-1333-B3FA-032E74CB91E9}"/>
              </a:ext>
            </a:extLst>
          </p:cNvPr>
          <p:cNvPicPr>
            <a:picLocks noChangeAspect="1"/>
          </p:cNvPicPr>
          <p:nvPr/>
        </p:nvPicPr>
        <p:blipFill>
          <a:blip r:embed="rId5"/>
          <a:stretch>
            <a:fillRect/>
          </a:stretch>
        </p:blipFill>
        <p:spPr>
          <a:xfrm>
            <a:off x="9800351" y="2436688"/>
            <a:ext cx="1337010" cy="992312"/>
          </a:xfrm>
          <a:prstGeom prst="rect">
            <a:avLst/>
          </a:prstGeom>
        </p:spPr>
      </p:pic>
    </p:spTree>
    <p:custDataLst>
      <p:tags r:id="rId1"/>
    </p:custDataLst>
    <p:extLst>
      <p:ext uri="{BB962C8B-B14F-4D97-AF65-F5344CB8AC3E}">
        <p14:creationId xmlns:p14="http://schemas.microsoft.com/office/powerpoint/2010/main" val="967026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8B64CFA6-F21B-F4DC-67AD-046D7B595C17}"/>
              </a:ext>
            </a:extLst>
          </p:cNvPr>
          <p:cNvPicPr>
            <a:picLocks noChangeAspect="1"/>
          </p:cNvPicPr>
          <p:nvPr/>
        </p:nvPicPr>
        <p:blipFill>
          <a:blip r:embed="rId3"/>
          <a:srcRect r="14810"/>
          <a:stretch>
            <a:fillRect/>
          </a:stretch>
        </p:blipFill>
        <p:spPr>
          <a:xfrm>
            <a:off x="6096000" y="1562496"/>
            <a:ext cx="5494190" cy="4046343"/>
          </a:xfrm>
          <a:prstGeom prst="rect">
            <a:avLst/>
          </a:prstGeom>
        </p:spPr>
      </p:pic>
      <p:sp>
        <p:nvSpPr>
          <p:cNvPr id="16" name="Rectangle 15">
            <a:extLst>
              <a:ext uri="{FF2B5EF4-FFF2-40B4-BE49-F238E27FC236}">
                <a16:creationId xmlns:a16="http://schemas.microsoft.com/office/drawing/2014/main" id="{1F0389DE-1909-6514-754B-C132EC6FD91D}"/>
              </a:ext>
            </a:extLst>
          </p:cNvPr>
          <p:cNvSpPr/>
          <p:nvPr/>
        </p:nvSpPr>
        <p:spPr>
          <a:xfrm>
            <a:off x="678012" y="1562496"/>
            <a:ext cx="5181601" cy="404634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PF" dirty="0"/>
          </a:p>
        </p:txBody>
      </p:sp>
      <p:sp>
        <p:nvSpPr>
          <p:cNvPr id="2" name="Titre 1">
            <a:extLst>
              <a:ext uri="{FF2B5EF4-FFF2-40B4-BE49-F238E27FC236}">
                <a16:creationId xmlns:a16="http://schemas.microsoft.com/office/drawing/2014/main" id="{9B2A3CE8-6CFF-2846-0047-5970F778EB74}"/>
              </a:ext>
            </a:extLst>
          </p:cNvPr>
          <p:cNvSpPr>
            <a:spLocks noGrp="1"/>
          </p:cNvSpPr>
          <p:nvPr>
            <p:ph type="title"/>
          </p:nvPr>
        </p:nvSpPr>
        <p:spPr>
          <a:xfrm>
            <a:off x="678012" y="361483"/>
            <a:ext cx="10675790" cy="919931"/>
          </a:xfrm>
        </p:spPr>
        <p:txBody>
          <a:bodyPr>
            <a:normAutofit/>
          </a:bodyPr>
          <a:lstStyle/>
          <a:p>
            <a:pPr algn="ctr"/>
            <a:r>
              <a:rPr lang="fr-PF" sz="4000" dirty="0">
                <a:latin typeface="Cooper Black" panose="0208090404030B020404" pitchFamily="18" charset="77"/>
              </a:rPr>
              <a:t>QUELS SONT LES TYPES D’OISEAUX ?</a:t>
            </a:r>
          </a:p>
        </p:txBody>
      </p:sp>
      <p:sp>
        <p:nvSpPr>
          <p:cNvPr id="3" name="Espace réservé du contenu 2">
            <a:extLst>
              <a:ext uri="{FF2B5EF4-FFF2-40B4-BE49-F238E27FC236}">
                <a16:creationId xmlns:a16="http://schemas.microsoft.com/office/drawing/2014/main" id="{6DA397D6-7B57-3349-EFED-FF289B30FBEE}"/>
              </a:ext>
            </a:extLst>
          </p:cNvPr>
          <p:cNvSpPr>
            <a:spLocks noGrp="1"/>
          </p:cNvSpPr>
          <p:nvPr>
            <p:ph sz="half" idx="1"/>
          </p:nvPr>
        </p:nvSpPr>
        <p:spPr>
          <a:xfrm>
            <a:off x="678013" y="1685213"/>
            <a:ext cx="5181600" cy="4351338"/>
          </a:xfrm>
        </p:spPr>
        <p:txBody>
          <a:bodyPr>
            <a:normAutofit/>
          </a:bodyPr>
          <a:lstStyle/>
          <a:p>
            <a:pPr marL="0" indent="0" algn="ctr">
              <a:buNone/>
            </a:pPr>
            <a:r>
              <a:rPr lang="fr-PF" sz="2800" b="1" dirty="0">
                <a:solidFill>
                  <a:schemeClr val="accent6"/>
                </a:solidFill>
                <a:latin typeface="Cooper Black" panose="0208090404030B020404" pitchFamily="18" charset="77"/>
              </a:rPr>
              <a:t>Les oiseaux terrestres</a:t>
            </a:r>
          </a:p>
          <a:p>
            <a:pPr marL="0" indent="0">
              <a:buNone/>
            </a:pPr>
            <a:r>
              <a:rPr lang="fr-FR" dirty="0">
                <a:solidFill>
                  <a:schemeClr val="bg1"/>
                </a:solidFill>
              </a:rPr>
              <a:t>… s</a:t>
            </a:r>
            <a:r>
              <a:rPr lang="fr-PF" dirty="0">
                <a:solidFill>
                  <a:schemeClr val="bg1"/>
                </a:solidFill>
              </a:rPr>
              <a:t>e nourrissent </a:t>
            </a:r>
            <a:r>
              <a:rPr lang="fr-FR" dirty="0">
                <a:solidFill>
                  <a:schemeClr val="bg1"/>
                </a:solidFill>
              </a:rPr>
              <a:t>sur terre (et parfois les rivages)</a:t>
            </a:r>
            <a:endParaRPr lang="fr-PF" dirty="0">
              <a:solidFill>
                <a:schemeClr val="bg1"/>
              </a:solidFill>
            </a:endParaRPr>
          </a:p>
          <a:p>
            <a:pPr marL="0" indent="0">
              <a:buNone/>
            </a:pPr>
            <a:endParaRPr lang="fr-PF" dirty="0"/>
          </a:p>
        </p:txBody>
      </p:sp>
      <p:sp>
        <p:nvSpPr>
          <p:cNvPr id="4" name="Espace réservé du contenu 3">
            <a:extLst>
              <a:ext uri="{FF2B5EF4-FFF2-40B4-BE49-F238E27FC236}">
                <a16:creationId xmlns:a16="http://schemas.microsoft.com/office/drawing/2014/main" id="{D7C4CB77-D916-AE56-4E0A-42B397173EED}"/>
              </a:ext>
            </a:extLst>
          </p:cNvPr>
          <p:cNvSpPr>
            <a:spLocks noGrp="1"/>
          </p:cNvSpPr>
          <p:nvPr>
            <p:ph sz="half" idx="2"/>
          </p:nvPr>
        </p:nvSpPr>
        <p:spPr>
          <a:xfrm>
            <a:off x="6172202" y="1685213"/>
            <a:ext cx="5181600" cy="4351338"/>
          </a:xfrm>
        </p:spPr>
        <p:txBody>
          <a:bodyPr/>
          <a:lstStyle/>
          <a:p>
            <a:pPr marL="0" indent="0" algn="ctr">
              <a:buNone/>
            </a:pPr>
            <a:r>
              <a:rPr lang="fr-PF" sz="2800" b="1" dirty="0">
                <a:solidFill>
                  <a:schemeClr val="accent6"/>
                </a:solidFill>
                <a:latin typeface="Cooper Black" panose="0208090404030B020404" pitchFamily="18" charset="77"/>
              </a:rPr>
              <a:t>Les oiseaux marins</a:t>
            </a:r>
          </a:p>
          <a:p>
            <a:pPr marL="0" indent="0">
              <a:buNone/>
            </a:pPr>
            <a:r>
              <a:rPr lang="fr-FR" dirty="0">
                <a:solidFill>
                  <a:schemeClr val="bg1"/>
                </a:solidFill>
              </a:rPr>
              <a:t>… </a:t>
            </a:r>
            <a:r>
              <a:rPr lang="fr-PF" dirty="0">
                <a:solidFill>
                  <a:schemeClr val="bg1"/>
                </a:solidFill>
              </a:rPr>
              <a:t>se nourrissent en mer</a:t>
            </a:r>
          </a:p>
          <a:p>
            <a:pPr marL="0" indent="0">
              <a:buNone/>
            </a:pPr>
            <a:endParaRPr lang="fr-PF" dirty="0">
              <a:solidFill>
                <a:schemeClr val="bg1"/>
              </a:solidFill>
            </a:endParaRPr>
          </a:p>
          <a:p>
            <a:pPr marL="0" indent="0">
              <a:buNone/>
            </a:pPr>
            <a:endParaRPr lang="fr-PF" dirty="0">
              <a:solidFill>
                <a:schemeClr val="bg1"/>
              </a:solidFill>
            </a:endParaRPr>
          </a:p>
        </p:txBody>
      </p:sp>
      <p:pic>
        <p:nvPicPr>
          <p:cNvPr id="9" name="Image 8">
            <a:extLst>
              <a:ext uri="{FF2B5EF4-FFF2-40B4-BE49-F238E27FC236}">
                <a16:creationId xmlns:a16="http://schemas.microsoft.com/office/drawing/2014/main" id="{08DCCD9F-4E21-A3A6-4A17-9C042C8EF35E}"/>
              </a:ext>
            </a:extLst>
          </p:cNvPr>
          <p:cNvPicPr>
            <a:picLocks noChangeAspect="1"/>
          </p:cNvPicPr>
          <p:nvPr/>
        </p:nvPicPr>
        <p:blipFill>
          <a:blip r:embed="rId4"/>
          <a:stretch>
            <a:fillRect/>
          </a:stretch>
        </p:blipFill>
        <p:spPr>
          <a:xfrm>
            <a:off x="1463450" y="1984664"/>
            <a:ext cx="4476255" cy="3752435"/>
          </a:xfrm>
          <a:prstGeom prst="rect">
            <a:avLst/>
          </a:prstGeom>
        </p:spPr>
      </p:pic>
    </p:spTree>
    <p:extLst>
      <p:ext uri="{BB962C8B-B14F-4D97-AF65-F5344CB8AC3E}">
        <p14:creationId xmlns:p14="http://schemas.microsoft.com/office/powerpoint/2010/main" val="1670740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aragraph Text" descr="Size comparison between Triceratops and Tyrannosaurus Rex – around 15 to 20 feet high">
            <a:extLst>
              <a:ext uri="{FF2B5EF4-FFF2-40B4-BE49-F238E27FC236}">
                <a16:creationId xmlns:a16="http://schemas.microsoft.com/office/drawing/2014/main" id="{FF207B0C-2D15-4E42-82F8-53B9345786F0}"/>
              </a:ext>
            </a:extLst>
          </p:cNvPr>
          <p:cNvSpPr txBox="1">
            <a:spLocks/>
          </p:cNvSpPr>
          <p:nvPr/>
        </p:nvSpPr>
        <p:spPr>
          <a:xfrm>
            <a:off x="347776" y="1810919"/>
            <a:ext cx="3722144" cy="1817160"/>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gn="just"/>
            <a:r>
              <a:rPr lang="fr-FR" sz="1500" dirty="0"/>
              <a:t>C’est une espèce qui est arrivée naturellement dans une région (nos îles par exemple), sans interventions humaines, mais qu’on peut trouver ailleurs. Par exemple l’Aigrette sacrée - </a:t>
            </a:r>
            <a:r>
              <a:rPr lang="fr-FR" sz="1500" i="1" dirty="0" err="1"/>
              <a:t>kōtuku</a:t>
            </a:r>
            <a:endParaRPr lang="fr-FR" sz="1500" i="1" dirty="0"/>
          </a:p>
          <a:p>
            <a:pPr algn="just"/>
            <a:endParaRPr lang="fr-FR" sz="1500" dirty="0"/>
          </a:p>
          <a:p>
            <a:pPr algn="just"/>
            <a:endParaRPr lang="fr-FR" sz="1500" dirty="0"/>
          </a:p>
        </p:txBody>
      </p:sp>
      <p:sp>
        <p:nvSpPr>
          <p:cNvPr id="2" name="Title 1" descr="Triceratops Size">
            <a:extLst>
              <a:ext uri="{FF2B5EF4-FFF2-40B4-BE49-F238E27FC236}">
                <a16:creationId xmlns:a16="http://schemas.microsoft.com/office/drawing/2014/main" id="{B57BEA33-E9F7-B6B7-30CE-C09C72CAE4C9}"/>
              </a:ext>
            </a:extLst>
          </p:cNvPr>
          <p:cNvSpPr txBox="1">
            <a:spLocks/>
          </p:cNvSpPr>
          <p:nvPr/>
        </p:nvSpPr>
        <p:spPr>
          <a:xfrm>
            <a:off x="8924513" y="1123952"/>
            <a:ext cx="2217058" cy="656804"/>
          </a:xfrm>
          <a:prstGeom prst="rect">
            <a:avLst/>
          </a:prstGeom>
        </p:spPr>
        <p:txBody>
          <a:bodyPr vert="horz" lIns="91440" tIns="45720" rIns="91440" bIns="45720" rtlCol="0" anchor="ctr">
            <a:normAutofit/>
          </a:bodyPr>
          <a:lstStyle>
            <a:lvl1pPr marL="0" algn="l" defTabSz="914400" rtl="0" eaLnBrk="1" latinLnBrk="0" hangingPunct="1">
              <a:lnSpc>
                <a:spcPct val="90000"/>
              </a:lnSpc>
              <a:spcBef>
                <a:spcPct val="0"/>
              </a:spcBef>
              <a:buNone/>
              <a:defRPr lang="en-US" sz="3000" b="1" kern="1200" dirty="0">
                <a:solidFill>
                  <a:schemeClr val="bg1"/>
                </a:solidFill>
                <a:latin typeface="Segoe UI Light" panose="020B0502040204020203" pitchFamily="34" charset="0"/>
                <a:ea typeface="+mj-ea"/>
                <a:cs typeface="Segoe UI Light" panose="020B0502040204020203" pitchFamily="34" charset="0"/>
              </a:defRPr>
            </a:lvl1pPr>
          </a:lstStyle>
          <a:p>
            <a:pPr algn="ctr"/>
            <a:r>
              <a:rPr lang="fr-FR" dirty="0">
                <a:solidFill>
                  <a:schemeClr val="tx1"/>
                </a:solidFill>
                <a:latin typeface="Britannic Bold" panose="020B0903060703020204" pitchFamily="34" charset="77"/>
              </a:rPr>
              <a:t>Introduit</a:t>
            </a:r>
          </a:p>
        </p:txBody>
      </p:sp>
      <p:sp>
        <p:nvSpPr>
          <p:cNvPr id="3" name="Title 1" descr="Triceratops Size">
            <a:extLst>
              <a:ext uri="{FF2B5EF4-FFF2-40B4-BE49-F238E27FC236}">
                <a16:creationId xmlns:a16="http://schemas.microsoft.com/office/drawing/2014/main" id="{C0ED0908-A3A8-7903-51A9-75C0F1AC81C3}"/>
              </a:ext>
            </a:extLst>
          </p:cNvPr>
          <p:cNvSpPr txBox="1">
            <a:spLocks/>
          </p:cNvSpPr>
          <p:nvPr/>
        </p:nvSpPr>
        <p:spPr>
          <a:xfrm>
            <a:off x="4801467" y="1123952"/>
            <a:ext cx="2497574" cy="656804"/>
          </a:xfrm>
          <a:prstGeom prst="rect">
            <a:avLst/>
          </a:prstGeom>
        </p:spPr>
        <p:txBody>
          <a:bodyPr vert="horz" lIns="91440" tIns="45720" rIns="91440" bIns="45720" rtlCol="0" anchor="ctr">
            <a:noAutofit/>
          </a:bodyPr>
          <a:lstStyle>
            <a:lvl1pPr marL="0" algn="l" defTabSz="914400" rtl="0" eaLnBrk="1" latinLnBrk="0" hangingPunct="1">
              <a:lnSpc>
                <a:spcPct val="90000"/>
              </a:lnSpc>
              <a:spcBef>
                <a:spcPct val="0"/>
              </a:spcBef>
              <a:buNone/>
              <a:defRPr lang="en-US" sz="3000" b="1" kern="1200" dirty="0">
                <a:solidFill>
                  <a:schemeClr val="bg1"/>
                </a:solidFill>
                <a:latin typeface="Segoe UI Light" panose="020B0502040204020203" pitchFamily="34" charset="0"/>
                <a:ea typeface="+mj-ea"/>
                <a:cs typeface="Segoe UI Light" panose="020B0502040204020203" pitchFamily="34" charset="0"/>
              </a:defRPr>
            </a:lvl1pPr>
          </a:lstStyle>
          <a:p>
            <a:pPr algn="ctr"/>
            <a:r>
              <a:rPr lang="fr-FR" dirty="0">
                <a:solidFill>
                  <a:schemeClr val="tx1"/>
                </a:solidFill>
                <a:latin typeface="Britannic Bold" panose="020B0903060703020204" pitchFamily="34" charset="77"/>
              </a:rPr>
              <a:t>Endémique</a:t>
            </a:r>
          </a:p>
        </p:txBody>
      </p:sp>
      <p:sp>
        <p:nvSpPr>
          <p:cNvPr id="4" name="Title 1" descr="Triceratops Size">
            <a:extLst>
              <a:ext uri="{FF2B5EF4-FFF2-40B4-BE49-F238E27FC236}">
                <a16:creationId xmlns:a16="http://schemas.microsoft.com/office/drawing/2014/main" id="{509BE39D-85AB-1C18-533D-7E56253772CE}"/>
              </a:ext>
            </a:extLst>
          </p:cNvPr>
          <p:cNvSpPr txBox="1">
            <a:spLocks/>
          </p:cNvSpPr>
          <p:nvPr/>
        </p:nvSpPr>
        <p:spPr>
          <a:xfrm>
            <a:off x="958937" y="1184868"/>
            <a:ext cx="2217058" cy="656804"/>
          </a:xfrm>
          <a:prstGeom prst="rect">
            <a:avLst/>
          </a:prstGeom>
        </p:spPr>
        <p:txBody>
          <a:bodyPr vert="horz" lIns="91440" tIns="45720" rIns="91440" bIns="45720" rtlCol="0" anchor="ctr">
            <a:normAutofit/>
          </a:bodyPr>
          <a:lstStyle>
            <a:lvl1pPr marL="0" algn="l" defTabSz="914400" rtl="0" eaLnBrk="1" latinLnBrk="0" hangingPunct="1">
              <a:lnSpc>
                <a:spcPct val="90000"/>
              </a:lnSpc>
              <a:spcBef>
                <a:spcPct val="0"/>
              </a:spcBef>
              <a:buNone/>
              <a:defRPr lang="en-US" sz="3000" b="1" kern="1200" dirty="0">
                <a:solidFill>
                  <a:schemeClr val="bg1"/>
                </a:solidFill>
                <a:latin typeface="Segoe UI Light" panose="020B0502040204020203" pitchFamily="34" charset="0"/>
                <a:ea typeface="+mj-ea"/>
                <a:cs typeface="Segoe UI Light" panose="020B0502040204020203" pitchFamily="34" charset="0"/>
              </a:defRPr>
            </a:lvl1pPr>
          </a:lstStyle>
          <a:p>
            <a:pPr algn="ctr"/>
            <a:r>
              <a:rPr lang="fr-FR" dirty="0">
                <a:solidFill>
                  <a:schemeClr val="tx1"/>
                </a:solidFill>
                <a:latin typeface="Britannic Bold" panose="020B0903060703020204" pitchFamily="34" charset="77"/>
              </a:rPr>
              <a:t>Indigène</a:t>
            </a:r>
            <a:r>
              <a:rPr lang="fr-FR" u="sng" dirty="0">
                <a:solidFill>
                  <a:schemeClr val="tx1"/>
                </a:solidFill>
                <a:latin typeface="Cooper Black" panose="0208090404030B020404" pitchFamily="18" charset="77"/>
              </a:rPr>
              <a:t> </a:t>
            </a:r>
          </a:p>
        </p:txBody>
      </p:sp>
      <p:sp>
        <p:nvSpPr>
          <p:cNvPr id="12" name="Paragraph Text" descr="Size comparison between Triceratops and Tyrannosaurus Rex – around 15 to 20 feet high">
            <a:extLst>
              <a:ext uri="{FF2B5EF4-FFF2-40B4-BE49-F238E27FC236}">
                <a16:creationId xmlns:a16="http://schemas.microsoft.com/office/drawing/2014/main" id="{CE2F3DC4-447E-CE90-D5EA-9F6AD408FB3E}"/>
              </a:ext>
            </a:extLst>
          </p:cNvPr>
          <p:cNvSpPr txBox="1">
            <a:spLocks/>
          </p:cNvSpPr>
          <p:nvPr/>
        </p:nvSpPr>
        <p:spPr>
          <a:xfrm>
            <a:off x="4390334" y="1810919"/>
            <a:ext cx="3722143" cy="1817160"/>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gn="just"/>
            <a:r>
              <a:rPr lang="fr-FR" sz="1500" dirty="0"/>
              <a:t>C’est une espèce arrivée naturellement, mais qui est désormais présente uniquement dans cette région. Par exemple le </a:t>
            </a:r>
            <a:r>
              <a:rPr lang="fr-FR" sz="1500" i="1" dirty="0" err="1"/>
              <a:t>tūtururū</a:t>
            </a:r>
            <a:r>
              <a:rPr lang="fr-FR" sz="1500" dirty="0"/>
              <a:t> n’est plus présent qu’aux Tuamotu-Gambier et nulle part ailleurs au monde.</a:t>
            </a:r>
          </a:p>
        </p:txBody>
      </p:sp>
      <p:sp>
        <p:nvSpPr>
          <p:cNvPr id="18" name="Paragraph Text" descr="Size comparison between Triceratops and Tyrannosaurus Rex – around 15 to 20 feet high">
            <a:extLst>
              <a:ext uri="{FF2B5EF4-FFF2-40B4-BE49-F238E27FC236}">
                <a16:creationId xmlns:a16="http://schemas.microsoft.com/office/drawing/2014/main" id="{9F555ADD-E854-690B-CA18-99CB8730DCBC}"/>
              </a:ext>
            </a:extLst>
          </p:cNvPr>
          <p:cNvSpPr txBox="1">
            <a:spLocks/>
          </p:cNvSpPr>
          <p:nvPr/>
        </p:nvSpPr>
        <p:spPr>
          <a:xfrm>
            <a:off x="8353133" y="1810919"/>
            <a:ext cx="3574716" cy="1956860"/>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gn="just"/>
            <a:r>
              <a:rPr lang="fr-FR" sz="1400" dirty="0"/>
              <a:t>C’est une espèce qui a été introduite par l'homme dans une région. Certaines sont agressives et prédatrices, comme le Merle des Moluques, d’autres sont porteuses de maladies. Rats, chats, cochons, chiens, chèvres sont aussi des espèces introduites en Polynésie française.</a:t>
            </a:r>
          </a:p>
        </p:txBody>
      </p:sp>
      <p:pic>
        <p:nvPicPr>
          <p:cNvPr id="20" name="Image 19">
            <a:extLst>
              <a:ext uri="{FF2B5EF4-FFF2-40B4-BE49-F238E27FC236}">
                <a16:creationId xmlns:a16="http://schemas.microsoft.com/office/drawing/2014/main" id="{502BEDE6-1D35-239A-5F26-6F675FB840CF}"/>
              </a:ext>
            </a:extLst>
          </p:cNvPr>
          <p:cNvPicPr>
            <a:picLocks noChangeAspect="1"/>
          </p:cNvPicPr>
          <p:nvPr/>
        </p:nvPicPr>
        <p:blipFill>
          <a:blip r:embed="rId4"/>
          <a:srcRect r="-1165"/>
          <a:stretch>
            <a:fillRect/>
          </a:stretch>
        </p:blipFill>
        <p:spPr>
          <a:xfrm>
            <a:off x="8353133" y="3767779"/>
            <a:ext cx="3470695" cy="2382748"/>
          </a:xfrm>
          <a:prstGeom prst="rect">
            <a:avLst/>
          </a:prstGeom>
        </p:spPr>
      </p:pic>
      <p:sp>
        <p:nvSpPr>
          <p:cNvPr id="5" name="ZoneTexte 4">
            <a:extLst>
              <a:ext uri="{FF2B5EF4-FFF2-40B4-BE49-F238E27FC236}">
                <a16:creationId xmlns:a16="http://schemas.microsoft.com/office/drawing/2014/main" id="{839733DC-6417-24AE-0170-7B0D496450DC}"/>
              </a:ext>
            </a:extLst>
          </p:cNvPr>
          <p:cNvSpPr txBox="1"/>
          <p:nvPr/>
        </p:nvSpPr>
        <p:spPr>
          <a:xfrm>
            <a:off x="1580043" y="307119"/>
            <a:ext cx="9334054" cy="707886"/>
          </a:xfrm>
          <a:prstGeom prst="rect">
            <a:avLst/>
          </a:prstGeom>
          <a:noFill/>
        </p:spPr>
        <p:txBody>
          <a:bodyPr wrap="square" rtlCol="0">
            <a:spAutoFit/>
          </a:bodyPr>
          <a:lstStyle/>
          <a:p>
            <a:pPr algn="ctr"/>
            <a:r>
              <a:rPr lang="fr-PF" sz="4000" b="1" dirty="0">
                <a:latin typeface="Cooper Black" panose="0208090404030B020404" pitchFamily="18" charset="77"/>
              </a:rPr>
              <a:t>QUELQUES DÉFINTIONS</a:t>
            </a:r>
          </a:p>
        </p:txBody>
      </p:sp>
      <p:pic>
        <p:nvPicPr>
          <p:cNvPr id="11" name="Image 10">
            <a:extLst>
              <a:ext uri="{FF2B5EF4-FFF2-40B4-BE49-F238E27FC236}">
                <a16:creationId xmlns:a16="http://schemas.microsoft.com/office/drawing/2014/main" id="{FC94B806-96C8-25FD-A256-BC089331F6C2}"/>
              </a:ext>
            </a:extLst>
          </p:cNvPr>
          <p:cNvPicPr>
            <a:picLocks noChangeAspect="1"/>
          </p:cNvPicPr>
          <p:nvPr/>
        </p:nvPicPr>
        <p:blipFill>
          <a:blip r:embed="rId5"/>
          <a:srcRect/>
          <a:stretch/>
        </p:blipFill>
        <p:spPr>
          <a:xfrm>
            <a:off x="4465982" y="3767778"/>
            <a:ext cx="3574715" cy="2374981"/>
          </a:xfrm>
          <a:prstGeom prst="rect">
            <a:avLst/>
          </a:prstGeom>
        </p:spPr>
      </p:pic>
      <p:pic>
        <p:nvPicPr>
          <p:cNvPr id="10" name="Image 9">
            <a:extLst>
              <a:ext uri="{FF2B5EF4-FFF2-40B4-BE49-F238E27FC236}">
                <a16:creationId xmlns:a16="http://schemas.microsoft.com/office/drawing/2014/main" id="{193696D3-B153-0A3F-712B-09CEF436D0F1}"/>
              </a:ext>
            </a:extLst>
          </p:cNvPr>
          <p:cNvPicPr>
            <a:picLocks noChangeAspect="1"/>
          </p:cNvPicPr>
          <p:nvPr/>
        </p:nvPicPr>
        <p:blipFill>
          <a:blip r:embed="rId6"/>
          <a:srcRect l="5132" r="2758"/>
          <a:stretch>
            <a:fillRect/>
          </a:stretch>
        </p:blipFill>
        <p:spPr>
          <a:xfrm>
            <a:off x="264151" y="3767778"/>
            <a:ext cx="3889395" cy="2374981"/>
          </a:xfrm>
          <a:prstGeom prst="rect">
            <a:avLst/>
          </a:prstGeom>
        </p:spPr>
      </p:pic>
    </p:spTree>
    <p:custDataLst>
      <p:tags r:id="rId1"/>
    </p:custDataLst>
    <p:extLst>
      <p:ext uri="{BB962C8B-B14F-4D97-AF65-F5344CB8AC3E}">
        <p14:creationId xmlns:p14="http://schemas.microsoft.com/office/powerpoint/2010/main" val="17154899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83CAD89B-EAB2-114E-17FA-DBB22295AC23}"/>
              </a:ext>
            </a:extLst>
          </p:cNvPr>
          <p:cNvPicPr>
            <a:picLocks noChangeAspect="1"/>
          </p:cNvPicPr>
          <p:nvPr/>
        </p:nvPicPr>
        <p:blipFill>
          <a:blip r:embed="rId4"/>
          <a:stretch>
            <a:fillRect/>
          </a:stretch>
        </p:blipFill>
        <p:spPr>
          <a:xfrm>
            <a:off x="368721" y="277130"/>
            <a:ext cx="7593752" cy="5822310"/>
          </a:xfrm>
          <a:prstGeom prst="rect">
            <a:avLst/>
          </a:prstGeom>
        </p:spPr>
      </p:pic>
      <p:sp>
        <p:nvSpPr>
          <p:cNvPr id="5" name="ZoneTexte 4">
            <a:extLst>
              <a:ext uri="{FF2B5EF4-FFF2-40B4-BE49-F238E27FC236}">
                <a16:creationId xmlns:a16="http://schemas.microsoft.com/office/drawing/2014/main" id="{EB44DCE3-5E1A-37EC-4FE4-42FB337F923B}"/>
              </a:ext>
            </a:extLst>
          </p:cNvPr>
          <p:cNvSpPr txBox="1"/>
          <p:nvPr/>
        </p:nvSpPr>
        <p:spPr>
          <a:xfrm>
            <a:off x="8400836" y="277130"/>
            <a:ext cx="3600664" cy="4278094"/>
          </a:xfrm>
          <a:prstGeom prst="rect">
            <a:avLst/>
          </a:prstGeom>
          <a:noFill/>
        </p:spPr>
        <p:txBody>
          <a:bodyPr wrap="square" rtlCol="0">
            <a:spAutoFit/>
          </a:bodyPr>
          <a:lstStyle/>
          <a:p>
            <a:r>
              <a:rPr lang="fr-PF" sz="1600" dirty="0"/>
              <a:t>La Polynésie française est répartie sur une surface aussi grande que le continent européen.</a:t>
            </a:r>
          </a:p>
          <a:p>
            <a:endParaRPr lang="fr-PF" sz="1600" dirty="0"/>
          </a:p>
          <a:p>
            <a:r>
              <a:rPr lang="fr-PF" sz="1600" dirty="0"/>
              <a:t>Elle compte 118 iles réparties sur 4 archipels :</a:t>
            </a:r>
          </a:p>
          <a:p>
            <a:pPr marL="285750" indent="-285750">
              <a:buFontTx/>
              <a:buChar char="-"/>
            </a:pPr>
            <a:r>
              <a:rPr lang="fr-PF" sz="1600" dirty="0"/>
              <a:t>Les îles de la Sociéte</a:t>
            </a:r>
          </a:p>
          <a:p>
            <a:pPr marL="285750" indent="-285750">
              <a:buFontTx/>
              <a:buChar char="-"/>
            </a:pPr>
            <a:r>
              <a:rPr lang="fr-PF" sz="1600" dirty="0"/>
              <a:t>Les îles Australes</a:t>
            </a:r>
          </a:p>
          <a:p>
            <a:pPr marL="285750" indent="-285750">
              <a:buFontTx/>
              <a:buChar char="-"/>
            </a:pPr>
            <a:r>
              <a:rPr lang="fr-PF" sz="1600" dirty="0"/>
              <a:t>L’Archipel des Tuamotu-Gambier</a:t>
            </a:r>
          </a:p>
          <a:p>
            <a:pPr marL="285750" indent="-285750">
              <a:buFontTx/>
              <a:buChar char="-"/>
            </a:pPr>
            <a:r>
              <a:rPr lang="fr-PF" sz="1600" dirty="0"/>
              <a:t>Et les îles Marquises</a:t>
            </a:r>
          </a:p>
          <a:p>
            <a:pPr marL="285750" indent="-285750">
              <a:buFontTx/>
              <a:buChar char="-"/>
            </a:pPr>
            <a:endParaRPr lang="fr-PF" sz="1600" dirty="0"/>
          </a:p>
          <a:p>
            <a:r>
              <a:rPr lang="fr-PF" sz="1600" dirty="0"/>
              <a:t>Chaque archipel possède des oiseaux terrestres propre à elle-même</a:t>
            </a:r>
          </a:p>
          <a:p>
            <a:endParaRPr lang="fr-PF" sz="1600" dirty="0"/>
          </a:p>
          <a:p>
            <a:r>
              <a:rPr lang="fr-PF" sz="1600" dirty="0"/>
              <a:t>Aujourd’hui nous nous intéressons aux oiseaux de notre archipel : </a:t>
            </a:r>
            <a:r>
              <a:rPr lang="fr-PF" sz="1600" b="1" dirty="0"/>
              <a:t>LES TUAMOTU-GAMBIER</a:t>
            </a:r>
          </a:p>
        </p:txBody>
      </p:sp>
      <p:pic>
        <p:nvPicPr>
          <p:cNvPr id="6" name="Image 5">
            <a:extLst>
              <a:ext uri="{FF2B5EF4-FFF2-40B4-BE49-F238E27FC236}">
                <a16:creationId xmlns:a16="http://schemas.microsoft.com/office/drawing/2014/main" id="{3F5D8F0E-5778-0F65-64B1-6AD55FF8E98E}"/>
              </a:ext>
            </a:extLst>
          </p:cNvPr>
          <p:cNvPicPr>
            <a:picLocks noChangeAspect="1"/>
          </p:cNvPicPr>
          <p:nvPr/>
        </p:nvPicPr>
        <p:blipFill>
          <a:blip r:embed="rId5"/>
          <a:srcRect l="26374"/>
          <a:stretch>
            <a:fillRect/>
          </a:stretch>
        </p:blipFill>
        <p:spPr>
          <a:xfrm>
            <a:off x="8977901" y="4555224"/>
            <a:ext cx="2436688" cy="1611292"/>
          </a:xfrm>
          <a:prstGeom prst="rect">
            <a:avLst/>
          </a:prstGeom>
        </p:spPr>
      </p:pic>
    </p:spTree>
    <p:custDataLst>
      <p:tags r:id="rId1"/>
    </p:custDataLst>
    <p:extLst>
      <p:ext uri="{BB962C8B-B14F-4D97-AF65-F5344CB8AC3E}">
        <p14:creationId xmlns:p14="http://schemas.microsoft.com/office/powerpoint/2010/main" val="27006000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AB16522C-D44B-F22B-4E75-7D98EEC451D1}"/>
              </a:ext>
            </a:extLst>
          </p:cNvPr>
          <p:cNvPicPr>
            <a:picLocks noChangeAspect="1"/>
          </p:cNvPicPr>
          <p:nvPr/>
        </p:nvPicPr>
        <p:blipFill>
          <a:blip r:embed="rId3"/>
          <a:srcRect t="12500" b="18833"/>
          <a:stretch>
            <a:fillRect/>
          </a:stretch>
        </p:blipFill>
        <p:spPr>
          <a:xfrm>
            <a:off x="1" y="0"/>
            <a:ext cx="12191999" cy="6278880"/>
          </a:xfrm>
          <a:prstGeom prst="rect">
            <a:avLst/>
          </a:prstGeom>
        </p:spPr>
      </p:pic>
      <p:sp>
        <p:nvSpPr>
          <p:cNvPr id="10" name="ZoneTexte 9">
            <a:extLst>
              <a:ext uri="{FF2B5EF4-FFF2-40B4-BE49-F238E27FC236}">
                <a16:creationId xmlns:a16="http://schemas.microsoft.com/office/drawing/2014/main" id="{6B939006-AC4D-B064-8133-A24D9045C3C1}"/>
              </a:ext>
            </a:extLst>
          </p:cNvPr>
          <p:cNvSpPr txBox="1"/>
          <p:nvPr/>
        </p:nvSpPr>
        <p:spPr>
          <a:xfrm>
            <a:off x="1836793" y="3671935"/>
            <a:ext cx="2782832" cy="1569660"/>
          </a:xfrm>
          <a:prstGeom prst="rect">
            <a:avLst/>
          </a:prstGeom>
          <a:noFill/>
        </p:spPr>
        <p:txBody>
          <a:bodyPr wrap="square" rtlCol="0">
            <a:spAutoFit/>
          </a:bodyPr>
          <a:lstStyle/>
          <a:p>
            <a:r>
              <a:rPr lang="fr-PF" sz="2400" dirty="0"/>
              <a:t>Indice : </a:t>
            </a:r>
            <a:r>
              <a:rPr lang="fr-FR" sz="2400" dirty="0"/>
              <a:t>je viens d’être citée en exemple d’oiseau terrestre endémique</a:t>
            </a:r>
            <a:endParaRPr lang="fr-PF" sz="2400" dirty="0"/>
          </a:p>
        </p:txBody>
      </p:sp>
      <p:pic>
        <p:nvPicPr>
          <p:cNvPr id="4" name="Image 3">
            <a:extLst>
              <a:ext uri="{FF2B5EF4-FFF2-40B4-BE49-F238E27FC236}">
                <a16:creationId xmlns:a16="http://schemas.microsoft.com/office/drawing/2014/main" id="{83C6FF48-968F-7B4E-6D5D-1AF187032B5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22394" y="3999565"/>
            <a:ext cx="914400" cy="914400"/>
          </a:xfrm>
          <a:prstGeom prst="rect">
            <a:avLst/>
          </a:prstGeom>
        </p:spPr>
      </p:pic>
      <p:pic>
        <p:nvPicPr>
          <p:cNvPr id="9" name="Image 8">
            <a:extLst>
              <a:ext uri="{FF2B5EF4-FFF2-40B4-BE49-F238E27FC236}">
                <a16:creationId xmlns:a16="http://schemas.microsoft.com/office/drawing/2014/main" id="{15F80EBD-4314-F561-42B2-68F75F18DF98}"/>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79325" y="579120"/>
            <a:ext cx="914400" cy="914400"/>
          </a:xfrm>
          <a:prstGeom prst="rect">
            <a:avLst/>
          </a:prstGeom>
        </p:spPr>
      </p:pic>
      <p:sp>
        <p:nvSpPr>
          <p:cNvPr id="11" name="ZoneTexte 10">
            <a:extLst>
              <a:ext uri="{FF2B5EF4-FFF2-40B4-BE49-F238E27FC236}">
                <a16:creationId xmlns:a16="http://schemas.microsoft.com/office/drawing/2014/main" id="{3A01E77A-D545-B70F-D8AF-DB79A53E6446}"/>
              </a:ext>
            </a:extLst>
          </p:cNvPr>
          <p:cNvSpPr txBox="1"/>
          <p:nvPr/>
        </p:nvSpPr>
        <p:spPr>
          <a:xfrm>
            <a:off x="1593725" y="579120"/>
            <a:ext cx="4270869" cy="769441"/>
          </a:xfrm>
          <a:prstGeom prst="rect">
            <a:avLst/>
          </a:prstGeom>
          <a:noFill/>
        </p:spPr>
        <p:txBody>
          <a:bodyPr wrap="square" rtlCol="0">
            <a:spAutoFit/>
          </a:bodyPr>
          <a:lstStyle/>
          <a:p>
            <a:pPr algn="ctr"/>
            <a:r>
              <a:rPr lang="fr-PF" sz="4400" dirty="0">
                <a:latin typeface="Cooper Black" panose="0208090404030B020404" pitchFamily="18" charset="77"/>
              </a:rPr>
              <a:t>QUI SUIS-JE ?</a:t>
            </a:r>
          </a:p>
        </p:txBody>
      </p:sp>
      <p:pic>
        <p:nvPicPr>
          <p:cNvPr id="13" name="Image 12">
            <a:extLst>
              <a:ext uri="{FF2B5EF4-FFF2-40B4-BE49-F238E27FC236}">
                <a16:creationId xmlns:a16="http://schemas.microsoft.com/office/drawing/2014/main" id="{38E7C4B4-E8AF-F9CA-3C27-3DD062FF51B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864594" y="579120"/>
            <a:ext cx="914400" cy="914400"/>
          </a:xfrm>
          <a:prstGeom prst="rect">
            <a:avLst/>
          </a:prstGeom>
        </p:spPr>
      </p:pic>
    </p:spTree>
    <p:extLst>
      <p:ext uri="{BB962C8B-B14F-4D97-AF65-F5344CB8AC3E}">
        <p14:creationId xmlns:p14="http://schemas.microsoft.com/office/powerpoint/2010/main" val="3503755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8D958A60-98F8-9086-58CB-8FEAFCA6EE67}"/>
              </a:ext>
            </a:extLst>
          </p:cNvPr>
          <p:cNvPicPr>
            <a:picLocks noChangeAspect="1"/>
          </p:cNvPicPr>
          <p:nvPr/>
        </p:nvPicPr>
        <p:blipFill>
          <a:blip r:embed="rId4"/>
          <a:srcRect t="24457" b="6332"/>
          <a:stretch>
            <a:fillRect/>
          </a:stretch>
        </p:blipFill>
        <p:spPr>
          <a:xfrm>
            <a:off x="0" y="0"/>
            <a:ext cx="12192000" cy="6329680"/>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694E6EA8-3E74-4272-ACB6-25CEF8379F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sp>
        <p:nvSpPr>
          <p:cNvPr id="7" name="Title 1" descr="Title">
            <a:extLst>
              <a:ext uri="{FF2B5EF4-FFF2-40B4-BE49-F238E27FC236}">
                <a16:creationId xmlns:a16="http://schemas.microsoft.com/office/drawing/2014/main" id="{B67EA5CA-41E3-111F-348D-AD5CFACEC241}"/>
              </a:ext>
            </a:extLst>
          </p:cNvPr>
          <p:cNvSpPr>
            <a:spLocks noGrp="1"/>
          </p:cNvSpPr>
          <p:nvPr>
            <p:ph type="title" idx="4294967295"/>
          </p:nvPr>
        </p:nvSpPr>
        <p:spPr>
          <a:xfrm>
            <a:off x="654026" y="4319059"/>
            <a:ext cx="4042024" cy="1427162"/>
          </a:xfrm>
        </p:spPr>
        <p:txBody>
          <a:bodyPr>
            <a:noAutofit/>
          </a:bodyPr>
          <a:lstStyle/>
          <a:p>
            <a:pPr algn="ctr"/>
            <a:r>
              <a:rPr lang="fr-FR" sz="2400" b="1" i="1" dirty="0" err="1">
                <a:latin typeface="+mn-lt"/>
              </a:rPr>
              <a:t>Tūtururū</a:t>
            </a:r>
            <a:r>
              <a:rPr lang="fr-FR" sz="2400" b="1" dirty="0">
                <a:latin typeface="+mn-lt"/>
              </a:rPr>
              <a:t>, c’est mon nom paumotu; </a:t>
            </a:r>
            <a:r>
              <a:rPr lang="fr-FR" sz="2400" b="1" dirty="0" err="1">
                <a:latin typeface="+mn-lt"/>
              </a:rPr>
              <a:t>Itikoe</a:t>
            </a:r>
            <a:r>
              <a:rPr lang="fr-FR" sz="2400" b="1" dirty="0">
                <a:latin typeface="+mn-lt"/>
              </a:rPr>
              <a:t> à Mangareva. Pour les français je suis la </a:t>
            </a:r>
            <a:r>
              <a:rPr lang="fr-FR" sz="2400" b="1" dirty="0" err="1">
                <a:latin typeface="+mn-lt"/>
              </a:rPr>
              <a:t>Gallicolombe</a:t>
            </a:r>
            <a:r>
              <a:rPr lang="fr-FR" sz="2400" b="1" dirty="0">
                <a:latin typeface="+mn-lt"/>
              </a:rPr>
              <a:t> </a:t>
            </a:r>
            <a:r>
              <a:rPr lang="fr-FR" sz="2400" b="1" dirty="0" err="1">
                <a:latin typeface="+mn-lt"/>
              </a:rPr>
              <a:t>erythroptère</a:t>
            </a:r>
            <a:r>
              <a:rPr lang="fr-FR" sz="2400" b="1" dirty="0">
                <a:latin typeface="+mn-lt"/>
              </a:rPr>
              <a:t>.</a:t>
            </a:r>
          </a:p>
        </p:txBody>
      </p:sp>
      <p:pic>
        <p:nvPicPr>
          <p:cNvPr id="2" name="Image 1">
            <a:extLst>
              <a:ext uri="{FF2B5EF4-FFF2-40B4-BE49-F238E27FC236}">
                <a16:creationId xmlns:a16="http://schemas.microsoft.com/office/drawing/2014/main" id="{1A8AEB20-89EF-2A23-5C6E-E750ADB30BBE}"/>
              </a:ext>
            </a:extLst>
          </p:cNvPr>
          <p:cNvPicPr>
            <a:picLocks noChangeAspect="1"/>
          </p:cNvPicPr>
          <p:nvPr/>
        </p:nvPicPr>
        <p:blipFill>
          <a:blip r:embed="rId5"/>
          <a:stretch>
            <a:fillRect/>
          </a:stretch>
        </p:blipFill>
        <p:spPr>
          <a:xfrm>
            <a:off x="1863908" y="3046500"/>
            <a:ext cx="1272559" cy="1272559"/>
          </a:xfrm>
          <a:prstGeom prst="rect">
            <a:avLst/>
          </a:prstGeom>
        </p:spPr>
      </p:pic>
    </p:spTree>
    <p:custDataLst>
      <p:tags r:id="rId1"/>
    </p:custDataLst>
    <p:extLst>
      <p:ext uri="{BB962C8B-B14F-4D97-AF65-F5344CB8AC3E}">
        <p14:creationId xmlns:p14="http://schemas.microsoft.com/office/powerpoint/2010/main" val="14701537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AE8CFE72-D281-28A4-6B04-C9185D5217B1}"/>
              </a:ext>
            </a:extLst>
          </p:cNvPr>
          <p:cNvPicPr>
            <a:picLocks noChangeAspect="1"/>
          </p:cNvPicPr>
          <p:nvPr/>
        </p:nvPicPr>
        <p:blipFill>
          <a:blip r:embed="rId3"/>
          <a:srcRect t="5644" b="16690"/>
          <a:stretch>
            <a:fillRect/>
          </a:stretch>
        </p:blipFill>
        <p:spPr>
          <a:xfrm>
            <a:off x="0" y="0"/>
            <a:ext cx="12192000" cy="6291074"/>
          </a:xfrm>
          <a:prstGeom prst="rect">
            <a:avLst/>
          </a:prstGeom>
        </p:spPr>
      </p:pic>
      <p:sp>
        <p:nvSpPr>
          <p:cNvPr id="15" name="ZoneTexte 14">
            <a:extLst>
              <a:ext uri="{FF2B5EF4-FFF2-40B4-BE49-F238E27FC236}">
                <a16:creationId xmlns:a16="http://schemas.microsoft.com/office/drawing/2014/main" id="{7A8562EB-8A95-D633-2688-C4C8AACB2B32}"/>
              </a:ext>
            </a:extLst>
          </p:cNvPr>
          <p:cNvSpPr txBox="1"/>
          <p:nvPr/>
        </p:nvSpPr>
        <p:spPr>
          <a:xfrm>
            <a:off x="6616609" y="566926"/>
            <a:ext cx="4282829" cy="769441"/>
          </a:xfrm>
          <a:prstGeom prst="rect">
            <a:avLst/>
          </a:prstGeom>
          <a:noFill/>
        </p:spPr>
        <p:txBody>
          <a:bodyPr wrap="square" rtlCol="0">
            <a:spAutoFit/>
          </a:bodyPr>
          <a:lstStyle/>
          <a:p>
            <a:pPr algn="ctr"/>
            <a:r>
              <a:rPr lang="fr-PF" sz="4400" dirty="0">
                <a:latin typeface="Cooper Black" panose="0208090404030B020404" pitchFamily="18" charset="77"/>
              </a:rPr>
              <a:t>QUI SUIS-JE ?</a:t>
            </a:r>
          </a:p>
        </p:txBody>
      </p:sp>
      <p:sp>
        <p:nvSpPr>
          <p:cNvPr id="18" name="ZoneTexte 17">
            <a:extLst>
              <a:ext uri="{FF2B5EF4-FFF2-40B4-BE49-F238E27FC236}">
                <a16:creationId xmlns:a16="http://schemas.microsoft.com/office/drawing/2014/main" id="{FCB216D5-3F7B-80CB-A54B-2348DBC0AFB2}"/>
              </a:ext>
            </a:extLst>
          </p:cNvPr>
          <p:cNvSpPr txBox="1"/>
          <p:nvPr/>
        </p:nvSpPr>
        <p:spPr>
          <a:xfrm>
            <a:off x="1931242" y="4459797"/>
            <a:ext cx="2850308" cy="1569660"/>
          </a:xfrm>
          <a:prstGeom prst="rect">
            <a:avLst/>
          </a:prstGeom>
          <a:noFill/>
        </p:spPr>
        <p:txBody>
          <a:bodyPr wrap="square" rtlCol="0">
            <a:spAutoFit/>
          </a:bodyPr>
          <a:lstStyle/>
          <a:p>
            <a:r>
              <a:rPr lang="fr-PF" sz="2400" dirty="0"/>
              <a:t>Indice : Je</a:t>
            </a:r>
            <a:r>
              <a:rPr lang="fr-FR" sz="2400" dirty="0"/>
              <a:t> répète tout le temps le nom qu’on m’a donné aux Tuamotu</a:t>
            </a:r>
            <a:endParaRPr lang="fr-PF" sz="2400" dirty="0"/>
          </a:p>
        </p:txBody>
      </p:sp>
      <p:pic>
        <p:nvPicPr>
          <p:cNvPr id="19" name="Image 18">
            <a:extLst>
              <a:ext uri="{FF2B5EF4-FFF2-40B4-BE49-F238E27FC236}">
                <a16:creationId xmlns:a16="http://schemas.microsoft.com/office/drawing/2014/main" id="{716A6483-AB5E-07D3-49BE-52004CD0AA6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07649" y="4598165"/>
            <a:ext cx="923594" cy="923594"/>
          </a:xfrm>
          <a:prstGeom prst="rect">
            <a:avLst/>
          </a:prstGeom>
        </p:spPr>
      </p:pic>
      <p:pic>
        <p:nvPicPr>
          <p:cNvPr id="3" name="Image 2">
            <a:extLst>
              <a:ext uri="{FF2B5EF4-FFF2-40B4-BE49-F238E27FC236}">
                <a16:creationId xmlns:a16="http://schemas.microsoft.com/office/drawing/2014/main" id="{DFAD8145-E1D1-8B02-1C06-BE4379555B48}"/>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853700" y="588506"/>
            <a:ext cx="762909" cy="762909"/>
          </a:xfrm>
          <a:prstGeom prst="rect">
            <a:avLst/>
          </a:prstGeom>
        </p:spPr>
      </p:pic>
      <p:pic>
        <p:nvPicPr>
          <p:cNvPr id="4" name="Image 3">
            <a:extLst>
              <a:ext uri="{FF2B5EF4-FFF2-40B4-BE49-F238E27FC236}">
                <a16:creationId xmlns:a16="http://schemas.microsoft.com/office/drawing/2014/main" id="{B5D5031E-651D-A20C-2BF4-1DA900F50AC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899438" y="588506"/>
            <a:ext cx="762909" cy="762909"/>
          </a:xfrm>
          <a:prstGeom prst="rect">
            <a:avLst/>
          </a:prstGeom>
        </p:spPr>
      </p:pic>
    </p:spTree>
    <p:extLst>
      <p:ext uri="{BB962C8B-B14F-4D97-AF65-F5344CB8AC3E}">
        <p14:creationId xmlns:p14="http://schemas.microsoft.com/office/powerpoint/2010/main" val="1073425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54E919F9-B851-7620-7CF6-5AB80B400BB0}"/>
              </a:ext>
            </a:extLst>
          </p:cNvPr>
          <p:cNvPicPr>
            <a:picLocks noChangeAspect="1"/>
          </p:cNvPicPr>
          <p:nvPr/>
        </p:nvPicPr>
        <p:blipFill>
          <a:blip r:embed="rId4"/>
          <a:srcRect t="21249" r="359" b="10331"/>
          <a:stretch>
            <a:fillRect/>
          </a:stretch>
        </p:blipFill>
        <p:spPr>
          <a:xfrm>
            <a:off x="0" y="0"/>
            <a:ext cx="12192000" cy="6278880"/>
          </a:xfrm>
          <a:prstGeom prst="rect">
            <a:avLst/>
          </a:prstGeom>
        </p:spPr>
      </p:pic>
      <p:sp>
        <p:nvSpPr>
          <p:cNvPr id="2" name="Title 1" descr="Title">
            <a:extLst>
              <a:ext uri="{FF2B5EF4-FFF2-40B4-BE49-F238E27FC236}">
                <a16:creationId xmlns:a16="http://schemas.microsoft.com/office/drawing/2014/main" id="{2112C3E6-6F12-4DE9-9E46-D6C71B447695}"/>
              </a:ext>
            </a:extLst>
          </p:cNvPr>
          <p:cNvSpPr>
            <a:spLocks noGrp="1"/>
          </p:cNvSpPr>
          <p:nvPr>
            <p:ph type="title" idx="4294967295"/>
          </p:nvPr>
        </p:nvSpPr>
        <p:spPr>
          <a:xfrm>
            <a:off x="970100" y="3139440"/>
            <a:ext cx="3089275" cy="854075"/>
          </a:xfrm>
        </p:spPr>
        <p:txBody>
          <a:bodyPr>
            <a:noAutofit/>
          </a:bodyPr>
          <a:lstStyle/>
          <a:p>
            <a:pPr algn="ctr"/>
            <a:r>
              <a:rPr lang="fr-FR" sz="2400" b="1" dirty="0">
                <a:latin typeface="+mn-lt"/>
              </a:rPr>
              <a:t>On m’appelle </a:t>
            </a:r>
            <a:r>
              <a:rPr lang="fr-FR" sz="2400" b="1" i="1" dirty="0" err="1">
                <a:latin typeface="+mn-lt"/>
              </a:rPr>
              <a:t>tītī</a:t>
            </a:r>
            <a:r>
              <a:rPr lang="fr-FR" sz="2400" b="1" dirty="0">
                <a:latin typeface="+mn-lt"/>
              </a:rPr>
              <a:t> en </a:t>
            </a:r>
            <a:r>
              <a:rPr lang="fr-FR" sz="2400" b="1" i="1" dirty="0" err="1">
                <a:latin typeface="+mn-lt"/>
              </a:rPr>
              <a:t>paūmotu</a:t>
            </a:r>
            <a:r>
              <a:rPr lang="fr-FR" sz="2400" b="1" dirty="0">
                <a:latin typeface="+mn-lt"/>
              </a:rPr>
              <a:t> et </a:t>
            </a:r>
            <a:r>
              <a:rPr lang="fr-FR" sz="2400" b="1" i="1" dirty="0" err="1">
                <a:latin typeface="+mn-lt"/>
              </a:rPr>
              <a:t>kivikivi</a:t>
            </a:r>
            <a:r>
              <a:rPr lang="fr-FR" sz="2400" b="1" dirty="0">
                <a:latin typeface="+mn-lt"/>
              </a:rPr>
              <a:t> en</a:t>
            </a:r>
            <a:r>
              <a:rPr lang="fr-FR" sz="2400" b="1" i="1" dirty="0">
                <a:latin typeface="+mn-lt"/>
              </a:rPr>
              <a:t> </a:t>
            </a:r>
            <a:r>
              <a:rPr lang="fr-FR" sz="2400" b="1" i="1" dirty="0" err="1">
                <a:latin typeface="+mn-lt"/>
              </a:rPr>
              <a:t>reo</a:t>
            </a:r>
            <a:r>
              <a:rPr lang="fr-FR" sz="2400" b="1" i="1" dirty="0">
                <a:latin typeface="+mn-lt"/>
              </a:rPr>
              <a:t> </a:t>
            </a:r>
            <a:r>
              <a:rPr lang="fr-FR" sz="2400" b="1" i="1" dirty="0" err="1">
                <a:latin typeface="+mn-lt"/>
              </a:rPr>
              <a:t>ma’areva</a:t>
            </a:r>
            <a:r>
              <a:rPr lang="fr-FR" sz="2400" b="1" dirty="0">
                <a:latin typeface="+mn-lt"/>
              </a:rPr>
              <a:t>. En français, je suis le Chevalier des Tuamotu</a:t>
            </a:r>
          </a:p>
        </p:txBody>
      </p:sp>
      <p:pic>
        <p:nvPicPr>
          <p:cNvPr id="3" name="Image 2">
            <a:extLst>
              <a:ext uri="{FF2B5EF4-FFF2-40B4-BE49-F238E27FC236}">
                <a16:creationId xmlns:a16="http://schemas.microsoft.com/office/drawing/2014/main" id="{69C2AF60-3164-29A2-904A-17607424B1F8}"/>
              </a:ext>
            </a:extLst>
          </p:cNvPr>
          <p:cNvPicPr>
            <a:picLocks noChangeAspect="1"/>
          </p:cNvPicPr>
          <p:nvPr/>
        </p:nvPicPr>
        <p:blipFill>
          <a:blip r:embed="rId5"/>
          <a:stretch>
            <a:fillRect/>
          </a:stretch>
        </p:blipFill>
        <p:spPr>
          <a:xfrm>
            <a:off x="1889758" y="1353913"/>
            <a:ext cx="1249957" cy="1249957"/>
          </a:xfrm>
          <a:prstGeom prst="rect">
            <a:avLst/>
          </a:prstGeom>
        </p:spPr>
      </p:pic>
    </p:spTree>
    <p:custDataLst>
      <p:tags r:id="rId1"/>
    </p:custDataLst>
    <p:extLst>
      <p:ext uri="{BB962C8B-B14F-4D97-AF65-F5344CB8AC3E}">
        <p14:creationId xmlns:p14="http://schemas.microsoft.com/office/powerpoint/2010/main" val="37517358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491C7F64-3BD1-C17F-7D97-5C3E19218712}"/>
              </a:ext>
            </a:extLst>
          </p:cNvPr>
          <p:cNvPicPr>
            <a:picLocks noChangeAspect="1"/>
          </p:cNvPicPr>
          <p:nvPr/>
        </p:nvPicPr>
        <p:blipFill>
          <a:blip r:embed="rId2"/>
          <a:srcRect t="19393" b="3033"/>
          <a:stretch>
            <a:fillRect/>
          </a:stretch>
        </p:blipFill>
        <p:spPr>
          <a:xfrm>
            <a:off x="0" y="0"/>
            <a:ext cx="12192001" cy="6283569"/>
          </a:xfrm>
          <a:prstGeom prst="rect">
            <a:avLst/>
          </a:prstGeom>
        </p:spPr>
      </p:pic>
      <p:sp>
        <p:nvSpPr>
          <p:cNvPr id="6" name="ZoneTexte 5">
            <a:extLst>
              <a:ext uri="{FF2B5EF4-FFF2-40B4-BE49-F238E27FC236}">
                <a16:creationId xmlns:a16="http://schemas.microsoft.com/office/drawing/2014/main" id="{5E0FA2C2-69E6-3CE2-52CF-3A3D6A57834E}"/>
              </a:ext>
            </a:extLst>
          </p:cNvPr>
          <p:cNvSpPr txBox="1"/>
          <p:nvPr/>
        </p:nvSpPr>
        <p:spPr>
          <a:xfrm>
            <a:off x="1260033" y="469151"/>
            <a:ext cx="4246385"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8" name="Image 7">
            <a:extLst>
              <a:ext uri="{FF2B5EF4-FFF2-40B4-BE49-F238E27FC236}">
                <a16:creationId xmlns:a16="http://schemas.microsoft.com/office/drawing/2014/main" id="{78D37E65-5A46-8159-C94F-B6C5697DA2E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333091" y="469151"/>
            <a:ext cx="762909" cy="762909"/>
          </a:xfrm>
          <a:prstGeom prst="rect">
            <a:avLst/>
          </a:prstGeom>
        </p:spPr>
      </p:pic>
      <p:sp>
        <p:nvSpPr>
          <p:cNvPr id="10" name="ZoneTexte 9">
            <a:extLst>
              <a:ext uri="{FF2B5EF4-FFF2-40B4-BE49-F238E27FC236}">
                <a16:creationId xmlns:a16="http://schemas.microsoft.com/office/drawing/2014/main" id="{6B939006-AC4D-B064-8133-A24D9045C3C1}"/>
              </a:ext>
            </a:extLst>
          </p:cNvPr>
          <p:cNvSpPr txBox="1"/>
          <p:nvPr/>
        </p:nvSpPr>
        <p:spPr>
          <a:xfrm>
            <a:off x="9137980" y="4391844"/>
            <a:ext cx="2714843" cy="1569660"/>
          </a:xfrm>
          <a:prstGeom prst="rect">
            <a:avLst/>
          </a:prstGeom>
          <a:noFill/>
        </p:spPr>
        <p:txBody>
          <a:bodyPr wrap="square" rtlCol="0">
            <a:spAutoFit/>
          </a:bodyPr>
          <a:lstStyle/>
          <a:p>
            <a:r>
              <a:rPr lang="fr-PF" sz="2400" dirty="0"/>
              <a:t>Indice : </a:t>
            </a:r>
            <a:r>
              <a:rPr lang="fr-FR" sz="2400" dirty="0"/>
              <a:t>on me prend parfois pour un fantôme à cause de mon chant !</a:t>
            </a:r>
            <a:endParaRPr lang="fr-PF" sz="2400" dirty="0"/>
          </a:p>
        </p:txBody>
      </p:sp>
      <p:pic>
        <p:nvPicPr>
          <p:cNvPr id="20" name="Image 19">
            <a:extLst>
              <a:ext uri="{FF2B5EF4-FFF2-40B4-BE49-F238E27FC236}">
                <a16:creationId xmlns:a16="http://schemas.microsoft.com/office/drawing/2014/main" id="{8495DA82-6F7E-0EFE-594B-3186F811369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306983" y="4576511"/>
            <a:ext cx="830997" cy="830997"/>
          </a:xfrm>
          <a:prstGeom prst="rect">
            <a:avLst/>
          </a:prstGeom>
        </p:spPr>
      </p:pic>
      <p:pic>
        <p:nvPicPr>
          <p:cNvPr id="4" name="Image 3">
            <a:extLst>
              <a:ext uri="{FF2B5EF4-FFF2-40B4-BE49-F238E27FC236}">
                <a16:creationId xmlns:a16="http://schemas.microsoft.com/office/drawing/2014/main" id="{EB08DEB0-99DE-3166-B0CD-EBDA6D62535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70451" y="469152"/>
            <a:ext cx="762909" cy="762909"/>
          </a:xfrm>
          <a:prstGeom prst="rect">
            <a:avLst/>
          </a:prstGeom>
        </p:spPr>
      </p:pic>
    </p:spTree>
    <p:extLst>
      <p:ext uri="{BB962C8B-B14F-4D97-AF65-F5344CB8AC3E}">
        <p14:creationId xmlns:p14="http://schemas.microsoft.com/office/powerpoint/2010/main" val="2454963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CDCA6BB4-6200-2443-5DB9-B84DA0B2CC0B}"/>
              </a:ext>
            </a:extLst>
          </p:cNvPr>
          <p:cNvPicPr>
            <a:picLocks noChangeAspect="1"/>
          </p:cNvPicPr>
          <p:nvPr/>
        </p:nvPicPr>
        <p:blipFill>
          <a:blip r:embed="rId4"/>
          <a:srcRect t="7863"/>
          <a:stretch>
            <a:fillRect/>
          </a:stretch>
        </p:blipFill>
        <p:spPr>
          <a:xfrm>
            <a:off x="-1" y="0"/>
            <a:ext cx="12192001" cy="6318893"/>
          </a:xfrm>
          <a:prstGeom prst="rect">
            <a:avLst/>
          </a:prstGeom>
        </p:spPr>
      </p:pic>
      <p:sp>
        <p:nvSpPr>
          <p:cNvPr id="2" name="Title 1" descr="Title">
            <a:extLst>
              <a:ext uri="{FF2B5EF4-FFF2-40B4-BE49-F238E27FC236}">
                <a16:creationId xmlns:a16="http://schemas.microsoft.com/office/drawing/2014/main" id="{2112C3E6-6F12-4DE9-9E46-D6C71B447695}"/>
              </a:ext>
            </a:extLst>
          </p:cNvPr>
          <p:cNvSpPr>
            <a:spLocks noGrp="1"/>
          </p:cNvSpPr>
          <p:nvPr>
            <p:ph type="title" idx="4294967295"/>
          </p:nvPr>
        </p:nvSpPr>
        <p:spPr>
          <a:xfrm>
            <a:off x="623108" y="1418491"/>
            <a:ext cx="3216275" cy="1427163"/>
          </a:xfrm>
        </p:spPr>
        <p:txBody>
          <a:bodyPr>
            <a:noAutofit/>
          </a:bodyPr>
          <a:lstStyle/>
          <a:p>
            <a:r>
              <a:rPr lang="fr-FR" sz="2400" b="1" dirty="0">
                <a:latin typeface="+mn-lt"/>
              </a:rPr>
              <a:t>C’est bien moi, le </a:t>
            </a:r>
            <a:r>
              <a:rPr lang="fr-FR" sz="2400" b="1" i="1" dirty="0">
                <a:latin typeface="+mn-lt"/>
              </a:rPr>
              <a:t>‘</a:t>
            </a:r>
            <a:r>
              <a:rPr lang="fr-FR" sz="2400" b="1" i="1" dirty="0" err="1">
                <a:latin typeface="+mn-lt"/>
              </a:rPr>
              <a:t>o’o</a:t>
            </a:r>
            <a:r>
              <a:rPr lang="fr-FR" sz="2400" b="1" i="1" dirty="0">
                <a:latin typeface="+mn-lt"/>
              </a:rPr>
              <a:t> </a:t>
            </a:r>
            <a:r>
              <a:rPr lang="fr-FR" sz="2400" b="1" dirty="0">
                <a:latin typeface="+mn-lt"/>
              </a:rPr>
              <a:t>ou</a:t>
            </a:r>
            <a:r>
              <a:rPr lang="fr-FR" sz="2400" b="1" i="1" dirty="0">
                <a:latin typeface="+mn-lt"/>
              </a:rPr>
              <a:t> </a:t>
            </a:r>
            <a:r>
              <a:rPr lang="fr-FR" sz="2400" b="1" i="1" dirty="0" err="1">
                <a:latin typeface="+mn-lt"/>
              </a:rPr>
              <a:t>kuku</a:t>
            </a:r>
            <a:r>
              <a:rPr lang="fr-FR" sz="2400" b="1" i="1" dirty="0">
                <a:latin typeface="+mn-lt"/>
              </a:rPr>
              <a:t>, </a:t>
            </a:r>
            <a:r>
              <a:rPr lang="fr-FR" sz="2400" b="1" dirty="0">
                <a:latin typeface="+mn-lt"/>
              </a:rPr>
              <a:t>en français le </a:t>
            </a:r>
            <a:r>
              <a:rPr lang="fr-FR" sz="2400" b="1" dirty="0" err="1">
                <a:latin typeface="+mn-lt"/>
              </a:rPr>
              <a:t>Ptilope</a:t>
            </a:r>
            <a:r>
              <a:rPr lang="fr-FR" sz="2400" b="1" dirty="0">
                <a:latin typeface="+mn-lt"/>
              </a:rPr>
              <a:t> des Tuamotu </a:t>
            </a:r>
          </a:p>
        </p:txBody>
      </p:sp>
      <p:pic>
        <p:nvPicPr>
          <p:cNvPr id="4" name="Image 3">
            <a:extLst>
              <a:ext uri="{FF2B5EF4-FFF2-40B4-BE49-F238E27FC236}">
                <a16:creationId xmlns:a16="http://schemas.microsoft.com/office/drawing/2014/main" id="{BB3F17CE-40A0-2772-BF0F-CB074C12EE2C}"/>
              </a:ext>
            </a:extLst>
          </p:cNvPr>
          <p:cNvPicPr>
            <a:picLocks noChangeAspect="1"/>
          </p:cNvPicPr>
          <p:nvPr/>
        </p:nvPicPr>
        <p:blipFill>
          <a:blip r:embed="rId5"/>
          <a:stretch>
            <a:fillRect/>
          </a:stretch>
        </p:blipFill>
        <p:spPr>
          <a:xfrm>
            <a:off x="1368149" y="283559"/>
            <a:ext cx="1249957" cy="1249957"/>
          </a:xfrm>
          <a:prstGeom prst="rect">
            <a:avLst/>
          </a:prstGeom>
        </p:spPr>
      </p:pic>
      <p:pic>
        <p:nvPicPr>
          <p:cNvPr id="9" name="Image 8">
            <a:extLst>
              <a:ext uri="{FF2B5EF4-FFF2-40B4-BE49-F238E27FC236}">
                <a16:creationId xmlns:a16="http://schemas.microsoft.com/office/drawing/2014/main" id="{D6CC16E0-BABF-8077-0752-54ED803F36D2}"/>
              </a:ext>
            </a:extLst>
          </p:cNvPr>
          <p:cNvPicPr>
            <a:picLocks noChangeAspect="1"/>
          </p:cNvPicPr>
          <p:nvPr/>
        </p:nvPicPr>
        <p:blipFill>
          <a:blip r:embed="rId6"/>
          <a:stretch>
            <a:fillRect/>
          </a:stretch>
        </p:blipFill>
        <p:spPr>
          <a:xfrm>
            <a:off x="7404661" y="2692263"/>
            <a:ext cx="4164231" cy="2766646"/>
          </a:xfrm>
          <a:prstGeom prst="rect">
            <a:avLst/>
          </a:prstGeom>
        </p:spPr>
      </p:pic>
      <p:sp>
        <p:nvSpPr>
          <p:cNvPr id="10" name="ZoneTexte 9">
            <a:extLst>
              <a:ext uri="{FF2B5EF4-FFF2-40B4-BE49-F238E27FC236}">
                <a16:creationId xmlns:a16="http://schemas.microsoft.com/office/drawing/2014/main" id="{FD8B67D0-B8B8-31E5-66A3-78224D89F20B}"/>
              </a:ext>
            </a:extLst>
          </p:cNvPr>
          <p:cNvSpPr txBox="1"/>
          <p:nvPr/>
        </p:nvSpPr>
        <p:spPr>
          <a:xfrm>
            <a:off x="7690338" y="2845654"/>
            <a:ext cx="1277816" cy="369332"/>
          </a:xfrm>
          <a:prstGeom prst="rect">
            <a:avLst/>
          </a:prstGeom>
          <a:noFill/>
        </p:spPr>
        <p:txBody>
          <a:bodyPr wrap="square" rtlCol="0">
            <a:spAutoFit/>
          </a:bodyPr>
          <a:lstStyle/>
          <a:p>
            <a:r>
              <a:rPr lang="fr-PF" dirty="0"/>
              <a:t>Juvénile</a:t>
            </a:r>
          </a:p>
        </p:txBody>
      </p:sp>
    </p:spTree>
    <p:custDataLst>
      <p:tags r:id="rId1"/>
    </p:custDataLst>
    <p:extLst>
      <p:ext uri="{BB962C8B-B14F-4D97-AF65-F5344CB8AC3E}">
        <p14:creationId xmlns:p14="http://schemas.microsoft.com/office/powerpoint/2010/main" val="611507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D24802C5-402A-F696-5188-BCB8D10802C7}"/>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bright="20000"/>
                    </a14:imgEffect>
                  </a14:imgLayer>
                </a14:imgProps>
              </a:ext>
            </a:extLst>
          </a:blip>
          <a:srcRect t="22036" b="-638"/>
          <a:stretch>
            <a:fillRect/>
          </a:stretch>
        </p:blipFill>
        <p:spPr>
          <a:xfrm>
            <a:off x="0" y="-35508"/>
            <a:ext cx="12192000" cy="6388848"/>
          </a:xfrm>
          <a:prstGeom prst="rect">
            <a:avLst/>
          </a:prstGeom>
        </p:spPr>
      </p:pic>
      <p:sp>
        <p:nvSpPr>
          <p:cNvPr id="6" name="ZoneTexte 5">
            <a:extLst>
              <a:ext uri="{FF2B5EF4-FFF2-40B4-BE49-F238E27FC236}">
                <a16:creationId xmlns:a16="http://schemas.microsoft.com/office/drawing/2014/main" id="{5E0FA2C2-69E6-3CE2-52CF-3A3D6A57834E}"/>
              </a:ext>
            </a:extLst>
          </p:cNvPr>
          <p:cNvSpPr txBox="1"/>
          <p:nvPr/>
        </p:nvSpPr>
        <p:spPr>
          <a:xfrm>
            <a:off x="6553198" y="504660"/>
            <a:ext cx="4270869" cy="769441"/>
          </a:xfrm>
          <a:prstGeom prst="rect">
            <a:avLst/>
          </a:prstGeom>
          <a:noFill/>
        </p:spPr>
        <p:txBody>
          <a:bodyPr wrap="square" rtlCol="0">
            <a:spAutoFit/>
          </a:bodyPr>
          <a:lstStyle/>
          <a:p>
            <a:pPr algn="ctr"/>
            <a:r>
              <a:rPr lang="fr-PF" sz="4400" dirty="0">
                <a:latin typeface="Cooper Black" panose="0208090404030B020404" pitchFamily="18" charset="77"/>
              </a:rPr>
              <a:t>QUI SUIS-JE ?</a:t>
            </a:r>
          </a:p>
        </p:txBody>
      </p:sp>
      <p:pic>
        <p:nvPicPr>
          <p:cNvPr id="7" name="Image 6">
            <a:extLst>
              <a:ext uri="{FF2B5EF4-FFF2-40B4-BE49-F238E27FC236}">
                <a16:creationId xmlns:a16="http://schemas.microsoft.com/office/drawing/2014/main" id="{7C41E371-264F-8541-368E-A779312E115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38798" y="431670"/>
            <a:ext cx="914400" cy="914400"/>
          </a:xfrm>
          <a:prstGeom prst="rect">
            <a:avLst/>
          </a:prstGeom>
        </p:spPr>
      </p:pic>
      <p:pic>
        <p:nvPicPr>
          <p:cNvPr id="8" name="Image 7">
            <a:extLst>
              <a:ext uri="{FF2B5EF4-FFF2-40B4-BE49-F238E27FC236}">
                <a16:creationId xmlns:a16="http://schemas.microsoft.com/office/drawing/2014/main" id="{78D37E65-5A46-8159-C94F-B6C5697DA2E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0824067" y="432692"/>
            <a:ext cx="913378" cy="913378"/>
          </a:xfrm>
          <a:prstGeom prst="rect">
            <a:avLst/>
          </a:prstGeom>
        </p:spPr>
      </p:pic>
      <p:sp>
        <p:nvSpPr>
          <p:cNvPr id="10" name="ZoneTexte 9">
            <a:extLst>
              <a:ext uri="{FF2B5EF4-FFF2-40B4-BE49-F238E27FC236}">
                <a16:creationId xmlns:a16="http://schemas.microsoft.com/office/drawing/2014/main" id="{6B939006-AC4D-B064-8133-A24D9045C3C1}"/>
              </a:ext>
            </a:extLst>
          </p:cNvPr>
          <p:cNvSpPr txBox="1"/>
          <p:nvPr/>
        </p:nvSpPr>
        <p:spPr>
          <a:xfrm>
            <a:off x="780149" y="4452871"/>
            <a:ext cx="4458601" cy="1569660"/>
          </a:xfrm>
          <a:prstGeom prst="rect">
            <a:avLst/>
          </a:prstGeom>
          <a:noFill/>
        </p:spPr>
        <p:txBody>
          <a:bodyPr wrap="square" rtlCol="0">
            <a:spAutoFit/>
          </a:bodyPr>
          <a:lstStyle/>
          <a:p>
            <a:r>
              <a:rPr lang="fr-PF" sz="2400" dirty="0"/>
              <a:t>Indice : J’ai </a:t>
            </a:r>
            <a:r>
              <a:rPr lang="fr-FR" sz="2400" dirty="0"/>
              <a:t>le même nom paumotu que mon cousin des Tuamotu … mais je n’habite que sur Makatea et nulle part ailleurs</a:t>
            </a:r>
            <a:endParaRPr lang="fr-PF" sz="2400" dirty="0"/>
          </a:p>
        </p:txBody>
      </p:sp>
      <p:pic>
        <p:nvPicPr>
          <p:cNvPr id="4" name="Image 3">
            <a:extLst>
              <a:ext uri="{FF2B5EF4-FFF2-40B4-BE49-F238E27FC236}">
                <a16:creationId xmlns:a16="http://schemas.microsoft.com/office/drawing/2014/main" id="{83C6FF48-968F-7B4E-6D5D-1AF187032B5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80149" y="3429000"/>
            <a:ext cx="830997" cy="830997"/>
          </a:xfrm>
          <a:prstGeom prst="rect">
            <a:avLst/>
          </a:prstGeom>
        </p:spPr>
      </p:pic>
    </p:spTree>
    <p:extLst>
      <p:ext uri="{BB962C8B-B14F-4D97-AF65-F5344CB8AC3E}">
        <p14:creationId xmlns:p14="http://schemas.microsoft.com/office/powerpoint/2010/main" val="17930559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B8A9EA11-B100-99E5-A389-D158DCB0520A}"/>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20000"/>
                    </a14:imgEffect>
                  </a14:imgLayer>
                </a14:imgProps>
              </a:ext>
            </a:extLst>
          </a:blip>
          <a:srcRect t="16307" b="6333"/>
          <a:stretch>
            <a:fillRect/>
          </a:stretch>
        </p:blipFill>
        <p:spPr>
          <a:xfrm>
            <a:off x="0" y="0"/>
            <a:ext cx="12192000" cy="6287784"/>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694E6EA8-3E74-4272-ACB6-25CEF8379F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sp>
        <p:nvSpPr>
          <p:cNvPr id="5" name="ZoneTexte 4">
            <a:extLst>
              <a:ext uri="{FF2B5EF4-FFF2-40B4-BE49-F238E27FC236}">
                <a16:creationId xmlns:a16="http://schemas.microsoft.com/office/drawing/2014/main" id="{2C16BA92-9F26-C530-CF57-C5B71C7C8E30}"/>
              </a:ext>
            </a:extLst>
          </p:cNvPr>
          <p:cNvSpPr txBox="1"/>
          <p:nvPr/>
        </p:nvSpPr>
        <p:spPr>
          <a:xfrm>
            <a:off x="8352291" y="3761198"/>
            <a:ext cx="3117464" cy="2677656"/>
          </a:xfrm>
          <a:prstGeom prst="rect">
            <a:avLst/>
          </a:prstGeom>
          <a:noFill/>
        </p:spPr>
        <p:txBody>
          <a:bodyPr wrap="square" rtlCol="0">
            <a:spAutoFit/>
          </a:bodyPr>
          <a:lstStyle/>
          <a:p>
            <a:pPr algn="ctr"/>
            <a:r>
              <a:rPr lang="fr-FR" sz="2400" b="1" dirty="0"/>
              <a:t>Eh oui, moi aussi on m’appelle </a:t>
            </a:r>
            <a:r>
              <a:rPr lang="fr-FR" sz="2400" b="1" i="1" dirty="0"/>
              <a:t>‘</a:t>
            </a:r>
            <a:r>
              <a:rPr lang="fr-FR" sz="2400" b="1" i="1" dirty="0" err="1"/>
              <a:t>o’o</a:t>
            </a:r>
            <a:r>
              <a:rPr lang="fr-FR" sz="2400" b="1" i="1" dirty="0"/>
              <a:t> </a:t>
            </a:r>
            <a:r>
              <a:rPr lang="fr-FR" sz="2400" b="1" dirty="0"/>
              <a:t>ou ‘</a:t>
            </a:r>
            <a:r>
              <a:rPr lang="fr-FR" sz="2400" b="1" i="1" dirty="0" err="1"/>
              <a:t>ū’upa</a:t>
            </a:r>
            <a:r>
              <a:rPr lang="fr-FR" sz="2400" b="1" dirty="0"/>
              <a:t>, et mon nom français c’est le </a:t>
            </a:r>
            <a:r>
              <a:rPr lang="fr-FR" sz="2400" b="1" dirty="0" err="1"/>
              <a:t>Ptilope</a:t>
            </a:r>
            <a:r>
              <a:rPr lang="fr-FR" sz="2400" b="1" dirty="0"/>
              <a:t> de Makatea</a:t>
            </a:r>
            <a:br>
              <a:rPr lang="fr-FR" sz="2400" b="1" dirty="0"/>
            </a:br>
            <a:br>
              <a:rPr lang="fr-FR" sz="2400" b="1" dirty="0"/>
            </a:br>
            <a:endParaRPr lang="fr-PF" sz="2400" b="1" dirty="0"/>
          </a:p>
        </p:txBody>
      </p:sp>
      <p:pic>
        <p:nvPicPr>
          <p:cNvPr id="7" name="Image 6">
            <a:extLst>
              <a:ext uri="{FF2B5EF4-FFF2-40B4-BE49-F238E27FC236}">
                <a16:creationId xmlns:a16="http://schemas.microsoft.com/office/drawing/2014/main" id="{856662A5-FF89-2F60-5221-6AD0A7F7A2AC}"/>
              </a:ext>
            </a:extLst>
          </p:cNvPr>
          <p:cNvPicPr>
            <a:picLocks noChangeAspect="1"/>
          </p:cNvPicPr>
          <p:nvPr/>
        </p:nvPicPr>
        <p:blipFill>
          <a:blip r:embed="rId6"/>
          <a:stretch>
            <a:fillRect/>
          </a:stretch>
        </p:blipFill>
        <p:spPr>
          <a:xfrm>
            <a:off x="9274743" y="2507612"/>
            <a:ext cx="1272559" cy="1272559"/>
          </a:xfrm>
          <a:prstGeom prst="rect">
            <a:avLst/>
          </a:prstGeom>
        </p:spPr>
      </p:pic>
    </p:spTree>
    <p:custDataLst>
      <p:tags r:id="rId1"/>
    </p:custDataLst>
    <p:extLst>
      <p:ext uri="{BB962C8B-B14F-4D97-AF65-F5344CB8AC3E}">
        <p14:creationId xmlns:p14="http://schemas.microsoft.com/office/powerpoint/2010/main" val="15021905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4B8BD-A9E5-2935-09CF-1B8E3E023B7D}"/>
            </a:ext>
          </a:extLst>
        </p:cNvPr>
        <p:cNvGrpSpPr/>
        <p:nvPr/>
      </p:nvGrpSpPr>
      <p:grpSpPr>
        <a:xfrm>
          <a:off x="0" y="0"/>
          <a:ext cx="0" cy="0"/>
          <a:chOff x="0" y="0"/>
          <a:chExt cx="0" cy="0"/>
        </a:xfrm>
      </p:grpSpPr>
      <p:pic>
        <p:nvPicPr>
          <p:cNvPr id="4" name="Image 3">
            <a:extLst>
              <a:ext uri="{FF2B5EF4-FFF2-40B4-BE49-F238E27FC236}">
                <a16:creationId xmlns:a16="http://schemas.microsoft.com/office/drawing/2014/main" id="{DD992FE4-492F-DA94-758D-83A1A8B202B8}"/>
              </a:ext>
            </a:extLst>
          </p:cNvPr>
          <p:cNvPicPr>
            <a:picLocks noChangeAspect="1"/>
          </p:cNvPicPr>
          <p:nvPr/>
        </p:nvPicPr>
        <p:blipFill>
          <a:blip r:embed="rId2"/>
          <a:srcRect t="9607" b="13034"/>
          <a:stretch>
            <a:fillRect/>
          </a:stretch>
        </p:blipFill>
        <p:spPr>
          <a:xfrm>
            <a:off x="0" y="-2084"/>
            <a:ext cx="12192000" cy="6287784"/>
          </a:xfrm>
          <a:prstGeom prst="rect">
            <a:avLst/>
          </a:prstGeom>
        </p:spPr>
      </p:pic>
      <p:sp>
        <p:nvSpPr>
          <p:cNvPr id="18" name="ZoneTexte 17">
            <a:extLst>
              <a:ext uri="{FF2B5EF4-FFF2-40B4-BE49-F238E27FC236}">
                <a16:creationId xmlns:a16="http://schemas.microsoft.com/office/drawing/2014/main" id="{51EAFB4B-FE08-6921-0DCE-BC61FC77F4AB}"/>
              </a:ext>
            </a:extLst>
          </p:cNvPr>
          <p:cNvSpPr txBox="1"/>
          <p:nvPr/>
        </p:nvSpPr>
        <p:spPr>
          <a:xfrm>
            <a:off x="0" y="3429000"/>
            <a:ext cx="3477389" cy="830997"/>
          </a:xfrm>
          <a:prstGeom prst="rect">
            <a:avLst/>
          </a:prstGeom>
          <a:noFill/>
        </p:spPr>
        <p:txBody>
          <a:bodyPr wrap="square" rtlCol="0">
            <a:spAutoFit/>
          </a:bodyPr>
          <a:lstStyle/>
          <a:p>
            <a:r>
              <a:rPr lang="fr-PF" sz="2400" dirty="0"/>
              <a:t>Indice : Mon cousin </a:t>
            </a:r>
            <a:r>
              <a:rPr lang="fr-FR" sz="2400" dirty="0"/>
              <a:t>des</a:t>
            </a:r>
            <a:r>
              <a:rPr lang="fr-PF" sz="2400" dirty="0"/>
              <a:t> Marquises s’apelle </a:t>
            </a:r>
            <a:r>
              <a:rPr lang="fr-PF" sz="2400" i="1" dirty="0"/>
              <a:t>‘Upe</a:t>
            </a:r>
          </a:p>
        </p:txBody>
      </p:sp>
      <p:sp>
        <p:nvSpPr>
          <p:cNvPr id="19" name="ZoneTexte 18">
            <a:extLst>
              <a:ext uri="{FF2B5EF4-FFF2-40B4-BE49-F238E27FC236}">
                <a16:creationId xmlns:a16="http://schemas.microsoft.com/office/drawing/2014/main" id="{C17548A0-EF39-2EFF-0B20-F64D8BB94F66}"/>
              </a:ext>
            </a:extLst>
          </p:cNvPr>
          <p:cNvSpPr txBox="1"/>
          <p:nvPr/>
        </p:nvSpPr>
        <p:spPr>
          <a:xfrm>
            <a:off x="6628284" y="572300"/>
            <a:ext cx="3903709"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34" name="Image 33">
            <a:extLst>
              <a:ext uri="{FF2B5EF4-FFF2-40B4-BE49-F238E27FC236}">
                <a16:creationId xmlns:a16="http://schemas.microsoft.com/office/drawing/2014/main" id="{415B36BE-35D9-8891-71E7-A5D9B66B436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714906" y="450575"/>
            <a:ext cx="913378" cy="913378"/>
          </a:xfrm>
          <a:prstGeom prst="rect">
            <a:avLst/>
          </a:prstGeom>
        </p:spPr>
      </p:pic>
      <p:pic>
        <p:nvPicPr>
          <p:cNvPr id="36" name="Image 35">
            <a:extLst>
              <a:ext uri="{FF2B5EF4-FFF2-40B4-BE49-F238E27FC236}">
                <a16:creationId xmlns:a16="http://schemas.microsoft.com/office/drawing/2014/main" id="{8ACDB56B-C522-9131-860B-49277BF0F34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531993" y="450575"/>
            <a:ext cx="913378" cy="913378"/>
          </a:xfrm>
          <a:prstGeom prst="rect">
            <a:avLst/>
          </a:prstGeom>
        </p:spPr>
      </p:pic>
      <p:pic>
        <p:nvPicPr>
          <p:cNvPr id="38" name="Image 37">
            <a:extLst>
              <a:ext uri="{FF2B5EF4-FFF2-40B4-BE49-F238E27FC236}">
                <a16:creationId xmlns:a16="http://schemas.microsoft.com/office/drawing/2014/main" id="{42EA32A2-B406-EA71-919A-029FB39E52C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30798" y="4360959"/>
            <a:ext cx="830997" cy="830997"/>
          </a:xfrm>
          <a:prstGeom prst="rect">
            <a:avLst/>
          </a:prstGeom>
        </p:spPr>
      </p:pic>
    </p:spTree>
    <p:extLst>
      <p:ext uri="{BB962C8B-B14F-4D97-AF65-F5344CB8AC3E}">
        <p14:creationId xmlns:p14="http://schemas.microsoft.com/office/powerpoint/2010/main" val="1537014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28B99-D46D-0A5F-59BF-9614A93FADCD}"/>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3CCC86ED-0D4D-6280-4F7D-0EF8D4AF7773}"/>
              </a:ext>
            </a:extLst>
          </p:cNvPr>
          <p:cNvPicPr>
            <a:picLocks noChangeAspect="1"/>
          </p:cNvPicPr>
          <p:nvPr/>
        </p:nvPicPr>
        <p:blipFill>
          <a:blip r:embed="rId4"/>
          <a:srcRect t="22514"/>
          <a:stretch>
            <a:fillRect/>
          </a:stretch>
        </p:blipFill>
        <p:spPr>
          <a:xfrm>
            <a:off x="4638" y="-1"/>
            <a:ext cx="12187362" cy="6295685"/>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16B18082-B078-B0B0-F207-10913EA45A80}"/>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sp>
        <p:nvSpPr>
          <p:cNvPr id="15" name="Title 1" descr="Title">
            <a:extLst>
              <a:ext uri="{FF2B5EF4-FFF2-40B4-BE49-F238E27FC236}">
                <a16:creationId xmlns:a16="http://schemas.microsoft.com/office/drawing/2014/main" id="{A62C6F26-2B16-61F2-77AF-737A3FA6EBC8}"/>
              </a:ext>
            </a:extLst>
          </p:cNvPr>
          <p:cNvSpPr>
            <a:spLocks noGrp="1"/>
          </p:cNvSpPr>
          <p:nvPr>
            <p:ph type="title" idx="4294967295"/>
          </p:nvPr>
        </p:nvSpPr>
        <p:spPr>
          <a:xfrm>
            <a:off x="9363590" y="4743450"/>
            <a:ext cx="2768600" cy="1042987"/>
          </a:xfrm>
        </p:spPr>
        <p:txBody>
          <a:bodyPr>
            <a:noAutofit/>
          </a:bodyPr>
          <a:lstStyle/>
          <a:p>
            <a:pPr algn="ctr"/>
            <a:r>
              <a:rPr lang="fr-FR" sz="2400" b="1" dirty="0">
                <a:latin typeface="+mn-lt"/>
              </a:rPr>
              <a:t>Je suis le </a:t>
            </a:r>
            <a:r>
              <a:rPr lang="fr-FR" sz="2400" b="1" i="1" dirty="0">
                <a:latin typeface="+mn-lt"/>
              </a:rPr>
              <a:t>rupe </a:t>
            </a:r>
            <a:r>
              <a:rPr lang="fr-FR" sz="2400" b="1" dirty="0">
                <a:latin typeface="+mn-lt"/>
              </a:rPr>
              <a:t>ou Carpophage de la Société</a:t>
            </a:r>
            <a:endParaRPr lang="fr-FR" sz="2400" b="1" i="1" dirty="0">
              <a:latin typeface="+mn-lt"/>
            </a:endParaRPr>
          </a:p>
        </p:txBody>
      </p:sp>
      <p:pic>
        <p:nvPicPr>
          <p:cNvPr id="2" name="Image 1">
            <a:extLst>
              <a:ext uri="{FF2B5EF4-FFF2-40B4-BE49-F238E27FC236}">
                <a16:creationId xmlns:a16="http://schemas.microsoft.com/office/drawing/2014/main" id="{0C56C2DA-EC91-C691-4D4B-428D77EB9867}"/>
              </a:ext>
            </a:extLst>
          </p:cNvPr>
          <p:cNvPicPr>
            <a:picLocks noChangeAspect="1"/>
          </p:cNvPicPr>
          <p:nvPr/>
        </p:nvPicPr>
        <p:blipFill>
          <a:blip r:embed="rId5"/>
          <a:stretch>
            <a:fillRect/>
          </a:stretch>
        </p:blipFill>
        <p:spPr>
          <a:xfrm>
            <a:off x="9475331" y="2063187"/>
            <a:ext cx="1272559" cy="1272559"/>
          </a:xfrm>
          <a:prstGeom prst="rect">
            <a:avLst/>
          </a:prstGeom>
        </p:spPr>
      </p:pic>
    </p:spTree>
    <p:custDataLst>
      <p:tags r:id="rId1"/>
    </p:custDataLst>
    <p:extLst>
      <p:ext uri="{BB962C8B-B14F-4D97-AF65-F5344CB8AC3E}">
        <p14:creationId xmlns:p14="http://schemas.microsoft.com/office/powerpoint/2010/main" val="33656580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47C02F-8562-7516-7F1E-E5E3514FD6B5}"/>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6D1F1669-13C1-019B-EC51-3504BE4EA7D5}"/>
              </a:ext>
            </a:extLst>
          </p:cNvPr>
          <p:cNvPicPr>
            <a:picLocks noChangeAspect="1"/>
          </p:cNvPicPr>
          <p:nvPr/>
        </p:nvPicPr>
        <p:blipFill>
          <a:blip r:embed="rId2"/>
          <a:srcRect t="1776" b="6518"/>
          <a:stretch>
            <a:fillRect/>
          </a:stretch>
        </p:blipFill>
        <p:spPr>
          <a:xfrm>
            <a:off x="0" y="0"/>
            <a:ext cx="12192000" cy="6285700"/>
          </a:xfrm>
          <a:prstGeom prst="rect">
            <a:avLst/>
          </a:prstGeom>
        </p:spPr>
      </p:pic>
      <p:sp>
        <p:nvSpPr>
          <p:cNvPr id="18" name="ZoneTexte 17">
            <a:extLst>
              <a:ext uri="{FF2B5EF4-FFF2-40B4-BE49-F238E27FC236}">
                <a16:creationId xmlns:a16="http://schemas.microsoft.com/office/drawing/2014/main" id="{07234579-79FD-DAD1-C4F2-D2B375BC65A4}"/>
              </a:ext>
            </a:extLst>
          </p:cNvPr>
          <p:cNvSpPr txBox="1"/>
          <p:nvPr/>
        </p:nvSpPr>
        <p:spPr>
          <a:xfrm>
            <a:off x="7969541" y="4282595"/>
            <a:ext cx="3156684" cy="830997"/>
          </a:xfrm>
          <a:prstGeom prst="rect">
            <a:avLst/>
          </a:prstGeom>
          <a:noFill/>
        </p:spPr>
        <p:txBody>
          <a:bodyPr wrap="square" rtlCol="0">
            <a:spAutoFit/>
          </a:bodyPr>
          <a:lstStyle/>
          <a:p>
            <a:r>
              <a:rPr lang="fr-PF" sz="2400" dirty="0"/>
              <a:t>Indice : J’ai le nom d’un opérateur téléphonique</a:t>
            </a:r>
          </a:p>
        </p:txBody>
      </p:sp>
      <p:sp>
        <p:nvSpPr>
          <p:cNvPr id="19" name="ZoneTexte 18">
            <a:extLst>
              <a:ext uri="{FF2B5EF4-FFF2-40B4-BE49-F238E27FC236}">
                <a16:creationId xmlns:a16="http://schemas.microsoft.com/office/drawing/2014/main" id="{94BFF58B-A387-8613-14C4-AC5C153D46BD}"/>
              </a:ext>
            </a:extLst>
          </p:cNvPr>
          <p:cNvSpPr txBox="1"/>
          <p:nvPr/>
        </p:nvSpPr>
        <p:spPr>
          <a:xfrm>
            <a:off x="6628284" y="572300"/>
            <a:ext cx="3903709"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34" name="Image 33">
            <a:extLst>
              <a:ext uri="{FF2B5EF4-FFF2-40B4-BE49-F238E27FC236}">
                <a16:creationId xmlns:a16="http://schemas.microsoft.com/office/drawing/2014/main" id="{C62E42C4-DAEC-6243-A3A5-0C3E8F86850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722622" y="503120"/>
            <a:ext cx="913378" cy="913378"/>
          </a:xfrm>
          <a:prstGeom prst="rect">
            <a:avLst/>
          </a:prstGeom>
        </p:spPr>
      </p:pic>
      <p:pic>
        <p:nvPicPr>
          <p:cNvPr id="36" name="Image 35">
            <a:extLst>
              <a:ext uri="{FF2B5EF4-FFF2-40B4-BE49-F238E27FC236}">
                <a16:creationId xmlns:a16="http://schemas.microsoft.com/office/drawing/2014/main" id="{0D7935C2-7973-8F9F-39E7-2DA4D6AC29D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448618" y="455932"/>
            <a:ext cx="913378" cy="913378"/>
          </a:xfrm>
          <a:prstGeom prst="rect">
            <a:avLst/>
          </a:prstGeom>
        </p:spPr>
      </p:pic>
      <p:pic>
        <p:nvPicPr>
          <p:cNvPr id="38" name="Image 37">
            <a:extLst>
              <a:ext uri="{FF2B5EF4-FFF2-40B4-BE49-F238E27FC236}">
                <a16:creationId xmlns:a16="http://schemas.microsoft.com/office/drawing/2014/main" id="{F331C5B0-D193-AE15-C8D2-33FA1B88ADA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228207" y="4372258"/>
            <a:ext cx="741334" cy="741334"/>
          </a:xfrm>
          <a:prstGeom prst="rect">
            <a:avLst/>
          </a:prstGeom>
        </p:spPr>
      </p:pic>
    </p:spTree>
    <p:extLst>
      <p:ext uri="{BB962C8B-B14F-4D97-AF65-F5344CB8AC3E}">
        <p14:creationId xmlns:p14="http://schemas.microsoft.com/office/powerpoint/2010/main" val="4178592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8F5D3-C7CE-DF1F-BC1F-0F901FB2CD44}"/>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74DB6863-BF98-FB03-78B4-DE80A61C6D6B}"/>
              </a:ext>
            </a:extLst>
          </p:cNvPr>
          <p:cNvPicPr>
            <a:picLocks noChangeAspect="1"/>
          </p:cNvPicPr>
          <p:nvPr/>
        </p:nvPicPr>
        <p:blipFill>
          <a:blip r:embed="rId4"/>
          <a:srcRect t="3895" b="4556"/>
          <a:stretch>
            <a:fillRect/>
          </a:stretch>
        </p:blipFill>
        <p:spPr>
          <a:xfrm>
            <a:off x="0" y="0"/>
            <a:ext cx="12192000" cy="6277511"/>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F7E1572F-6CEC-0862-9477-FC6FE9208E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sp>
        <p:nvSpPr>
          <p:cNvPr id="15" name="Title 1" descr="Title">
            <a:extLst>
              <a:ext uri="{FF2B5EF4-FFF2-40B4-BE49-F238E27FC236}">
                <a16:creationId xmlns:a16="http://schemas.microsoft.com/office/drawing/2014/main" id="{754D82F5-5916-1CBF-235A-7AE0DC0D3B5B}"/>
              </a:ext>
            </a:extLst>
          </p:cNvPr>
          <p:cNvSpPr>
            <a:spLocks noGrp="1"/>
          </p:cNvSpPr>
          <p:nvPr>
            <p:ph type="title" idx="4294967295"/>
          </p:nvPr>
        </p:nvSpPr>
        <p:spPr>
          <a:xfrm>
            <a:off x="957931" y="4701559"/>
            <a:ext cx="3084513" cy="1042987"/>
          </a:xfrm>
        </p:spPr>
        <p:txBody>
          <a:bodyPr>
            <a:noAutofit/>
          </a:bodyPr>
          <a:lstStyle/>
          <a:p>
            <a:pPr algn="ctr"/>
            <a:r>
              <a:rPr lang="fr-FR" sz="2400" b="1" i="1" dirty="0">
                <a:latin typeface="+mn-lt"/>
              </a:rPr>
              <a:t>Vini </a:t>
            </a:r>
            <a:r>
              <a:rPr lang="fr-FR" sz="2400" b="1" dirty="0">
                <a:latin typeface="+mn-lt"/>
              </a:rPr>
              <a:t>est mon nom polynésien, en français c’est lori nonnette</a:t>
            </a:r>
          </a:p>
        </p:txBody>
      </p:sp>
      <p:pic>
        <p:nvPicPr>
          <p:cNvPr id="2" name="Image 1">
            <a:extLst>
              <a:ext uri="{FF2B5EF4-FFF2-40B4-BE49-F238E27FC236}">
                <a16:creationId xmlns:a16="http://schemas.microsoft.com/office/drawing/2014/main" id="{C6DC3724-F6AD-951A-6369-D22D91C8B4FA}"/>
              </a:ext>
            </a:extLst>
          </p:cNvPr>
          <p:cNvPicPr>
            <a:picLocks noChangeAspect="1"/>
          </p:cNvPicPr>
          <p:nvPr/>
        </p:nvPicPr>
        <p:blipFill>
          <a:blip r:embed="rId5"/>
          <a:stretch>
            <a:fillRect/>
          </a:stretch>
        </p:blipFill>
        <p:spPr>
          <a:xfrm>
            <a:off x="1863907" y="3379756"/>
            <a:ext cx="1272559" cy="1272559"/>
          </a:xfrm>
          <a:prstGeom prst="rect">
            <a:avLst/>
          </a:prstGeom>
        </p:spPr>
      </p:pic>
    </p:spTree>
    <p:custDataLst>
      <p:tags r:id="rId1"/>
    </p:custDataLst>
    <p:extLst>
      <p:ext uri="{BB962C8B-B14F-4D97-AF65-F5344CB8AC3E}">
        <p14:creationId xmlns:p14="http://schemas.microsoft.com/office/powerpoint/2010/main" val="41851861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72473176-E87F-341F-A960-ED913966C320}"/>
              </a:ext>
            </a:extLst>
          </p:cNvPr>
          <p:cNvPicPr>
            <a:picLocks noChangeAspect="1"/>
          </p:cNvPicPr>
          <p:nvPr/>
        </p:nvPicPr>
        <p:blipFill>
          <a:blip r:embed="rId3"/>
          <a:srcRect t="8177" b="14436"/>
          <a:stretch>
            <a:fillRect/>
          </a:stretch>
        </p:blipFill>
        <p:spPr>
          <a:xfrm>
            <a:off x="0" y="0"/>
            <a:ext cx="12192000" cy="6287783"/>
          </a:xfrm>
          <a:prstGeom prst="rect">
            <a:avLst/>
          </a:prstGeom>
        </p:spPr>
      </p:pic>
      <p:sp>
        <p:nvSpPr>
          <p:cNvPr id="6" name="ZoneTexte 5">
            <a:extLst>
              <a:ext uri="{FF2B5EF4-FFF2-40B4-BE49-F238E27FC236}">
                <a16:creationId xmlns:a16="http://schemas.microsoft.com/office/drawing/2014/main" id="{5E0FA2C2-69E6-3CE2-52CF-3A3D6A57834E}"/>
              </a:ext>
            </a:extLst>
          </p:cNvPr>
          <p:cNvSpPr txBox="1"/>
          <p:nvPr/>
        </p:nvSpPr>
        <p:spPr>
          <a:xfrm>
            <a:off x="6216750" y="652414"/>
            <a:ext cx="4391951"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endParaRPr lang="fr-PF" sz="4000" dirty="0">
              <a:solidFill>
                <a:schemeClr val="bg1"/>
              </a:solidFill>
              <a:latin typeface="Cooper Black" panose="0208090404030B020404" pitchFamily="18" charset="77"/>
            </a:endParaRPr>
          </a:p>
        </p:txBody>
      </p:sp>
      <p:pic>
        <p:nvPicPr>
          <p:cNvPr id="7" name="Image 6">
            <a:extLst>
              <a:ext uri="{FF2B5EF4-FFF2-40B4-BE49-F238E27FC236}">
                <a16:creationId xmlns:a16="http://schemas.microsoft.com/office/drawing/2014/main" id="{7C41E371-264F-8541-368E-A779312E115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518685" y="646884"/>
            <a:ext cx="816162" cy="816162"/>
          </a:xfrm>
          <a:prstGeom prst="rect">
            <a:avLst/>
          </a:prstGeom>
        </p:spPr>
      </p:pic>
      <p:pic>
        <p:nvPicPr>
          <p:cNvPr id="8" name="Image 7">
            <a:extLst>
              <a:ext uri="{FF2B5EF4-FFF2-40B4-BE49-F238E27FC236}">
                <a16:creationId xmlns:a16="http://schemas.microsoft.com/office/drawing/2014/main" id="{78D37E65-5A46-8159-C94F-B6C5697DA2E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331299" y="646884"/>
            <a:ext cx="816162" cy="816162"/>
          </a:xfrm>
          <a:prstGeom prst="rect">
            <a:avLst/>
          </a:prstGeom>
        </p:spPr>
      </p:pic>
      <p:sp>
        <p:nvSpPr>
          <p:cNvPr id="10" name="ZoneTexte 9">
            <a:extLst>
              <a:ext uri="{FF2B5EF4-FFF2-40B4-BE49-F238E27FC236}">
                <a16:creationId xmlns:a16="http://schemas.microsoft.com/office/drawing/2014/main" id="{6B939006-AC4D-B064-8133-A24D9045C3C1}"/>
              </a:ext>
            </a:extLst>
          </p:cNvPr>
          <p:cNvSpPr txBox="1"/>
          <p:nvPr/>
        </p:nvSpPr>
        <p:spPr>
          <a:xfrm>
            <a:off x="1850720" y="4448028"/>
            <a:ext cx="2714843" cy="830997"/>
          </a:xfrm>
          <a:prstGeom prst="rect">
            <a:avLst/>
          </a:prstGeom>
          <a:noFill/>
        </p:spPr>
        <p:txBody>
          <a:bodyPr wrap="square" rtlCol="0">
            <a:spAutoFit/>
          </a:bodyPr>
          <a:lstStyle/>
          <a:p>
            <a:r>
              <a:rPr lang="fr-PF" sz="2400" dirty="0">
                <a:solidFill>
                  <a:schemeClr val="bg1"/>
                </a:solidFill>
              </a:rPr>
              <a:t>Indice: Je suis endémique de </a:t>
            </a:r>
            <a:r>
              <a:rPr lang="fr-PF" sz="2400" i="1" dirty="0">
                <a:solidFill>
                  <a:schemeClr val="bg1"/>
                </a:solidFill>
              </a:rPr>
              <a:t>Niau</a:t>
            </a:r>
          </a:p>
        </p:txBody>
      </p:sp>
      <p:pic>
        <p:nvPicPr>
          <p:cNvPr id="20" name="Image 19">
            <a:extLst>
              <a:ext uri="{FF2B5EF4-FFF2-40B4-BE49-F238E27FC236}">
                <a16:creationId xmlns:a16="http://schemas.microsoft.com/office/drawing/2014/main" id="{8495DA82-6F7E-0EFE-594B-3186F811369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185472" y="4530902"/>
            <a:ext cx="665248" cy="665248"/>
          </a:xfrm>
          <a:prstGeom prst="rect">
            <a:avLst/>
          </a:prstGeom>
        </p:spPr>
      </p:pic>
    </p:spTree>
    <p:extLst>
      <p:ext uri="{BB962C8B-B14F-4D97-AF65-F5344CB8AC3E}">
        <p14:creationId xmlns:p14="http://schemas.microsoft.com/office/powerpoint/2010/main" val="2925112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1D4B05AD-807A-95E7-398E-0486BB8DB617}"/>
              </a:ext>
            </a:extLst>
          </p:cNvPr>
          <p:cNvPicPr>
            <a:picLocks noChangeAspect="1"/>
          </p:cNvPicPr>
          <p:nvPr/>
        </p:nvPicPr>
        <p:blipFill>
          <a:blip r:embed="rId4"/>
          <a:srcRect t="21114"/>
          <a:stretch>
            <a:fillRect/>
          </a:stretch>
        </p:blipFill>
        <p:spPr>
          <a:xfrm>
            <a:off x="0" y="0"/>
            <a:ext cx="12192000" cy="6295068"/>
          </a:xfrm>
          <a:prstGeom prst="rect">
            <a:avLst/>
          </a:prstGeom>
        </p:spPr>
      </p:pic>
      <p:sp>
        <p:nvSpPr>
          <p:cNvPr id="2" name="Title 1" descr="Title">
            <a:extLst>
              <a:ext uri="{FF2B5EF4-FFF2-40B4-BE49-F238E27FC236}">
                <a16:creationId xmlns:a16="http://schemas.microsoft.com/office/drawing/2014/main" id="{2112C3E6-6F12-4DE9-9E46-D6C71B447695}"/>
              </a:ext>
            </a:extLst>
          </p:cNvPr>
          <p:cNvSpPr>
            <a:spLocks noGrp="1"/>
          </p:cNvSpPr>
          <p:nvPr>
            <p:ph type="title" idx="4294967295"/>
          </p:nvPr>
        </p:nvSpPr>
        <p:spPr>
          <a:xfrm>
            <a:off x="7978555" y="4593211"/>
            <a:ext cx="2697162" cy="1306513"/>
          </a:xfrm>
        </p:spPr>
        <p:txBody>
          <a:bodyPr>
            <a:noAutofit/>
          </a:bodyPr>
          <a:lstStyle/>
          <a:p>
            <a:pPr algn="ctr"/>
            <a:r>
              <a:rPr lang="fr-FR" sz="2400" b="1" dirty="0">
                <a:latin typeface="+mn-lt"/>
                <a:cs typeface="Bangla MN" pitchFamily="2" charset="0"/>
              </a:rPr>
              <a:t>Je suis le martin-chasseur de Niau, ou localement appelé </a:t>
            </a:r>
            <a:r>
              <a:rPr lang="fr-FR" sz="2400" b="1" i="1" dirty="0" err="1">
                <a:cs typeface="Bangla MN" pitchFamily="2" charset="0"/>
              </a:rPr>
              <a:t>koteuteu</a:t>
            </a:r>
            <a:br>
              <a:rPr lang="fr-FR" sz="1800" b="1" dirty="0">
                <a:solidFill>
                  <a:schemeClr val="bg1"/>
                </a:solidFill>
                <a:latin typeface="+mn-lt"/>
                <a:cs typeface="Bangla MN" pitchFamily="2" charset="0"/>
              </a:rPr>
            </a:br>
            <a:br>
              <a:rPr lang="fr-FR" sz="1800" b="1" dirty="0">
                <a:solidFill>
                  <a:schemeClr val="bg1"/>
                </a:solidFill>
                <a:latin typeface="+mn-lt"/>
                <a:cs typeface="Bangla MN" pitchFamily="2" charset="0"/>
              </a:rPr>
            </a:br>
            <a:endParaRPr lang="fr-FR" sz="1800" b="1" dirty="0">
              <a:solidFill>
                <a:schemeClr val="bg1"/>
              </a:solidFill>
              <a:latin typeface="+mn-lt"/>
              <a:cs typeface="Bangla MN" pitchFamily="2" charset="0"/>
            </a:endParaRPr>
          </a:p>
        </p:txBody>
      </p:sp>
      <p:pic>
        <p:nvPicPr>
          <p:cNvPr id="4" name="Image 3">
            <a:extLst>
              <a:ext uri="{FF2B5EF4-FFF2-40B4-BE49-F238E27FC236}">
                <a16:creationId xmlns:a16="http://schemas.microsoft.com/office/drawing/2014/main" id="{6619E128-3FC9-0EA8-76D3-875490F33EBA}"/>
              </a:ext>
            </a:extLst>
          </p:cNvPr>
          <p:cNvPicPr>
            <a:picLocks noChangeAspect="1"/>
          </p:cNvPicPr>
          <p:nvPr/>
        </p:nvPicPr>
        <p:blipFill>
          <a:blip r:embed="rId5"/>
          <a:stretch>
            <a:fillRect/>
          </a:stretch>
        </p:blipFill>
        <p:spPr>
          <a:xfrm>
            <a:off x="8342748" y="2660133"/>
            <a:ext cx="1537734" cy="1537734"/>
          </a:xfrm>
          <a:prstGeom prst="rect">
            <a:avLst/>
          </a:prstGeom>
        </p:spPr>
      </p:pic>
    </p:spTree>
    <p:custDataLst>
      <p:tags r:id="rId1"/>
    </p:custDataLst>
    <p:extLst>
      <p:ext uri="{BB962C8B-B14F-4D97-AF65-F5344CB8AC3E}">
        <p14:creationId xmlns:p14="http://schemas.microsoft.com/office/powerpoint/2010/main" val="30219122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1AC48CA5-9ACA-29C4-1EDF-F2B9851E425F}"/>
              </a:ext>
            </a:extLst>
          </p:cNvPr>
          <p:cNvPicPr>
            <a:picLocks noChangeAspect="1"/>
          </p:cNvPicPr>
          <p:nvPr/>
        </p:nvPicPr>
        <p:blipFill>
          <a:blip r:embed="rId2"/>
          <a:srcRect t="20999" b="13243"/>
          <a:stretch>
            <a:fillRect/>
          </a:stretch>
        </p:blipFill>
        <p:spPr>
          <a:xfrm>
            <a:off x="0" y="0"/>
            <a:ext cx="12192000" cy="6306065"/>
          </a:xfrm>
          <a:prstGeom prst="rect">
            <a:avLst/>
          </a:prstGeom>
        </p:spPr>
      </p:pic>
      <p:sp>
        <p:nvSpPr>
          <p:cNvPr id="18" name="ZoneTexte 17">
            <a:extLst>
              <a:ext uri="{FF2B5EF4-FFF2-40B4-BE49-F238E27FC236}">
                <a16:creationId xmlns:a16="http://schemas.microsoft.com/office/drawing/2014/main" id="{4751418B-3127-F1F9-ED3E-583036AFC2CA}"/>
              </a:ext>
            </a:extLst>
          </p:cNvPr>
          <p:cNvSpPr txBox="1"/>
          <p:nvPr/>
        </p:nvSpPr>
        <p:spPr>
          <a:xfrm>
            <a:off x="9047420" y="3429000"/>
            <a:ext cx="2575369" cy="1200329"/>
          </a:xfrm>
          <a:prstGeom prst="rect">
            <a:avLst/>
          </a:prstGeom>
          <a:noFill/>
        </p:spPr>
        <p:txBody>
          <a:bodyPr wrap="square" rtlCol="0">
            <a:spAutoFit/>
          </a:bodyPr>
          <a:lstStyle/>
          <a:p>
            <a:r>
              <a:rPr lang="fr-PF" sz="2400" dirty="0"/>
              <a:t>Indice : Mon nom français rime avec « Atoll »</a:t>
            </a:r>
          </a:p>
        </p:txBody>
      </p:sp>
      <p:sp>
        <p:nvSpPr>
          <p:cNvPr id="19" name="ZoneTexte 18">
            <a:extLst>
              <a:ext uri="{FF2B5EF4-FFF2-40B4-BE49-F238E27FC236}">
                <a16:creationId xmlns:a16="http://schemas.microsoft.com/office/drawing/2014/main" id="{6D7227C3-C826-52C8-820E-12A1D3192698}"/>
              </a:ext>
            </a:extLst>
          </p:cNvPr>
          <p:cNvSpPr txBox="1"/>
          <p:nvPr/>
        </p:nvSpPr>
        <p:spPr>
          <a:xfrm>
            <a:off x="1551869" y="469554"/>
            <a:ext cx="3903709"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34" name="Image 33">
            <a:extLst>
              <a:ext uri="{FF2B5EF4-FFF2-40B4-BE49-F238E27FC236}">
                <a16:creationId xmlns:a16="http://schemas.microsoft.com/office/drawing/2014/main" id="{4EBE3B98-0456-1BA6-D32C-F74EA9E168A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32760" y="469554"/>
            <a:ext cx="913378" cy="913378"/>
          </a:xfrm>
          <a:prstGeom prst="rect">
            <a:avLst/>
          </a:prstGeom>
        </p:spPr>
      </p:pic>
      <p:pic>
        <p:nvPicPr>
          <p:cNvPr id="36" name="Image 35">
            <a:extLst>
              <a:ext uri="{FF2B5EF4-FFF2-40B4-BE49-F238E27FC236}">
                <a16:creationId xmlns:a16="http://schemas.microsoft.com/office/drawing/2014/main" id="{649F7F35-1E16-8CDD-B119-7E5C317531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455578" y="469554"/>
            <a:ext cx="913378" cy="913378"/>
          </a:xfrm>
          <a:prstGeom prst="rect">
            <a:avLst/>
          </a:prstGeom>
        </p:spPr>
      </p:pic>
      <p:pic>
        <p:nvPicPr>
          <p:cNvPr id="38" name="Image 37">
            <a:extLst>
              <a:ext uri="{FF2B5EF4-FFF2-40B4-BE49-F238E27FC236}">
                <a16:creationId xmlns:a16="http://schemas.microsoft.com/office/drawing/2014/main" id="{76ACAB9D-9A05-FA8F-7764-96BCA36272E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178906" y="3613665"/>
            <a:ext cx="830997" cy="830997"/>
          </a:xfrm>
          <a:prstGeom prst="rect">
            <a:avLst/>
          </a:prstGeom>
        </p:spPr>
      </p:pic>
    </p:spTree>
    <p:extLst>
      <p:ext uri="{BB962C8B-B14F-4D97-AF65-F5344CB8AC3E}">
        <p14:creationId xmlns:p14="http://schemas.microsoft.com/office/powerpoint/2010/main" val="511687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CBD9F245-F45B-8E13-17DB-09F77FA63FC5}"/>
              </a:ext>
            </a:extLst>
          </p:cNvPr>
          <p:cNvPicPr>
            <a:picLocks noChangeAspect="1"/>
          </p:cNvPicPr>
          <p:nvPr/>
        </p:nvPicPr>
        <p:blipFill>
          <a:blip r:embed="rId4"/>
          <a:srcRect t="17258" b="22427"/>
          <a:stretch>
            <a:fillRect/>
          </a:stretch>
        </p:blipFill>
        <p:spPr>
          <a:xfrm>
            <a:off x="0" y="0"/>
            <a:ext cx="12192000" cy="6298474"/>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694E6EA8-3E74-4272-ACB6-25CEF8379F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sp>
        <p:nvSpPr>
          <p:cNvPr id="15" name="Title 1" descr="Title">
            <a:extLst>
              <a:ext uri="{FF2B5EF4-FFF2-40B4-BE49-F238E27FC236}">
                <a16:creationId xmlns:a16="http://schemas.microsoft.com/office/drawing/2014/main" id="{3003F33A-152C-EBCD-D49F-F18D16F180DD}"/>
              </a:ext>
            </a:extLst>
          </p:cNvPr>
          <p:cNvSpPr>
            <a:spLocks noGrp="1"/>
          </p:cNvSpPr>
          <p:nvPr>
            <p:ph type="title" idx="4294967295"/>
          </p:nvPr>
        </p:nvSpPr>
        <p:spPr>
          <a:xfrm>
            <a:off x="8467974" y="4371191"/>
            <a:ext cx="3244850" cy="1042987"/>
          </a:xfrm>
        </p:spPr>
        <p:txBody>
          <a:bodyPr>
            <a:noAutofit/>
          </a:bodyPr>
          <a:lstStyle/>
          <a:p>
            <a:pPr algn="ctr"/>
            <a:r>
              <a:rPr lang="fr-FR" sz="2400" b="1" dirty="0">
                <a:latin typeface="+mn-lt"/>
              </a:rPr>
              <a:t>En français c’est la Rousserolle des Tuamotu. En </a:t>
            </a:r>
            <a:r>
              <a:rPr lang="fr-FR" sz="2400" b="1" i="1" dirty="0" err="1">
                <a:latin typeface="+mn-lt"/>
              </a:rPr>
              <a:t>paùmotu</a:t>
            </a:r>
            <a:r>
              <a:rPr lang="fr-FR" sz="2400" b="1" dirty="0">
                <a:latin typeface="+mn-lt"/>
              </a:rPr>
              <a:t> on m’appelle le </a:t>
            </a:r>
            <a:r>
              <a:rPr lang="fr-FR" sz="2400" b="1" i="1" dirty="0" err="1">
                <a:latin typeface="+mn-lt"/>
              </a:rPr>
              <a:t>kōtiotio</a:t>
            </a:r>
            <a:r>
              <a:rPr lang="fr-FR" sz="2400" b="1" dirty="0">
                <a:latin typeface="+mn-lt"/>
              </a:rPr>
              <a:t> et aux Gambier le </a:t>
            </a:r>
            <a:r>
              <a:rPr lang="fr-FR" sz="2400" b="1" i="1" dirty="0" err="1">
                <a:latin typeface="+mn-lt"/>
              </a:rPr>
              <a:t>komako</a:t>
            </a:r>
            <a:r>
              <a:rPr lang="fr-FR" sz="2400" b="1" i="1" dirty="0">
                <a:latin typeface="+mn-lt"/>
              </a:rPr>
              <a:t>. </a:t>
            </a:r>
          </a:p>
        </p:txBody>
      </p:sp>
      <p:pic>
        <p:nvPicPr>
          <p:cNvPr id="2" name="Image 1">
            <a:extLst>
              <a:ext uri="{FF2B5EF4-FFF2-40B4-BE49-F238E27FC236}">
                <a16:creationId xmlns:a16="http://schemas.microsoft.com/office/drawing/2014/main" id="{AAB27C11-FBA5-942F-87C2-62DCAF315084}"/>
              </a:ext>
            </a:extLst>
          </p:cNvPr>
          <p:cNvPicPr>
            <a:picLocks noChangeAspect="1"/>
          </p:cNvPicPr>
          <p:nvPr/>
        </p:nvPicPr>
        <p:blipFill>
          <a:blip r:embed="rId5"/>
          <a:stretch>
            <a:fillRect/>
          </a:stretch>
        </p:blipFill>
        <p:spPr>
          <a:xfrm>
            <a:off x="9315159" y="2512957"/>
            <a:ext cx="1272559" cy="1272559"/>
          </a:xfrm>
          <a:prstGeom prst="rect">
            <a:avLst/>
          </a:prstGeom>
        </p:spPr>
      </p:pic>
    </p:spTree>
    <p:custDataLst>
      <p:tags r:id="rId1"/>
    </p:custDataLst>
    <p:extLst>
      <p:ext uri="{BB962C8B-B14F-4D97-AF65-F5344CB8AC3E}">
        <p14:creationId xmlns:p14="http://schemas.microsoft.com/office/powerpoint/2010/main" val="14168496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Image 21">
            <a:extLst>
              <a:ext uri="{FF2B5EF4-FFF2-40B4-BE49-F238E27FC236}">
                <a16:creationId xmlns:a16="http://schemas.microsoft.com/office/drawing/2014/main" id="{3F0B1CDB-AE8F-6459-B231-2FD84C1546A4}"/>
              </a:ext>
            </a:extLst>
          </p:cNvPr>
          <p:cNvPicPr>
            <a:picLocks noChangeAspect="1"/>
          </p:cNvPicPr>
          <p:nvPr/>
        </p:nvPicPr>
        <p:blipFill>
          <a:blip r:embed="rId3">
            <a:alphaModFix amt="5000"/>
          </a:blip>
          <a:srcRect t="2853" b="23324"/>
          <a:stretch/>
        </p:blipFill>
        <p:spPr>
          <a:xfrm>
            <a:off x="0" y="25648"/>
            <a:ext cx="12192000" cy="6858000"/>
          </a:xfrm>
          <a:prstGeom prst="rect">
            <a:avLst/>
          </a:prstGeom>
        </p:spPr>
      </p:pic>
      <p:sp>
        <p:nvSpPr>
          <p:cNvPr id="3" name="ZoneTexte 2">
            <a:extLst>
              <a:ext uri="{FF2B5EF4-FFF2-40B4-BE49-F238E27FC236}">
                <a16:creationId xmlns:a16="http://schemas.microsoft.com/office/drawing/2014/main" id="{361794CC-475F-6721-2EFD-107DAAA94634}"/>
              </a:ext>
            </a:extLst>
          </p:cNvPr>
          <p:cNvSpPr txBox="1"/>
          <p:nvPr/>
        </p:nvSpPr>
        <p:spPr>
          <a:xfrm>
            <a:off x="2166730" y="207494"/>
            <a:ext cx="7858539" cy="707886"/>
          </a:xfrm>
          <a:prstGeom prst="rect">
            <a:avLst/>
          </a:prstGeom>
          <a:noFill/>
        </p:spPr>
        <p:txBody>
          <a:bodyPr wrap="square" rtlCol="0">
            <a:spAutoFit/>
          </a:bodyPr>
          <a:lstStyle/>
          <a:p>
            <a:pPr algn="ctr"/>
            <a:r>
              <a:rPr lang="fr-PF" sz="4000" dirty="0">
                <a:latin typeface="Cooper Black" panose="0208090404030B020404" pitchFamily="18" charset="77"/>
              </a:rPr>
              <a:t>LES OISEAUX DISPARUS</a:t>
            </a:r>
          </a:p>
        </p:txBody>
      </p:sp>
      <p:pic>
        <p:nvPicPr>
          <p:cNvPr id="5" name="Image 4">
            <a:extLst>
              <a:ext uri="{FF2B5EF4-FFF2-40B4-BE49-F238E27FC236}">
                <a16:creationId xmlns:a16="http://schemas.microsoft.com/office/drawing/2014/main" id="{5F87F4C8-C0F1-1505-18E7-FBF72CD8F3EB}"/>
              </a:ext>
            </a:extLst>
          </p:cNvPr>
          <p:cNvPicPr>
            <a:picLocks noChangeAspect="1"/>
          </p:cNvPicPr>
          <p:nvPr/>
        </p:nvPicPr>
        <p:blipFill>
          <a:blip r:embed="rId4"/>
          <a:stretch>
            <a:fillRect/>
          </a:stretch>
        </p:blipFill>
        <p:spPr>
          <a:xfrm>
            <a:off x="972344" y="1362937"/>
            <a:ext cx="1927548" cy="2292219"/>
          </a:xfrm>
          <a:prstGeom prst="rect">
            <a:avLst/>
          </a:prstGeom>
        </p:spPr>
      </p:pic>
      <p:pic>
        <p:nvPicPr>
          <p:cNvPr id="7" name="Image 6">
            <a:extLst>
              <a:ext uri="{FF2B5EF4-FFF2-40B4-BE49-F238E27FC236}">
                <a16:creationId xmlns:a16="http://schemas.microsoft.com/office/drawing/2014/main" id="{AF3BFDF6-72C9-F417-A045-127BAF753FD7}"/>
              </a:ext>
            </a:extLst>
          </p:cNvPr>
          <p:cNvPicPr>
            <a:picLocks noChangeAspect="1"/>
          </p:cNvPicPr>
          <p:nvPr/>
        </p:nvPicPr>
        <p:blipFill>
          <a:blip r:embed="rId5"/>
          <a:stretch>
            <a:fillRect/>
          </a:stretch>
        </p:blipFill>
        <p:spPr>
          <a:xfrm>
            <a:off x="9805987" y="650172"/>
            <a:ext cx="1931758" cy="2464089"/>
          </a:xfrm>
          <a:prstGeom prst="rect">
            <a:avLst/>
          </a:prstGeom>
        </p:spPr>
      </p:pic>
      <p:pic>
        <p:nvPicPr>
          <p:cNvPr id="13" name="Image 12">
            <a:extLst>
              <a:ext uri="{FF2B5EF4-FFF2-40B4-BE49-F238E27FC236}">
                <a16:creationId xmlns:a16="http://schemas.microsoft.com/office/drawing/2014/main" id="{26A0AFE0-7FC9-7E9D-F072-0DCB3DF899A8}"/>
              </a:ext>
            </a:extLst>
          </p:cNvPr>
          <p:cNvPicPr>
            <a:picLocks noChangeAspect="1"/>
          </p:cNvPicPr>
          <p:nvPr/>
        </p:nvPicPr>
        <p:blipFill>
          <a:blip r:embed="rId6"/>
          <a:stretch>
            <a:fillRect/>
          </a:stretch>
        </p:blipFill>
        <p:spPr>
          <a:xfrm>
            <a:off x="7352992" y="1627213"/>
            <a:ext cx="2093106" cy="2960415"/>
          </a:xfrm>
          <a:prstGeom prst="rect">
            <a:avLst/>
          </a:prstGeom>
        </p:spPr>
      </p:pic>
      <p:pic>
        <p:nvPicPr>
          <p:cNvPr id="11" name="Image 10">
            <a:extLst>
              <a:ext uri="{FF2B5EF4-FFF2-40B4-BE49-F238E27FC236}">
                <a16:creationId xmlns:a16="http://schemas.microsoft.com/office/drawing/2014/main" id="{F6105FA6-4A9E-4DEC-CF0F-95E18A1459F9}"/>
              </a:ext>
            </a:extLst>
          </p:cNvPr>
          <p:cNvPicPr>
            <a:picLocks noChangeAspect="1"/>
          </p:cNvPicPr>
          <p:nvPr/>
        </p:nvPicPr>
        <p:blipFill>
          <a:blip r:embed="rId7"/>
          <a:stretch>
            <a:fillRect/>
          </a:stretch>
        </p:blipFill>
        <p:spPr>
          <a:xfrm>
            <a:off x="8917199" y="3565840"/>
            <a:ext cx="2268204" cy="2533850"/>
          </a:xfrm>
          <a:prstGeom prst="rect">
            <a:avLst/>
          </a:prstGeom>
        </p:spPr>
      </p:pic>
      <p:pic>
        <p:nvPicPr>
          <p:cNvPr id="15" name="Image 14">
            <a:extLst>
              <a:ext uri="{FF2B5EF4-FFF2-40B4-BE49-F238E27FC236}">
                <a16:creationId xmlns:a16="http://schemas.microsoft.com/office/drawing/2014/main" id="{131208F5-AB6D-55D9-36D7-5B8520E9F85C}"/>
              </a:ext>
            </a:extLst>
          </p:cNvPr>
          <p:cNvPicPr>
            <a:picLocks noChangeAspect="1"/>
          </p:cNvPicPr>
          <p:nvPr/>
        </p:nvPicPr>
        <p:blipFill>
          <a:blip r:embed="rId8"/>
          <a:stretch>
            <a:fillRect/>
          </a:stretch>
        </p:blipFill>
        <p:spPr>
          <a:xfrm>
            <a:off x="3674914" y="1582794"/>
            <a:ext cx="2393017" cy="2974653"/>
          </a:xfrm>
          <a:prstGeom prst="rect">
            <a:avLst/>
          </a:prstGeom>
        </p:spPr>
      </p:pic>
      <p:sp>
        <p:nvSpPr>
          <p:cNvPr id="17" name="ZoneTexte 16">
            <a:extLst>
              <a:ext uri="{FF2B5EF4-FFF2-40B4-BE49-F238E27FC236}">
                <a16:creationId xmlns:a16="http://schemas.microsoft.com/office/drawing/2014/main" id="{410A98E8-B9BA-89D3-2DD2-E40B4289A10B}"/>
              </a:ext>
            </a:extLst>
          </p:cNvPr>
          <p:cNvSpPr txBox="1"/>
          <p:nvPr/>
        </p:nvSpPr>
        <p:spPr>
          <a:xfrm>
            <a:off x="7535138" y="1019008"/>
            <a:ext cx="1816594" cy="646331"/>
          </a:xfrm>
          <a:prstGeom prst="rect">
            <a:avLst/>
          </a:prstGeom>
          <a:noFill/>
        </p:spPr>
        <p:txBody>
          <a:bodyPr wrap="square" rtlCol="0">
            <a:spAutoFit/>
          </a:bodyPr>
          <a:lstStyle/>
          <a:p>
            <a:pPr algn="ctr"/>
            <a:r>
              <a:rPr lang="fr-PF" dirty="0"/>
              <a:t>Gallicolombe de Moorea</a:t>
            </a:r>
          </a:p>
        </p:txBody>
      </p:sp>
      <p:sp>
        <p:nvSpPr>
          <p:cNvPr id="18" name="ZoneTexte 17">
            <a:extLst>
              <a:ext uri="{FF2B5EF4-FFF2-40B4-BE49-F238E27FC236}">
                <a16:creationId xmlns:a16="http://schemas.microsoft.com/office/drawing/2014/main" id="{65B2A76A-2167-3C3D-31FD-77DE2E8523B3}"/>
              </a:ext>
            </a:extLst>
          </p:cNvPr>
          <p:cNvSpPr txBox="1"/>
          <p:nvPr/>
        </p:nvSpPr>
        <p:spPr>
          <a:xfrm>
            <a:off x="9725313" y="2700789"/>
            <a:ext cx="2093106" cy="369332"/>
          </a:xfrm>
          <a:prstGeom prst="rect">
            <a:avLst/>
          </a:prstGeom>
          <a:noFill/>
        </p:spPr>
        <p:txBody>
          <a:bodyPr wrap="square" rtlCol="0">
            <a:spAutoFit/>
          </a:bodyPr>
          <a:lstStyle/>
          <a:p>
            <a:pPr algn="ctr"/>
            <a:r>
              <a:rPr lang="fr-PF" dirty="0">
                <a:solidFill>
                  <a:schemeClr val="bg1"/>
                </a:solidFill>
              </a:rPr>
              <a:t>Perruche de Tahiti</a:t>
            </a:r>
          </a:p>
        </p:txBody>
      </p:sp>
      <p:sp>
        <p:nvSpPr>
          <p:cNvPr id="19" name="ZoneTexte 18">
            <a:extLst>
              <a:ext uri="{FF2B5EF4-FFF2-40B4-BE49-F238E27FC236}">
                <a16:creationId xmlns:a16="http://schemas.microsoft.com/office/drawing/2014/main" id="{B6531D61-8DC1-4506-4E2D-494E5545F5F0}"/>
              </a:ext>
            </a:extLst>
          </p:cNvPr>
          <p:cNvSpPr txBox="1"/>
          <p:nvPr/>
        </p:nvSpPr>
        <p:spPr>
          <a:xfrm>
            <a:off x="3702983" y="1137392"/>
            <a:ext cx="2393016" cy="369332"/>
          </a:xfrm>
          <a:prstGeom prst="rect">
            <a:avLst/>
          </a:prstGeom>
          <a:noFill/>
        </p:spPr>
        <p:txBody>
          <a:bodyPr wrap="square" rtlCol="0">
            <a:spAutoFit/>
          </a:bodyPr>
          <a:lstStyle/>
          <a:p>
            <a:pPr algn="ctr"/>
            <a:r>
              <a:rPr lang="fr-PF" dirty="0"/>
              <a:t>Monarque de Maupiti</a:t>
            </a:r>
          </a:p>
        </p:txBody>
      </p:sp>
      <p:sp>
        <p:nvSpPr>
          <p:cNvPr id="20" name="ZoneTexte 19">
            <a:extLst>
              <a:ext uri="{FF2B5EF4-FFF2-40B4-BE49-F238E27FC236}">
                <a16:creationId xmlns:a16="http://schemas.microsoft.com/office/drawing/2014/main" id="{67B1E2DD-00F6-8BB5-470C-7B6C44408526}"/>
              </a:ext>
            </a:extLst>
          </p:cNvPr>
          <p:cNvSpPr txBox="1"/>
          <p:nvPr/>
        </p:nvSpPr>
        <p:spPr>
          <a:xfrm>
            <a:off x="8900685" y="5692730"/>
            <a:ext cx="2268204" cy="369332"/>
          </a:xfrm>
          <a:prstGeom prst="rect">
            <a:avLst/>
          </a:prstGeom>
          <a:noFill/>
        </p:spPr>
        <p:txBody>
          <a:bodyPr wrap="square" rtlCol="0">
            <a:spAutoFit/>
          </a:bodyPr>
          <a:lstStyle/>
          <a:p>
            <a:pPr algn="ctr"/>
            <a:r>
              <a:rPr lang="fr-PF" dirty="0">
                <a:solidFill>
                  <a:schemeClr val="bg1"/>
                </a:solidFill>
              </a:rPr>
              <a:t>Râle teve’a</a:t>
            </a:r>
          </a:p>
        </p:txBody>
      </p:sp>
      <p:sp>
        <p:nvSpPr>
          <p:cNvPr id="21" name="ZoneTexte 20">
            <a:extLst>
              <a:ext uri="{FF2B5EF4-FFF2-40B4-BE49-F238E27FC236}">
                <a16:creationId xmlns:a16="http://schemas.microsoft.com/office/drawing/2014/main" id="{69AB27E4-B576-346F-92B4-184C6C95661D}"/>
              </a:ext>
            </a:extLst>
          </p:cNvPr>
          <p:cNvSpPr txBox="1"/>
          <p:nvPr/>
        </p:nvSpPr>
        <p:spPr>
          <a:xfrm>
            <a:off x="823864" y="933772"/>
            <a:ext cx="2167240" cy="369332"/>
          </a:xfrm>
          <a:prstGeom prst="rect">
            <a:avLst/>
          </a:prstGeom>
          <a:noFill/>
        </p:spPr>
        <p:txBody>
          <a:bodyPr wrap="square" rtlCol="0">
            <a:spAutoFit/>
          </a:bodyPr>
          <a:lstStyle/>
          <a:p>
            <a:pPr algn="ctr"/>
            <a:r>
              <a:rPr lang="fr-PF" dirty="0"/>
              <a:t>Perruche de Raiatea</a:t>
            </a:r>
          </a:p>
        </p:txBody>
      </p:sp>
      <p:pic>
        <p:nvPicPr>
          <p:cNvPr id="24" name="Image 23">
            <a:extLst>
              <a:ext uri="{FF2B5EF4-FFF2-40B4-BE49-F238E27FC236}">
                <a16:creationId xmlns:a16="http://schemas.microsoft.com/office/drawing/2014/main" id="{758CAF4C-39B4-C928-31E2-9F9A2F31CC19}"/>
              </a:ext>
            </a:extLst>
          </p:cNvPr>
          <p:cNvPicPr>
            <a:picLocks noChangeAspect="1"/>
          </p:cNvPicPr>
          <p:nvPr/>
        </p:nvPicPr>
        <p:blipFill>
          <a:blip r:embed="rId9"/>
          <a:stretch>
            <a:fillRect/>
          </a:stretch>
        </p:blipFill>
        <p:spPr>
          <a:xfrm>
            <a:off x="5817665" y="3947106"/>
            <a:ext cx="2541104" cy="1734132"/>
          </a:xfrm>
          <a:prstGeom prst="rect">
            <a:avLst/>
          </a:prstGeom>
        </p:spPr>
      </p:pic>
      <p:pic>
        <p:nvPicPr>
          <p:cNvPr id="26" name="Image 25">
            <a:extLst>
              <a:ext uri="{FF2B5EF4-FFF2-40B4-BE49-F238E27FC236}">
                <a16:creationId xmlns:a16="http://schemas.microsoft.com/office/drawing/2014/main" id="{45B757CC-A9C0-CC1F-1A0D-44C377753B62}"/>
              </a:ext>
            </a:extLst>
          </p:cNvPr>
          <p:cNvPicPr>
            <a:picLocks noChangeAspect="1"/>
          </p:cNvPicPr>
          <p:nvPr/>
        </p:nvPicPr>
        <p:blipFill>
          <a:blip r:embed="rId10"/>
          <a:stretch>
            <a:fillRect/>
          </a:stretch>
        </p:blipFill>
        <p:spPr>
          <a:xfrm>
            <a:off x="2705933" y="4279142"/>
            <a:ext cx="2268205" cy="1818713"/>
          </a:xfrm>
          <a:prstGeom prst="rect">
            <a:avLst/>
          </a:prstGeom>
        </p:spPr>
      </p:pic>
      <p:pic>
        <p:nvPicPr>
          <p:cNvPr id="28" name="Image 27">
            <a:extLst>
              <a:ext uri="{FF2B5EF4-FFF2-40B4-BE49-F238E27FC236}">
                <a16:creationId xmlns:a16="http://schemas.microsoft.com/office/drawing/2014/main" id="{8985BD47-12D7-F70B-503D-7FCCC049D770}"/>
              </a:ext>
            </a:extLst>
          </p:cNvPr>
          <p:cNvPicPr>
            <a:picLocks noChangeAspect="1"/>
          </p:cNvPicPr>
          <p:nvPr/>
        </p:nvPicPr>
        <p:blipFill>
          <a:blip r:embed="rId11"/>
          <a:stretch>
            <a:fillRect/>
          </a:stretch>
        </p:blipFill>
        <p:spPr>
          <a:xfrm>
            <a:off x="379854" y="3565840"/>
            <a:ext cx="2112213" cy="1709750"/>
          </a:xfrm>
          <a:prstGeom prst="rect">
            <a:avLst/>
          </a:prstGeom>
        </p:spPr>
      </p:pic>
      <p:sp>
        <p:nvSpPr>
          <p:cNvPr id="29" name="ZoneTexte 28">
            <a:extLst>
              <a:ext uri="{FF2B5EF4-FFF2-40B4-BE49-F238E27FC236}">
                <a16:creationId xmlns:a16="http://schemas.microsoft.com/office/drawing/2014/main" id="{7AFF6973-EC8B-09B4-2BAE-B5DD99B78F0D}"/>
              </a:ext>
            </a:extLst>
          </p:cNvPr>
          <p:cNvSpPr txBox="1"/>
          <p:nvPr/>
        </p:nvSpPr>
        <p:spPr>
          <a:xfrm>
            <a:off x="5784987" y="5679689"/>
            <a:ext cx="2541103" cy="369332"/>
          </a:xfrm>
          <a:prstGeom prst="rect">
            <a:avLst/>
          </a:prstGeom>
          <a:noFill/>
        </p:spPr>
        <p:txBody>
          <a:bodyPr wrap="square" rtlCol="0">
            <a:spAutoFit/>
          </a:bodyPr>
          <a:lstStyle/>
          <a:p>
            <a:pPr algn="ctr"/>
            <a:r>
              <a:rPr lang="fr-PF" dirty="0"/>
              <a:t>Chevalier de Ellis</a:t>
            </a:r>
          </a:p>
        </p:txBody>
      </p:sp>
      <p:sp>
        <p:nvSpPr>
          <p:cNvPr id="30" name="ZoneTexte 29">
            <a:extLst>
              <a:ext uri="{FF2B5EF4-FFF2-40B4-BE49-F238E27FC236}">
                <a16:creationId xmlns:a16="http://schemas.microsoft.com/office/drawing/2014/main" id="{4D589E30-3417-5B13-71B4-D68A06853715}"/>
              </a:ext>
            </a:extLst>
          </p:cNvPr>
          <p:cNvSpPr txBox="1"/>
          <p:nvPr/>
        </p:nvSpPr>
        <p:spPr>
          <a:xfrm>
            <a:off x="338710" y="5299432"/>
            <a:ext cx="2112213" cy="369332"/>
          </a:xfrm>
          <a:prstGeom prst="rect">
            <a:avLst/>
          </a:prstGeom>
          <a:noFill/>
        </p:spPr>
        <p:txBody>
          <a:bodyPr wrap="square" rtlCol="0">
            <a:spAutoFit/>
          </a:bodyPr>
          <a:lstStyle/>
          <a:p>
            <a:pPr algn="ctr"/>
            <a:r>
              <a:rPr lang="fr-PF" dirty="0"/>
              <a:t>Ptilope de Mercier</a:t>
            </a:r>
          </a:p>
        </p:txBody>
      </p:sp>
      <p:sp>
        <p:nvSpPr>
          <p:cNvPr id="31" name="ZoneTexte 30">
            <a:extLst>
              <a:ext uri="{FF2B5EF4-FFF2-40B4-BE49-F238E27FC236}">
                <a16:creationId xmlns:a16="http://schemas.microsoft.com/office/drawing/2014/main" id="{BDC42586-78D1-9640-4327-309D21368CB1}"/>
              </a:ext>
            </a:extLst>
          </p:cNvPr>
          <p:cNvSpPr txBox="1"/>
          <p:nvPr/>
        </p:nvSpPr>
        <p:spPr>
          <a:xfrm>
            <a:off x="2664789" y="5411576"/>
            <a:ext cx="2268204" cy="646331"/>
          </a:xfrm>
          <a:prstGeom prst="rect">
            <a:avLst/>
          </a:prstGeom>
          <a:noFill/>
        </p:spPr>
        <p:txBody>
          <a:bodyPr wrap="square" rtlCol="0">
            <a:spAutoFit/>
          </a:bodyPr>
          <a:lstStyle/>
          <a:p>
            <a:pPr algn="ctr"/>
            <a:r>
              <a:rPr lang="fr-PF" dirty="0">
                <a:solidFill>
                  <a:schemeClr val="bg1"/>
                </a:solidFill>
              </a:rPr>
              <a:t>Chevalier à ailes blanches</a:t>
            </a:r>
          </a:p>
        </p:txBody>
      </p:sp>
    </p:spTree>
    <p:extLst>
      <p:ext uri="{BB962C8B-B14F-4D97-AF65-F5344CB8AC3E}">
        <p14:creationId xmlns:p14="http://schemas.microsoft.com/office/powerpoint/2010/main" val="1209022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7804B0-8BEE-9365-DC38-F908E74ECA84}"/>
            </a:ext>
          </a:extLst>
        </p:cNvPr>
        <p:cNvGrpSpPr/>
        <p:nvPr/>
      </p:nvGrpSpPr>
      <p:grpSpPr>
        <a:xfrm>
          <a:off x="0" y="0"/>
          <a:ext cx="0" cy="0"/>
          <a:chOff x="0" y="0"/>
          <a:chExt cx="0" cy="0"/>
        </a:xfrm>
      </p:grpSpPr>
      <p:pic>
        <p:nvPicPr>
          <p:cNvPr id="22" name="Image 21">
            <a:extLst>
              <a:ext uri="{FF2B5EF4-FFF2-40B4-BE49-F238E27FC236}">
                <a16:creationId xmlns:a16="http://schemas.microsoft.com/office/drawing/2014/main" id="{5FB2CDD2-5B02-62DB-8B4A-AB8589B6EE8A}"/>
              </a:ext>
            </a:extLst>
          </p:cNvPr>
          <p:cNvPicPr>
            <a:picLocks noChangeAspect="1"/>
          </p:cNvPicPr>
          <p:nvPr/>
        </p:nvPicPr>
        <p:blipFill>
          <a:blip r:embed="rId3">
            <a:alphaModFix amt="5000"/>
          </a:blip>
          <a:srcRect t="2853" b="23324"/>
          <a:stretch/>
        </p:blipFill>
        <p:spPr>
          <a:xfrm>
            <a:off x="0" y="25648"/>
            <a:ext cx="12192000" cy="6858000"/>
          </a:xfrm>
          <a:prstGeom prst="rect">
            <a:avLst/>
          </a:prstGeom>
        </p:spPr>
      </p:pic>
      <p:sp>
        <p:nvSpPr>
          <p:cNvPr id="3" name="ZoneTexte 2">
            <a:extLst>
              <a:ext uri="{FF2B5EF4-FFF2-40B4-BE49-F238E27FC236}">
                <a16:creationId xmlns:a16="http://schemas.microsoft.com/office/drawing/2014/main" id="{D390132C-81D5-7B4C-7E91-2EB239C6D01A}"/>
              </a:ext>
            </a:extLst>
          </p:cNvPr>
          <p:cNvSpPr txBox="1"/>
          <p:nvPr/>
        </p:nvSpPr>
        <p:spPr>
          <a:xfrm>
            <a:off x="945396" y="207494"/>
            <a:ext cx="10422740" cy="707886"/>
          </a:xfrm>
          <a:prstGeom prst="rect">
            <a:avLst/>
          </a:prstGeom>
          <a:noFill/>
        </p:spPr>
        <p:txBody>
          <a:bodyPr wrap="square" rtlCol="0">
            <a:spAutoFit/>
          </a:bodyPr>
          <a:lstStyle/>
          <a:p>
            <a:pPr algn="ctr"/>
            <a:r>
              <a:rPr lang="fr-PF" sz="4000" dirty="0">
                <a:latin typeface="Cooper Black" panose="0208090404030B020404" pitchFamily="18" charset="77"/>
              </a:rPr>
              <a:t>LES OISEAUX DISPARUS</a:t>
            </a:r>
            <a:r>
              <a:rPr lang="fr-FR" sz="4000" dirty="0">
                <a:latin typeface="Cooper Black" panose="0208090404030B020404" pitchFamily="18" charset="77"/>
              </a:rPr>
              <a:t> des Gambier</a:t>
            </a:r>
            <a:endParaRPr lang="fr-PF" sz="4000" dirty="0">
              <a:latin typeface="Cooper Black" panose="0208090404030B020404" pitchFamily="18" charset="77"/>
            </a:endParaRPr>
          </a:p>
        </p:txBody>
      </p:sp>
      <p:sp>
        <p:nvSpPr>
          <p:cNvPr id="17" name="ZoneTexte 16">
            <a:extLst>
              <a:ext uri="{FF2B5EF4-FFF2-40B4-BE49-F238E27FC236}">
                <a16:creationId xmlns:a16="http://schemas.microsoft.com/office/drawing/2014/main" id="{34D0D076-6B52-BA0D-37E0-88DDD49E960D}"/>
              </a:ext>
            </a:extLst>
          </p:cNvPr>
          <p:cNvSpPr txBox="1"/>
          <p:nvPr/>
        </p:nvSpPr>
        <p:spPr>
          <a:xfrm>
            <a:off x="9430010" y="979938"/>
            <a:ext cx="1816594" cy="646331"/>
          </a:xfrm>
          <a:prstGeom prst="rect">
            <a:avLst/>
          </a:prstGeom>
          <a:noFill/>
        </p:spPr>
        <p:txBody>
          <a:bodyPr wrap="square" rtlCol="0">
            <a:spAutoFit/>
          </a:bodyPr>
          <a:lstStyle/>
          <a:p>
            <a:pPr algn="ctr"/>
            <a:r>
              <a:rPr lang="fr-PF" dirty="0"/>
              <a:t>Gallicolombe </a:t>
            </a:r>
            <a:r>
              <a:rPr lang="fr-FR" dirty="0"/>
              <a:t>Géante</a:t>
            </a:r>
            <a:endParaRPr lang="fr-PF" dirty="0"/>
          </a:p>
        </p:txBody>
      </p:sp>
      <p:sp>
        <p:nvSpPr>
          <p:cNvPr id="19" name="ZoneTexte 18">
            <a:extLst>
              <a:ext uri="{FF2B5EF4-FFF2-40B4-BE49-F238E27FC236}">
                <a16:creationId xmlns:a16="http://schemas.microsoft.com/office/drawing/2014/main" id="{6EDDF0E3-03E9-CAF0-55AD-90D8FE35BDA1}"/>
              </a:ext>
            </a:extLst>
          </p:cNvPr>
          <p:cNvSpPr txBox="1"/>
          <p:nvPr/>
        </p:nvSpPr>
        <p:spPr>
          <a:xfrm>
            <a:off x="3672395" y="936463"/>
            <a:ext cx="2393016" cy="646331"/>
          </a:xfrm>
          <a:prstGeom prst="rect">
            <a:avLst/>
          </a:prstGeom>
          <a:noFill/>
        </p:spPr>
        <p:txBody>
          <a:bodyPr wrap="square" rtlCol="0">
            <a:spAutoFit/>
          </a:bodyPr>
          <a:lstStyle/>
          <a:p>
            <a:pPr algn="ctr"/>
            <a:r>
              <a:rPr lang="fr-FR" dirty="0"/>
              <a:t>Martin chasseur des Gambier - gaga</a:t>
            </a:r>
            <a:endParaRPr lang="fr-PF" dirty="0"/>
          </a:p>
        </p:txBody>
      </p:sp>
      <p:sp>
        <p:nvSpPr>
          <p:cNvPr id="21" name="ZoneTexte 20">
            <a:extLst>
              <a:ext uri="{FF2B5EF4-FFF2-40B4-BE49-F238E27FC236}">
                <a16:creationId xmlns:a16="http://schemas.microsoft.com/office/drawing/2014/main" id="{060463B5-F710-A196-653E-479C4D5D54FC}"/>
              </a:ext>
            </a:extLst>
          </p:cNvPr>
          <p:cNvSpPr txBox="1"/>
          <p:nvPr/>
        </p:nvSpPr>
        <p:spPr>
          <a:xfrm>
            <a:off x="6351561" y="4054323"/>
            <a:ext cx="2268204" cy="369332"/>
          </a:xfrm>
          <a:prstGeom prst="rect">
            <a:avLst/>
          </a:prstGeom>
          <a:noFill/>
        </p:spPr>
        <p:txBody>
          <a:bodyPr wrap="square" rtlCol="0">
            <a:spAutoFit/>
          </a:bodyPr>
          <a:lstStyle/>
          <a:p>
            <a:pPr algn="ctr"/>
            <a:r>
              <a:rPr lang="fr-FR" dirty="0"/>
              <a:t>Siffleur de Mangareva</a:t>
            </a:r>
            <a:endParaRPr lang="fr-PF" dirty="0"/>
          </a:p>
        </p:txBody>
      </p:sp>
      <p:sp>
        <p:nvSpPr>
          <p:cNvPr id="29" name="ZoneTexte 28">
            <a:extLst>
              <a:ext uri="{FF2B5EF4-FFF2-40B4-BE49-F238E27FC236}">
                <a16:creationId xmlns:a16="http://schemas.microsoft.com/office/drawing/2014/main" id="{3FF411A9-1EBE-0E58-1B8F-86D6F0601E62}"/>
              </a:ext>
            </a:extLst>
          </p:cNvPr>
          <p:cNvSpPr txBox="1"/>
          <p:nvPr/>
        </p:nvSpPr>
        <p:spPr>
          <a:xfrm>
            <a:off x="315226" y="1069359"/>
            <a:ext cx="2899807" cy="646331"/>
          </a:xfrm>
          <a:prstGeom prst="rect">
            <a:avLst/>
          </a:prstGeom>
          <a:noFill/>
        </p:spPr>
        <p:txBody>
          <a:bodyPr wrap="square" rtlCol="0">
            <a:spAutoFit/>
          </a:bodyPr>
          <a:lstStyle/>
          <a:p>
            <a:pPr algn="ctr"/>
            <a:r>
              <a:rPr lang="fr-FR" dirty="0"/>
              <a:t>Rousserolle des Gambier - </a:t>
            </a:r>
            <a:r>
              <a:rPr lang="fr-FR" dirty="0" err="1"/>
              <a:t>Komako</a:t>
            </a:r>
            <a:endParaRPr lang="fr-PF" dirty="0"/>
          </a:p>
        </p:txBody>
      </p:sp>
      <p:sp>
        <p:nvSpPr>
          <p:cNvPr id="31" name="ZoneTexte 30">
            <a:extLst>
              <a:ext uri="{FF2B5EF4-FFF2-40B4-BE49-F238E27FC236}">
                <a16:creationId xmlns:a16="http://schemas.microsoft.com/office/drawing/2014/main" id="{DD7524C4-E0E3-ACA6-3E6C-A37930890594}"/>
              </a:ext>
            </a:extLst>
          </p:cNvPr>
          <p:cNvSpPr txBox="1"/>
          <p:nvPr/>
        </p:nvSpPr>
        <p:spPr>
          <a:xfrm>
            <a:off x="3403379" y="4040413"/>
            <a:ext cx="2268204" cy="369332"/>
          </a:xfrm>
          <a:prstGeom prst="rect">
            <a:avLst/>
          </a:prstGeom>
          <a:noFill/>
        </p:spPr>
        <p:txBody>
          <a:bodyPr wrap="square" rtlCol="0">
            <a:spAutoFit/>
          </a:bodyPr>
          <a:lstStyle/>
          <a:p>
            <a:pPr algn="ctr"/>
            <a:r>
              <a:rPr lang="fr-FR" dirty="0"/>
              <a:t>Pigeon des Gambier</a:t>
            </a:r>
            <a:endParaRPr lang="fr-PF" dirty="0"/>
          </a:p>
        </p:txBody>
      </p:sp>
      <p:sp>
        <p:nvSpPr>
          <p:cNvPr id="2" name="Rectangle 1">
            <a:extLst>
              <a:ext uri="{FF2B5EF4-FFF2-40B4-BE49-F238E27FC236}">
                <a16:creationId xmlns:a16="http://schemas.microsoft.com/office/drawing/2014/main" id="{46EE129E-EDB6-FBB0-7067-CC11C3287C41}"/>
              </a:ext>
            </a:extLst>
          </p:cNvPr>
          <p:cNvSpPr/>
          <p:nvPr/>
        </p:nvSpPr>
        <p:spPr>
          <a:xfrm>
            <a:off x="6893861" y="4572401"/>
            <a:ext cx="1676374" cy="132302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7637A2A-15EA-4696-EC70-F6ABEED9CD61}"/>
              </a:ext>
            </a:extLst>
          </p:cNvPr>
          <p:cNvSpPr/>
          <p:nvPr/>
        </p:nvSpPr>
        <p:spPr>
          <a:xfrm>
            <a:off x="4082081" y="1603877"/>
            <a:ext cx="1894871" cy="208682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7F67AAA-9074-7AE4-A036-8BBF47D9EFCA}"/>
              </a:ext>
            </a:extLst>
          </p:cNvPr>
          <p:cNvSpPr/>
          <p:nvPr/>
        </p:nvSpPr>
        <p:spPr>
          <a:xfrm>
            <a:off x="9586024" y="1869670"/>
            <a:ext cx="1894871" cy="208682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91A4179-0D41-6305-821E-F5821F14A461}"/>
              </a:ext>
            </a:extLst>
          </p:cNvPr>
          <p:cNvSpPr/>
          <p:nvPr/>
        </p:nvSpPr>
        <p:spPr>
          <a:xfrm>
            <a:off x="6980049" y="1812687"/>
            <a:ext cx="1894871" cy="17128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ZoneTexte 8">
            <a:extLst>
              <a:ext uri="{FF2B5EF4-FFF2-40B4-BE49-F238E27FC236}">
                <a16:creationId xmlns:a16="http://schemas.microsoft.com/office/drawing/2014/main" id="{84E5A534-1620-A251-C590-8806A73D11AA}"/>
              </a:ext>
            </a:extLst>
          </p:cNvPr>
          <p:cNvSpPr txBox="1"/>
          <p:nvPr/>
        </p:nvSpPr>
        <p:spPr>
          <a:xfrm>
            <a:off x="6645738" y="964435"/>
            <a:ext cx="2393016" cy="646331"/>
          </a:xfrm>
          <a:prstGeom prst="rect">
            <a:avLst/>
          </a:prstGeom>
          <a:noFill/>
        </p:spPr>
        <p:txBody>
          <a:bodyPr wrap="square" rtlCol="0">
            <a:spAutoFit/>
          </a:bodyPr>
          <a:lstStyle/>
          <a:p>
            <a:pPr algn="ctr"/>
            <a:r>
              <a:rPr lang="fr-FR" dirty="0"/>
              <a:t>Carpophage des Gambier</a:t>
            </a:r>
            <a:endParaRPr lang="fr-PF" dirty="0"/>
          </a:p>
        </p:txBody>
      </p:sp>
      <p:sp>
        <p:nvSpPr>
          <p:cNvPr id="12" name="Rectangle 11">
            <a:extLst>
              <a:ext uri="{FF2B5EF4-FFF2-40B4-BE49-F238E27FC236}">
                <a16:creationId xmlns:a16="http://schemas.microsoft.com/office/drawing/2014/main" id="{DC44B551-DA94-4FDA-95F0-11EC082B7032}"/>
              </a:ext>
            </a:extLst>
          </p:cNvPr>
          <p:cNvSpPr/>
          <p:nvPr/>
        </p:nvSpPr>
        <p:spPr>
          <a:xfrm>
            <a:off x="3672395" y="4572401"/>
            <a:ext cx="1743027" cy="132302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Image 22">
            <a:extLst>
              <a:ext uri="{FF2B5EF4-FFF2-40B4-BE49-F238E27FC236}">
                <a16:creationId xmlns:a16="http://schemas.microsoft.com/office/drawing/2014/main" id="{2125623C-A22E-6985-6F30-1FD0530F6E56}"/>
              </a:ext>
            </a:extLst>
          </p:cNvPr>
          <p:cNvPicPr>
            <a:picLocks noChangeAspect="1"/>
          </p:cNvPicPr>
          <p:nvPr/>
        </p:nvPicPr>
        <p:blipFill>
          <a:blip r:embed="rId4"/>
          <a:stretch>
            <a:fillRect/>
          </a:stretch>
        </p:blipFill>
        <p:spPr>
          <a:xfrm>
            <a:off x="7123619" y="2147766"/>
            <a:ext cx="1601927" cy="1058849"/>
          </a:xfrm>
          <a:prstGeom prst="rect">
            <a:avLst/>
          </a:prstGeom>
        </p:spPr>
      </p:pic>
      <p:pic>
        <p:nvPicPr>
          <p:cNvPr id="27" name="Image 26">
            <a:extLst>
              <a:ext uri="{FF2B5EF4-FFF2-40B4-BE49-F238E27FC236}">
                <a16:creationId xmlns:a16="http://schemas.microsoft.com/office/drawing/2014/main" id="{7ED07583-92B0-0F3F-EE48-934F79477246}"/>
              </a:ext>
            </a:extLst>
          </p:cNvPr>
          <p:cNvPicPr>
            <a:picLocks noChangeAspect="1"/>
          </p:cNvPicPr>
          <p:nvPr/>
        </p:nvPicPr>
        <p:blipFill>
          <a:blip r:embed="rId5"/>
          <a:stretch>
            <a:fillRect/>
          </a:stretch>
        </p:blipFill>
        <p:spPr>
          <a:xfrm>
            <a:off x="4494508" y="1829697"/>
            <a:ext cx="1126064" cy="1695103"/>
          </a:xfrm>
          <a:prstGeom prst="rect">
            <a:avLst/>
          </a:prstGeom>
        </p:spPr>
      </p:pic>
      <p:pic>
        <p:nvPicPr>
          <p:cNvPr id="33" name="Image 32">
            <a:extLst>
              <a:ext uri="{FF2B5EF4-FFF2-40B4-BE49-F238E27FC236}">
                <a16:creationId xmlns:a16="http://schemas.microsoft.com/office/drawing/2014/main" id="{00D033D5-DAB6-8EED-1373-9B2981DC03E9}"/>
              </a:ext>
            </a:extLst>
          </p:cNvPr>
          <p:cNvPicPr>
            <a:picLocks noChangeAspect="1"/>
          </p:cNvPicPr>
          <p:nvPr/>
        </p:nvPicPr>
        <p:blipFill>
          <a:blip r:embed="rId6"/>
          <a:stretch>
            <a:fillRect/>
          </a:stretch>
        </p:blipFill>
        <p:spPr>
          <a:xfrm>
            <a:off x="723144" y="2070978"/>
            <a:ext cx="2000258" cy="2124305"/>
          </a:xfrm>
          <a:prstGeom prst="rect">
            <a:avLst/>
          </a:prstGeom>
        </p:spPr>
      </p:pic>
      <p:pic>
        <p:nvPicPr>
          <p:cNvPr id="34" name="Image 33">
            <a:extLst>
              <a:ext uri="{FF2B5EF4-FFF2-40B4-BE49-F238E27FC236}">
                <a16:creationId xmlns:a16="http://schemas.microsoft.com/office/drawing/2014/main" id="{F7BB57F7-4AC2-D7B5-D048-D0F1BBFB47AA}"/>
              </a:ext>
            </a:extLst>
          </p:cNvPr>
          <p:cNvPicPr>
            <a:picLocks noChangeAspect="1"/>
          </p:cNvPicPr>
          <p:nvPr/>
        </p:nvPicPr>
        <p:blipFill>
          <a:blip r:embed="rId7"/>
          <a:srcRect/>
          <a:stretch/>
        </p:blipFill>
        <p:spPr>
          <a:xfrm>
            <a:off x="9795450" y="2275684"/>
            <a:ext cx="1451154" cy="967436"/>
          </a:xfrm>
          <a:prstGeom prst="rect">
            <a:avLst/>
          </a:prstGeom>
        </p:spPr>
      </p:pic>
    </p:spTree>
    <p:extLst>
      <p:ext uri="{BB962C8B-B14F-4D97-AF65-F5344CB8AC3E}">
        <p14:creationId xmlns:p14="http://schemas.microsoft.com/office/powerpoint/2010/main" val="4094688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5CC227C-606F-93D6-6C67-E713CDF46A63}"/>
              </a:ext>
            </a:extLst>
          </p:cNvPr>
          <p:cNvPicPr>
            <a:picLocks noChangeAspect="1"/>
          </p:cNvPicPr>
          <p:nvPr/>
        </p:nvPicPr>
        <p:blipFill>
          <a:blip r:embed="rId2"/>
          <a:stretch>
            <a:fillRect/>
          </a:stretch>
        </p:blipFill>
        <p:spPr>
          <a:xfrm>
            <a:off x="904708" y="763928"/>
            <a:ext cx="5680269" cy="4215824"/>
          </a:xfrm>
          <a:prstGeom prst="rect">
            <a:avLst/>
          </a:prstGeom>
        </p:spPr>
      </p:pic>
      <p:sp>
        <p:nvSpPr>
          <p:cNvPr id="4" name="ZoneTexte 3">
            <a:extLst>
              <a:ext uri="{FF2B5EF4-FFF2-40B4-BE49-F238E27FC236}">
                <a16:creationId xmlns:a16="http://schemas.microsoft.com/office/drawing/2014/main" id="{A9369A55-F5A9-E96F-F34C-C9021C7C0DA3}"/>
              </a:ext>
            </a:extLst>
          </p:cNvPr>
          <p:cNvSpPr txBox="1"/>
          <p:nvPr/>
        </p:nvSpPr>
        <p:spPr>
          <a:xfrm>
            <a:off x="7060557" y="1286790"/>
            <a:ext cx="4373049" cy="3170099"/>
          </a:xfrm>
          <a:prstGeom prst="rect">
            <a:avLst/>
          </a:prstGeom>
          <a:noFill/>
        </p:spPr>
        <p:txBody>
          <a:bodyPr wrap="square" rtlCol="0">
            <a:spAutoFit/>
          </a:bodyPr>
          <a:lstStyle/>
          <a:p>
            <a:pPr algn="ctr"/>
            <a:r>
              <a:rPr lang="fr-PF" sz="4000" dirty="0">
                <a:latin typeface="Cooper Black" panose="0208090404030B020404" pitchFamily="18" charset="77"/>
              </a:rPr>
              <a:t>QUELS SONT LES MENACES POUR NOS OISEAUX ENDÉMIQUES ?</a:t>
            </a:r>
          </a:p>
        </p:txBody>
      </p:sp>
    </p:spTree>
    <p:extLst>
      <p:ext uri="{BB962C8B-B14F-4D97-AF65-F5344CB8AC3E}">
        <p14:creationId xmlns:p14="http://schemas.microsoft.com/office/powerpoint/2010/main" val="39239795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187C2-525C-D921-6870-832306D4930C}"/>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79D05D8D-758A-C1EE-8CE8-AF2FEC7C1A71}"/>
              </a:ext>
            </a:extLst>
          </p:cNvPr>
          <p:cNvPicPr>
            <a:picLocks noChangeAspect="1"/>
          </p:cNvPicPr>
          <p:nvPr/>
        </p:nvPicPr>
        <p:blipFill>
          <a:blip r:embed="rId3"/>
          <a:stretch>
            <a:fillRect/>
          </a:stretch>
        </p:blipFill>
        <p:spPr>
          <a:xfrm>
            <a:off x="0" y="0"/>
            <a:ext cx="12192000" cy="6285053"/>
          </a:xfrm>
          <a:prstGeom prst="rect">
            <a:avLst/>
          </a:prstGeom>
        </p:spPr>
      </p:pic>
      <p:sp>
        <p:nvSpPr>
          <p:cNvPr id="10" name="ZoneTexte 9">
            <a:extLst>
              <a:ext uri="{FF2B5EF4-FFF2-40B4-BE49-F238E27FC236}">
                <a16:creationId xmlns:a16="http://schemas.microsoft.com/office/drawing/2014/main" id="{D73CB6FE-571A-477D-2134-E791F2B5E881}"/>
              </a:ext>
            </a:extLst>
          </p:cNvPr>
          <p:cNvSpPr txBox="1"/>
          <p:nvPr/>
        </p:nvSpPr>
        <p:spPr>
          <a:xfrm>
            <a:off x="1128415" y="846707"/>
            <a:ext cx="2579349" cy="769441"/>
          </a:xfrm>
          <a:prstGeom prst="rect">
            <a:avLst/>
          </a:prstGeom>
          <a:noFill/>
        </p:spPr>
        <p:txBody>
          <a:bodyPr wrap="square" rtlCol="0">
            <a:spAutoFit/>
          </a:bodyPr>
          <a:lstStyle/>
          <a:p>
            <a:pPr algn="ctr"/>
            <a:r>
              <a:rPr lang="fr-PF" sz="4400" dirty="0">
                <a:latin typeface="Britannic Bold" panose="020B0903060703020204" pitchFamily="34" charset="77"/>
              </a:rPr>
              <a:t>LES RATS</a:t>
            </a:r>
          </a:p>
        </p:txBody>
      </p:sp>
    </p:spTree>
    <p:extLst>
      <p:ext uri="{BB962C8B-B14F-4D97-AF65-F5344CB8AC3E}">
        <p14:creationId xmlns:p14="http://schemas.microsoft.com/office/powerpoint/2010/main" val="2450148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71F03-2708-AB2A-CF28-3D0A36AE080B}"/>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959F22A1-DD4A-8E5C-50B6-8F939D9FFD4F}"/>
              </a:ext>
            </a:extLst>
          </p:cNvPr>
          <p:cNvPicPr>
            <a:picLocks noChangeAspect="1"/>
          </p:cNvPicPr>
          <p:nvPr/>
        </p:nvPicPr>
        <p:blipFill>
          <a:blip r:embed="rId3"/>
          <a:srcRect t="1" b="-1945"/>
          <a:stretch>
            <a:fillRect/>
          </a:stretch>
        </p:blipFill>
        <p:spPr>
          <a:xfrm>
            <a:off x="0" y="0"/>
            <a:ext cx="12192000" cy="6435524"/>
          </a:xfrm>
          <a:prstGeom prst="rect">
            <a:avLst/>
          </a:prstGeom>
        </p:spPr>
      </p:pic>
      <p:sp>
        <p:nvSpPr>
          <p:cNvPr id="10" name="ZoneTexte 9">
            <a:extLst>
              <a:ext uri="{FF2B5EF4-FFF2-40B4-BE49-F238E27FC236}">
                <a16:creationId xmlns:a16="http://schemas.microsoft.com/office/drawing/2014/main" id="{2293424D-5388-BE7A-825E-5A0014BA1BFB}"/>
              </a:ext>
            </a:extLst>
          </p:cNvPr>
          <p:cNvSpPr txBox="1"/>
          <p:nvPr/>
        </p:nvSpPr>
        <p:spPr>
          <a:xfrm>
            <a:off x="1021029" y="771281"/>
            <a:ext cx="3061869" cy="707886"/>
          </a:xfrm>
          <a:prstGeom prst="rect">
            <a:avLst/>
          </a:prstGeom>
          <a:noFill/>
        </p:spPr>
        <p:txBody>
          <a:bodyPr wrap="square" rtlCol="0">
            <a:spAutoFit/>
          </a:bodyPr>
          <a:lstStyle/>
          <a:p>
            <a:pPr algn="ctr"/>
            <a:r>
              <a:rPr lang="fr-PF" sz="4000" dirty="0">
                <a:latin typeface="Britannic Bold" panose="020B0903060703020204" pitchFamily="34" charset="77"/>
              </a:rPr>
              <a:t>LES CHATS</a:t>
            </a:r>
          </a:p>
        </p:txBody>
      </p:sp>
    </p:spTree>
    <p:extLst>
      <p:ext uri="{BB962C8B-B14F-4D97-AF65-F5344CB8AC3E}">
        <p14:creationId xmlns:p14="http://schemas.microsoft.com/office/powerpoint/2010/main" val="3798238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A7F71F92-FCEF-CB88-5EE2-EE06CB8CC82C}"/>
              </a:ext>
            </a:extLst>
          </p:cNvPr>
          <p:cNvPicPr>
            <a:picLocks noChangeAspect="1"/>
          </p:cNvPicPr>
          <p:nvPr/>
        </p:nvPicPr>
        <p:blipFill>
          <a:blip r:embed="rId3"/>
          <a:stretch>
            <a:fillRect/>
          </a:stretch>
        </p:blipFill>
        <p:spPr>
          <a:xfrm>
            <a:off x="0" y="0"/>
            <a:ext cx="12192000" cy="6285054"/>
          </a:xfrm>
          <a:prstGeom prst="rect">
            <a:avLst/>
          </a:prstGeom>
        </p:spPr>
      </p:pic>
      <p:sp>
        <p:nvSpPr>
          <p:cNvPr id="5" name="ZoneTexte 4">
            <a:extLst>
              <a:ext uri="{FF2B5EF4-FFF2-40B4-BE49-F238E27FC236}">
                <a16:creationId xmlns:a16="http://schemas.microsoft.com/office/drawing/2014/main" id="{97B7AD41-9C3C-2B88-A463-29B7E34742CD}"/>
              </a:ext>
            </a:extLst>
          </p:cNvPr>
          <p:cNvSpPr txBox="1"/>
          <p:nvPr/>
        </p:nvSpPr>
        <p:spPr>
          <a:xfrm>
            <a:off x="6847608" y="4239416"/>
            <a:ext cx="4032595" cy="1323439"/>
          </a:xfrm>
          <a:prstGeom prst="rect">
            <a:avLst/>
          </a:prstGeom>
          <a:noFill/>
        </p:spPr>
        <p:txBody>
          <a:bodyPr wrap="square" rtlCol="0">
            <a:spAutoFit/>
          </a:bodyPr>
          <a:lstStyle/>
          <a:p>
            <a:pPr algn="ctr"/>
            <a:r>
              <a:rPr lang="fr-PF" sz="4000" dirty="0">
                <a:latin typeface="Britannic Bold" panose="020B0903060703020204" pitchFamily="34" charset="77"/>
              </a:rPr>
              <a:t>LES FOURMIS INVASIVES</a:t>
            </a:r>
          </a:p>
        </p:txBody>
      </p:sp>
    </p:spTree>
    <p:extLst>
      <p:ext uri="{BB962C8B-B14F-4D97-AF65-F5344CB8AC3E}">
        <p14:creationId xmlns:p14="http://schemas.microsoft.com/office/powerpoint/2010/main" val="1356343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65342F-D3F4-000B-8B29-9F13718A2DD4}"/>
            </a:ext>
          </a:extLst>
        </p:cNvPr>
        <p:cNvGrpSpPr/>
        <p:nvPr/>
      </p:nvGrpSpPr>
      <p:grpSpPr>
        <a:xfrm>
          <a:off x="0" y="0"/>
          <a:ext cx="0" cy="0"/>
          <a:chOff x="0" y="0"/>
          <a:chExt cx="0" cy="0"/>
        </a:xfrm>
      </p:grpSpPr>
      <p:pic>
        <p:nvPicPr>
          <p:cNvPr id="12" name="Image 11">
            <a:extLst>
              <a:ext uri="{FF2B5EF4-FFF2-40B4-BE49-F238E27FC236}">
                <a16:creationId xmlns:a16="http://schemas.microsoft.com/office/drawing/2014/main" id="{F74AA17C-3920-898E-6B67-59C3A89A2924}"/>
              </a:ext>
            </a:extLst>
          </p:cNvPr>
          <p:cNvPicPr>
            <a:picLocks noChangeAspect="1"/>
          </p:cNvPicPr>
          <p:nvPr/>
        </p:nvPicPr>
        <p:blipFill>
          <a:blip r:embed="rId3"/>
          <a:stretch>
            <a:fillRect/>
          </a:stretch>
        </p:blipFill>
        <p:spPr>
          <a:xfrm>
            <a:off x="0" y="-1"/>
            <a:ext cx="6277337" cy="6277337"/>
          </a:xfrm>
          <a:prstGeom prst="rect">
            <a:avLst/>
          </a:prstGeom>
        </p:spPr>
      </p:pic>
      <p:pic>
        <p:nvPicPr>
          <p:cNvPr id="8" name="Image 7">
            <a:extLst>
              <a:ext uri="{FF2B5EF4-FFF2-40B4-BE49-F238E27FC236}">
                <a16:creationId xmlns:a16="http://schemas.microsoft.com/office/drawing/2014/main" id="{C4AF408F-DFE5-8232-B443-91E121817AA3}"/>
              </a:ext>
            </a:extLst>
          </p:cNvPr>
          <p:cNvPicPr>
            <a:picLocks noChangeAspect="1"/>
          </p:cNvPicPr>
          <p:nvPr/>
        </p:nvPicPr>
        <p:blipFill>
          <a:blip r:embed="rId4"/>
          <a:stretch>
            <a:fillRect/>
          </a:stretch>
        </p:blipFill>
        <p:spPr>
          <a:xfrm>
            <a:off x="5914663" y="0"/>
            <a:ext cx="6277337" cy="6277337"/>
          </a:xfrm>
          <a:prstGeom prst="rect">
            <a:avLst/>
          </a:prstGeom>
        </p:spPr>
      </p:pic>
      <p:sp>
        <p:nvSpPr>
          <p:cNvPr id="5" name="ZoneTexte 4">
            <a:extLst>
              <a:ext uri="{FF2B5EF4-FFF2-40B4-BE49-F238E27FC236}">
                <a16:creationId xmlns:a16="http://schemas.microsoft.com/office/drawing/2014/main" id="{B690CC01-057E-CDAD-726F-DE5F5AA5940C}"/>
              </a:ext>
            </a:extLst>
          </p:cNvPr>
          <p:cNvSpPr txBox="1"/>
          <p:nvPr/>
        </p:nvSpPr>
        <p:spPr>
          <a:xfrm>
            <a:off x="3707369" y="272433"/>
            <a:ext cx="4190812" cy="1446550"/>
          </a:xfrm>
          <a:prstGeom prst="rect">
            <a:avLst/>
          </a:prstGeom>
          <a:noFill/>
        </p:spPr>
        <p:txBody>
          <a:bodyPr wrap="square" rtlCol="0">
            <a:spAutoFit/>
          </a:bodyPr>
          <a:lstStyle/>
          <a:p>
            <a:pPr algn="ctr"/>
            <a:r>
              <a:rPr lang="fr-PF" sz="4400" dirty="0">
                <a:latin typeface="Britannic Bold" panose="020B0903060703020204" pitchFamily="34" charset="77"/>
              </a:rPr>
              <a:t>LES PLANTES ENVAHISSANTES</a:t>
            </a:r>
          </a:p>
        </p:txBody>
      </p:sp>
      <p:sp>
        <p:nvSpPr>
          <p:cNvPr id="9" name="ZoneTexte 8">
            <a:extLst>
              <a:ext uri="{FF2B5EF4-FFF2-40B4-BE49-F238E27FC236}">
                <a16:creationId xmlns:a16="http://schemas.microsoft.com/office/drawing/2014/main" id="{B54FD0F4-D45C-28F1-DC3A-133304FABC2D}"/>
              </a:ext>
            </a:extLst>
          </p:cNvPr>
          <p:cNvSpPr txBox="1"/>
          <p:nvPr/>
        </p:nvSpPr>
        <p:spPr>
          <a:xfrm>
            <a:off x="7662441" y="4884516"/>
            <a:ext cx="3310359" cy="830997"/>
          </a:xfrm>
          <a:prstGeom prst="rect">
            <a:avLst/>
          </a:prstGeom>
          <a:noFill/>
        </p:spPr>
        <p:txBody>
          <a:bodyPr wrap="square" rtlCol="0">
            <a:spAutoFit/>
          </a:bodyPr>
          <a:lstStyle/>
          <a:p>
            <a:pPr algn="ctr"/>
            <a:r>
              <a:rPr lang="fr-PF" sz="2400" dirty="0"/>
              <a:t>Monoculture de cocotiers dans les atolls</a:t>
            </a:r>
          </a:p>
        </p:txBody>
      </p:sp>
      <p:sp>
        <p:nvSpPr>
          <p:cNvPr id="13" name="ZoneTexte 12">
            <a:extLst>
              <a:ext uri="{FF2B5EF4-FFF2-40B4-BE49-F238E27FC236}">
                <a16:creationId xmlns:a16="http://schemas.microsoft.com/office/drawing/2014/main" id="{1AC2111E-D624-8A02-6B78-7CE79554A895}"/>
              </a:ext>
            </a:extLst>
          </p:cNvPr>
          <p:cNvSpPr txBox="1"/>
          <p:nvPr/>
        </p:nvSpPr>
        <p:spPr>
          <a:xfrm>
            <a:off x="1587662" y="2307670"/>
            <a:ext cx="3310359" cy="830997"/>
          </a:xfrm>
          <a:prstGeom prst="rect">
            <a:avLst/>
          </a:prstGeom>
          <a:noFill/>
        </p:spPr>
        <p:txBody>
          <a:bodyPr wrap="square" rtlCol="0">
            <a:spAutoFit/>
          </a:bodyPr>
          <a:lstStyle/>
          <a:p>
            <a:pPr algn="ctr"/>
            <a:r>
              <a:rPr lang="fr-PF" sz="2400" dirty="0"/>
              <a:t>Forêt de Goyvier de Chine impénétrable</a:t>
            </a:r>
          </a:p>
        </p:txBody>
      </p:sp>
    </p:spTree>
    <p:extLst>
      <p:ext uri="{BB962C8B-B14F-4D97-AF65-F5344CB8AC3E}">
        <p14:creationId xmlns:p14="http://schemas.microsoft.com/office/powerpoint/2010/main" val="33814838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209C2B5C-A292-65CA-C220-7C361E3C58F0}"/>
              </a:ext>
            </a:extLst>
          </p:cNvPr>
          <p:cNvPicPr>
            <a:picLocks noChangeAspect="1"/>
          </p:cNvPicPr>
          <p:nvPr/>
        </p:nvPicPr>
        <p:blipFill>
          <a:blip r:embed="rId3"/>
          <a:stretch>
            <a:fillRect/>
          </a:stretch>
        </p:blipFill>
        <p:spPr>
          <a:xfrm>
            <a:off x="0" y="0"/>
            <a:ext cx="12192000" cy="6285053"/>
          </a:xfrm>
          <a:prstGeom prst="rect">
            <a:avLst/>
          </a:prstGeom>
        </p:spPr>
      </p:pic>
      <p:sp>
        <p:nvSpPr>
          <p:cNvPr id="2" name="ZoneTexte 1">
            <a:extLst>
              <a:ext uri="{FF2B5EF4-FFF2-40B4-BE49-F238E27FC236}">
                <a16:creationId xmlns:a16="http://schemas.microsoft.com/office/drawing/2014/main" id="{59143098-B110-ECFD-350E-A454E939E929}"/>
              </a:ext>
            </a:extLst>
          </p:cNvPr>
          <p:cNvSpPr txBox="1"/>
          <p:nvPr/>
        </p:nvSpPr>
        <p:spPr>
          <a:xfrm>
            <a:off x="1082091" y="4103789"/>
            <a:ext cx="3408887" cy="1446550"/>
          </a:xfrm>
          <a:prstGeom prst="rect">
            <a:avLst/>
          </a:prstGeom>
          <a:noFill/>
        </p:spPr>
        <p:txBody>
          <a:bodyPr wrap="square" rtlCol="0">
            <a:spAutoFit/>
          </a:bodyPr>
          <a:lstStyle/>
          <a:p>
            <a:r>
              <a:rPr lang="fr-PF" sz="4400" dirty="0">
                <a:latin typeface="Britannic Bold" panose="020B0903060703020204" pitchFamily="34" charset="77"/>
              </a:rPr>
              <a:t>LES OISEAUX INTRODUITS</a:t>
            </a:r>
          </a:p>
        </p:txBody>
      </p:sp>
    </p:spTree>
    <p:extLst>
      <p:ext uri="{BB962C8B-B14F-4D97-AF65-F5344CB8AC3E}">
        <p14:creationId xmlns:p14="http://schemas.microsoft.com/office/powerpoint/2010/main" val="2020574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5384ED32-0BF7-A620-0273-76EC209D9847}"/>
              </a:ext>
            </a:extLst>
          </p:cNvPr>
          <p:cNvPicPr>
            <a:picLocks noChangeAspect="1"/>
          </p:cNvPicPr>
          <p:nvPr/>
        </p:nvPicPr>
        <p:blipFill>
          <a:blip r:embed="rId3"/>
          <a:stretch>
            <a:fillRect/>
          </a:stretch>
        </p:blipFill>
        <p:spPr>
          <a:xfrm>
            <a:off x="0" y="0"/>
            <a:ext cx="12192000" cy="6286500"/>
          </a:xfrm>
          <a:prstGeom prst="rect">
            <a:avLst/>
          </a:prstGeom>
        </p:spPr>
      </p:pic>
      <p:sp>
        <p:nvSpPr>
          <p:cNvPr id="4" name="ZoneTexte 3">
            <a:extLst>
              <a:ext uri="{FF2B5EF4-FFF2-40B4-BE49-F238E27FC236}">
                <a16:creationId xmlns:a16="http://schemas.microsoft.com/office/drawing/2014/main" id="{A65CCD0E-08A1-DCC1-BE4D-B7A0581E1A40}"/>
              </a:ext>
            </a:extLst>
          </p:cNvPr>
          <p:cNvSpPr txBox="1"/>
          <p:nvPr/>
        </p:nvSpPr>
        <p:spPr>
          <a:xfrm>
            <a:off x="3888791" y="3429000"/>
            <a:ext cx="3408887" cy="2123658"/>
          </a:xfrm>
          <a:prstGeom prst="rect">
            <a:avLst/>
          </a:prstGeom>
          <a:noFill/>
        </p:spPr>
        <p:txBody>
          <a:bodyPr wrap="square" rtlCol="0">
            <a:spAutoFit/>
          </a:bodyPr>
          <a:lstStyle/>
          <a:p>
            <a:pPr algn="ctr"/>
            <a:r>
              <a:rPr lang="fr-FR" sz="4400" noProof="0" dirty="0">
                <a:latin typeface="Britannic Bold" panose="020B0903060703020204" pitchFamily="34" charset="77"/>
              </a:rPr>
              <a:t>LES MALADIES AVAIRES</a:t>
            </a:r>
          </a:p>
        </p:txBody>
      </p:sp>
    </p:spTree>
    <p:extLst>
      <p:ext uri="{BB962C8B-B14F-4D97-AF65-F5344CB8AC3E}">
        <p14:creationId xmlns:p14="http://schemas.microsoft.com/office/powerpoint/2010/main" val="36199987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79F371-91AA-91A5-1C2A-231567EDD7C7}"/>
            </a:ext>
          </a:extLst>
        </p:cNvPr>
        <p:cNvGrpSpPr/>
        <p:nvPr/>
      </p:nvGrpSpPr>
      <p:grpSpPr>
        <a:xfrm>
          <a:off x="0" y="0"/>
          <a:ext cx="0" cy="0"/>
          <a:chOff x="0" y="0"/>
          <a:chExt cx="0" cy="0"/>
        </a:xfrm>
      </p:grpSpPr>
      <p:pic>
        <p:nvPicPr>
          <p:cNvPr id="9" name="Image 8">
            <a:extLst>
              <a:ext uri="{FF2B5EF4-FFF2-40B4-BE49-F238E27FC236}">
                <a16:creationId xmlns:a16="http://schemas.microsoft.com/office/drawing/2014/main" id="{F1E881F7-39DC-9D40-44B3-0F8535029B64}"/>
              </a:ext>
            </a:extLst>
          </p:cNvPr>
          <p:cNvPicPr>
            <a:picLocks noChangeAspect="1"/>
          </p:cNvPicPr>
          <p:nvPr/>
        </p:nvPicPr>
        <p:blipFill>
          <a:blip r:embed="rId3"/>
          <a:srcRect t="3465" b="1221"/>
          <a:stretch>
            <a:fillRect/>
          </a:stretch>
        </p:blipFill>
        <p:spPr>
          <a:xfrm>
            <a:off x="0" y="0"/>
            <a:ext cx="12192000" cy="6285053"/>
          </a:xfrm>
          <a:prstGeom prst="rect">
            <a:avLst/>
          </a:prstGeom>
        </p:spPr>
      </p:pic>
      <p:sp>
        <p:nvSpPr>
          <p:cNvPr id="5" name="ZoneTexte 4">
            <a:extLst>
              <a:ext uri="{FF2B5EF4-FFF2-40B4-BE49-F238E27FC236}">
                <a16:creationId xmlns:a16="http://schemas.microsoft.com/office/drawing/2014/main" id="{8F14DA35-BC1E-310A-DD21-2853790A1B32}"/>
              </a:ext>
            </a:extLst>
          </p:cNvPr>
          <p:cNvSpPr txBox="1"/>
          <p:nvPr/>
        </p:nvSpPr>
        <p:spPr>
          <a:xfrm>
            <a:off x="1241528" y="489351"/>
            <a:ext cx="3774292" cy="1938992"/>
          </a:xfrm>
          <a:prstGeom prst="rect">
            <a:avLst/>
          </a:prstGeom>
          <a:noFill/>
        </p:spPr>
        <p:txBody>
          <a:bodyPr wrap="square" rtlCol="0">
            <a:spAutoFit/>
          </a:bodyPr>
          <a:lstStyle/>
          <a:p>
            <a:pPr algn="ctr"/>
            <a:r>
              <a:rPr lang="fr-PF" sz="4000" dirty="0">
                <a:latin typeface="Britannic Bold" panose="020B0903060703020204" pitchFamily="34" charset="77"/>
              </a:rPr>
              <a:t>LA DÉGRADATION DE L’HABITAT</a:t>
            </a:r>
          </a:p>
        </p:txBody>
      </p:sp>
    </p:spTree>
    <p:extLst>
      <p:ext uri="{BB962C8B-B14F-4D97-AF65-F5344CB8AC3E}">
        <p14:creationId xmlns:p14="http://schemas.microsoft.com/office/powerpoint/2010/main" val="15361500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D2F44F-0B29-410C-79F8-3C20D271C03A}"/>
            </a:ext>
          </a:extLst>
        </p:cNvPr>
        <p:cNvGrpSpPr/>
        <p:nvPr/>
      </p:nvGrpSpPr>
      <p:grpSpPr>
        <a:xfrm>
          <a:off x="0" y="0"/>
          <a:ext cx="0" cy="0"/>
          <a:chOff x="0" y="0"/>
          <a:chExt cx="0" cy="0"/>
        </a:xfrm>
      </p:grpSpPr>
      <p:sp>
        <p:nvSpPr>
          <p:cNvPr id="4" name="ZoneTexte 3">
            <a:extLst>
              <a:ext uri="{FF2B5EF4-FFF2-40B4-BE49-F238E27FC236}">
                <a16:creationId xmlns:a16="http://schemas.microsoft.com/office/drawing/2014/main" id="{2D769D40-0D1F-2591-020F-3FBEBC7D8FE9}"/>
              </a:ext>
            </a:extLst>
          </p:cNvPr>
          <p:cNvSpPr txBox="1"/>
          <p:nvPr/>
        </p:nvSpPr>
        <p:spPr>
          <a:xfrm>
            <a:off x="8137003" y="1240491"/>
            <a:ext cx="3950573" cy="3170099"/>
          </a:xfrm>
          <a:prstGeom prst="rect">
            <a:avLst/>
          </a:prstGeom>
          <a:noFill/>
        </p:spPr>
        <p:txBody>
          <a:bodyPr wrap="square" rtlCol="0">
            <a:spAutoFit/>
          </a:bodyPr>
          <a:lstStyle/>
          <a:p>
            <a:pPr algn="ctr"/>
            <a:r>
              <a:rPr lang="fr-FR" sz="4000" dirty="0">
                <a:latin typeface="Cooper Black" panose="0208090404030B020404" pitchFamily="18" charset="77"/>
              </a:rPr>
              <a:t>La propagation des espèces introduites d’îles en île</a:t>
            </a:r>
            <a:endParaRPr lang="fr-PF" sz="4000" dirty="0">
              <a:latin typeface="Cooper Black" panose="0208090404030B020404" pitchFamily="18" charset="77"/>
            </a:endParaRPr>
          </a:p>
        </p:txBody>
      </p:sp>
      <p:pic>
        <p:nvPicPr>
          <p:cNvPr id="3" name="Image 2">
            <a:extLst>
              <a:ext uri="{FF2B5EF4-FFF2-40B4-BE49-F238E27FC236}">
                <a16:creationId xmlns:a16="http://schemas.microsoft.com/office/drawing/2014/main" id="{C5F6F7B9-D580-CC29-CC70-7561AC642AA0}"/>
              </a:ext>
            </a:extLst>
          </p:cNvPr>
          <p:cNvPicPr>
            <a:picLocks noChangeAspect="1"/>
          </p:cNvPicPr>
          <p:nvPr/>
        </p:nvPicPr>
        <p:blipFill>
          <a:blip r:embed="rId3"/>
          <a:stretch>
            <a:fillRect/>
          </a:stretch>
        </p:blipFill>
        <p:spPr>
          <a:xfrm>
            <a:off x="364603" y="617637"/>
            <a:ext cx="7772400" cy="5181600"/>
          </a:xfrm>
          <a:prstGeom prst="rect">
            <a:avLst/>
          </a:prstGeom>
        </p:spPr>
      </p:pic>
    </p:spTree>
    <p:extLst>
      <p:ext uri="{BB962C8B-B14F-4D97-AF65-F5344CB8AC3E}">
        <p14:creationId xmlns:p14="http://schemas.microsoft.com/office/powerpoint/2010/main" val="14981833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8F62B-64F9-08BD-E8A7-867AD8B5383A}"/>
            </a:ext>
          </a:extLst>
        </p:cNvPr>
        <p:cNvGrpSpPr/>
        <p:nvPr/>
      </p:nvGrpSpPr>
      <p:grpSpPr>
        <a:xfrm>
          <a:off x="0" y="0"/>
          <a:ext cx="0" cy="0"/>
          <a:chOff x="0" y="0"/>
          <a:chExt cx="0" cy="0"/>
        </a:xfrm>
      </p:grpSpPr>
      <p:sp>
        <p:nvSpPr>
          <p:cNvPr id="4" name="ZoneTexte 3">
            <a:extLst>
              <a:ext uri="{FF2B5EF4-FFF2-40B4-BE49-F238E27FC236}">
                <a16:creationId xmlns:a16="http://schemas.microsoft.com/office/drawing/2014/main" id="{11B9394B-105D-5BB0-448A-68EA22C8B214}"/>
              </a:ext>
            </a:extLst>
          </p:cNvPr>
          <p:cNvSpPr txBox="1"/>
          <p:nvPr/>
        </p:nvSpPr>
        <p:spPr>
          <a:xfrm>
            <a:off x="7570606" y="1566547"/>
            <a:ext cx="3474278" cy="3170099"/>
          </a:xfrm>
          <a:prstGeom prst="rect">
            <a:avLst/>
          </a:prstGeom>
          <a:noFill/>
        </p:spPr>
        <p:txBody>
          <a:bodyPr wrap="square" rtlCol="0">
            <a:spAutoFit/>
          </a:bodyPr>
          <a:lstStyle/>
          <a:p>
            <a:pPr algn="ctr"/>
            <a:r>
              <a:rPr lang="fr-PF" sz="4000" dirty="0">
                <a:latin typeface="Cooper Black" panose="0208090404030B020404" pitchFamily="18" charset="77"/>
              </a:rPr>
              <a:t>QUE FAIRE POUR PROTÉGER NOS OISEAUX?</a:t>
            </a:r>
          </a:p>
        </p:txBody>
      </p:sp>
      <p:pic>
        <p:nvPicPr>
          <p:cNvPr id="5" name="Image 4">
            <a:extLst>
              <a:ext uri="{FF2B5EF4-FFF2-40B4-BE49-F238E27FC236}">
                <a16:creationId xmlns:a16="http://schemas.microsoft.com/office/drawing/2014/main" id="{55AEB79B-7A2A-6CD8-9C20-B931B445251C}"/>
              </a:ext>
            </a:extLst>
          </p:cNvPr>
          <p:cNvPicPr>
            <a:picLocks noChangeAspect="1"/>
          </p:cNvPicPr>
          <p:nvPr/>
        </p:nvPicPr>
        <p:blipFill>
          <a:blip r:embed="rId3"/>
          <a:stretch>
            <a:fillRect/>
          </a:stretch>
        </p:blipFill>
        <p:spPr>
          <a:xfrm>
            <a:off x="2000163" y="655341"/>
            <a:ext cx="4992512" cy="4992512"/>
          </a:xfrm>
          <a:prstGeom prst="rect">
            <a:avLst/>
          </a:prstGeom>
        </p:spPr>
      </p:pic>
    </p:spTree>
    <p:extLst>
      <p:ext uri="{BB962C8B-B14F-4D97-AF65-F5344CB8AC3E}">
        <p14:creationId xmlns:p14="http://schemas.microsoft.com/office/powerpoint/2010/main" val="1583768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14248-100D-9EDF-06A6-94A121E741DF}"/>
            </a:ext>
          </a:extLst>
        </p:cNvPr>
        <p:cNvGrpSpPr/>
        <p:nvPr/>
      </p:nvGrpSpPr>
      <p:grpSpPr>
        <a:xfrm>
          <a:off x="0" y="0"/>
          <a:ext cx="0" cy="0"/>
          <a:chOff x="0" y="0"/>
          <a:chExt cx="0" cy="0"/>
        </a:xfrm>
      </p:grpSpPr>
      <p:sp>
        <p:nvSpPr>
          <p:cNvPr id="4" name="ZoneTexte 3">
            <a:extLst>
              <a:ext uri="{FF2B5EF4-FFF2-40B4-BE49-F238E27FC236}">
                <a16:creationId xmlns:a16="http://schemas.microsoft.com/office/drawing/2014/main" id="{E3C5F2DA-8A28-AB42-648F-AFD0F62B215F}"/>
              </a:ext>
            </a:extLst>
          </p:cNvPr>
          <p:cNvSpPr txBox="1"/>
          <p:nvPr/>
        </p:nvSpPr>
        <p:spPr>
          <a:xfrm>
            <a:off x="8241937" y="2435835"/>
            <a:ext cx="3474278" cy="1323439"/>
          </a:xfrm>
          <a:prstGeom prst="rect">
            <a:avLst/>
          </a:prstGeom>
          <a:noFill/>
        </p:spPr>
        <p:txBody>
          <a:bodyPr wrap="square" rtlCol="0">
            <a:spAutoFit/>
          </a:bodyPr>
          <a:lstStyle/>
          <a:p>
            <a:pPr algn="ctr"/>
            <a:r>
              <a:rPr lang="fr-FR" sz="4000" dirty="0">
                <a:latin typeface="Cooper Black" panose="0208090404030B020404" pitchFamily="18" charset="77"/>
              </a:rPr>
              <a:t>Respecter la Biosécurité</a:t>
            </a:r>
            <a:endParaRPr lang="fr-PF" sz="4000" dirty="0">
              <a:latin typeface="Cooper Black" panose="0208090404030B020404" pitchFamily="18" charset="77"/>
            </a:endParaRPr>
          </a:p>
        </p:txBody>
      </p:sp>
      <p:pic>
        <p:nvPicPr>
          <p:cNvPr id="3" name="Image 2">
            <a:extLst>
              <a:ext uri="{FF2B5EF4-FFF2-40B4-BE49-F238E27FC236}">
                <a16:creationId xmlns:a16="http://schemas.microsoft.com/office/drawing/2014/main" id="{B4730E0B-BE65-C50E-C34F-7659E84B4CC4}"/>
              </a:ext>
            </a:extLst>
          </p:cNvPr>
          <p:cNvPicPr>
            <a:picLocks noChangeAspect="1"/>
          </p:cNvPicPr>
          <p:nvPr/>
        </p:nvPicPr>
        <p:blipFill>
          <a:blip r:embed="rId3"/>
          <a:stretch>
            <a:fillRect/>
          </a:stretch>
        </p:blipFill>
        <p:spPr>
          <a:xfrm>
            <a:off x="0" y="601883"/>
            <a:ext cx="7772400" cy="5176539"/>
          </a:xfrm>
          <a:prstGeom prst="rect">
            <a:avLst/>
          </a:prstGeom>
        </p:spPr>
      </p:pic>
    </p:spTree>
    <p:extLst>
      <p:ext uri="{BB962C8B-B14F-4D97-AF65-F5344CB8AC3E}">
        <p14:creationId xmlns:p14="http://schemas.microsoft.com/office/powerpoint/2010/main" val="28826534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9AE0F-335C-AE89-CF83-60412C8A9ADA}"/>
            </a:ext>
          </a:extLst>
        </p:cNvPr>
        <p:cNvGrpSpPr/>
        <p:nvPr/>
      </p:nvGrpSpPr>
      <p:grpSpPr>
        <a:xfrm>
          <a:off x="0" y="0"/>
          <a:ext cx="0" cy="0"/>
          <a:chOff x="0" y="0"/>
          <a:chExt cx="0" cy="0"/>
        </a:xfrm>
      </p:grpSpPr>
      <p:pic>
        <p:nvPicPr>
          <p:cNvPr id="10" name="Image 9">
            <a:extLst>
              <a:ext uri="{FF2B5EF4-FFF2-40B4-BE49-F238E27FC236}">
                <a16:creationId xmlns:a16="http://schemas.microsoft.com/office/drawing/2014/main" id="{9844F3FC-DFC8-0DC6-53C4-2C81F6D1A652}"/>
              </a:ext>
            </a:extLst>
          </p:cNvPr>
          <p:cNvPicPr>
            <a:picLocks noChangeAspect="1"/>
          </p:cNvPicPr>
          <p:nvPr/>
        </p:nvPicPr>
        <p:blipFill>
          <a:blip r:embed="rId3"/>
          <a:srcRect t="10074" b="2444"/>
          <a:stretch>
            <a:fillRect/>
          </a:stretch>
        </p:blipFill>
        <p:spPr>
          <a:xfrm>
            <a:off x="0" y="0"/>
            <a:ext cx="12192000" cy="6275540"/>
          </a:xfrm>
          <a:prstGeom prst="rect">
            <a:avLst/>
          </a:prstGeom>
        </p:spPr>
      </p:pic>
      <p:sp>
        <p:nvSpPr>
          <p:cNvPr id="2" name="ZoneTexte 1">
            <a:extLst>
              <a:ext uri="{FF2B5EF4-FFF2-40B4-BE49-F238E27FC236}">
                <a16:creationId xmlns:a16="http://schemas.microsoft.com/office/drawing/2014/main" id="{0A1E56C0-34EA-88C8-94E7-BA15051EDB7D}"/>
              </a:ext>
            </a:extLst>
          </p:cNvPr>
          <p:cNvSpPr txBox="1"/>
          <p:nvPr/>
        </p:nvSpPr>
        <p:spPr>
          <a:xfrm>
            <a:off x="494053" y="582460"/>
            <a:ext cx="3900487" cy="1938992"/>
          </a:xfrm>
          <a:prstGeom prst="rect">
            <a:avLst/>
          </a:prstGeom>
          <a:noFill/>
        </p:spPr>
        <p:txBody>
          <a:bodyPr wrap="square" rtlCol="0">
            <a:spAutoFit/>
          </a:bodyPr>
          <a:lstStyle/>
          <a:p>
            <a:pPr algn="ctr"/>
            <a:r>
              <a:rPr lang="fr-FR" sz="4000" dirty="0">
                <a:latin typeface="Cooper Black" panose="0208090404030B020404" pitchFamily="18" charset="77"/>
              </a:rPr>
              <a:t>ERADIQUER</a:t>
            </a:r>
            <a:r>
              <a:rPr lang="fr-PF" sz="4000" dirty="0">
                <a:latin typeface="Cooper Black" panose="0208090404030B020404" pitchFamily="18" charset="77"/>
              </a:rPr>
              <a:t>/</a:t>
            </a:r>
          </a:p>
          <a:p>
            <a:pPr algn="ctr"/>
            <a:r>
              <a:rPr lang="fr-PF" sz="4000" dirty="0">
                <a:latin typeface="Cooper Black" panose="0208090404030B020404" pitchFamily="18" charset="77"/>
              </a:rPr>
              <a:t>CONTRÔLER LES RATS</a:t>
            </a:r>
          </a:p>
        </p:txBody>
      </p:sp>
    </p:spTree>
    <p:extLst>
      <p:ext uri="{BB962C8B-B14F-4D97-AF65-F5344CB8AC3E}">
        <p14:creationId xmlns:p14="http://schemas.microsoft.com/office/powerpoint/2010/main" val="16054107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55044-ECFE-27BB-BA15-2B2971FD2798}"/>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07763114-B1CB-7CA9-BD55-F8F532ACE9B6}"/>
              </a:ext>
            </a:extLst>
          </p:cNvPr>
          <p:cNvPicPr>
            <a:picLocks noChangeAspect="1"/>
          </p:cNvPicPr>
          <p:nvPr/>
        </p:nvPicPr>
        <p:blipFill>
          <a:blip r:embed="rId3"/>
          <a:stretch>
            <a:fillRect/>
          </a:stretch>
        </p:blipFill>
        <p:spPr>
          <a:xfrm>
            <a:off x="-1" y="0"/>
            <a:ext cx="12192001" cy="6303818"/>
          </a:xfrm>
          <a:prstGeom prst="rect">
            <a:avLst/>
          </a:prstGeom>
        </p:spPr>
      </p:pic>
      <p:sp>
        <p:nvSpPr>
          <p:cNvPr id="2" name="ZoneTexte 1">
            <a:extLst>
              <a:ext uri="{FF2B5EF4-FFF2-40B4-BE49-F238E27FC236}">
                <a16:creationId xmlns:a16="http://schemas.microsoft.com/office/drawing/2014/main" id="{14C79412-60EC-7EA6-575E-754304ACC315}"/>
              </a:ext>
            </a:extLst>
          </p:cNvPr>
          <p:cNvSpPr txBox="1"/>
          <p:nvPr/>
        </p:nvSpPr>
        <p:spPr>
          <a:xfrm>
            <a:off x="7491046" y="4278923"/>
            <a:ext cx="4353586" cy="1323439"/>
          </a:xfrm>
          <a:prstGeom prst="rect">
            <a:avLst/>
          </a:prstGeom>
          <a:noFill/>
        </p:spPr>
        <p:txBody>
          <a:bodyPr wrap="square" rtlCol="0">
            <a:spAutoFit/>
          </a:bodyPr>
          <a:lstStyle/>
          <a:p>
            <a:pPr algn="ctr"/>
            <a:r>
              <a:rPr lang="fr-PF" sz="4000" dirty="0">
                <a:latin typeface="Cooper Black" panose="0208090404030B020404" pitchFamily="18" charset="77"/>
              </a:rPr>
              <a:t>STÉRILISER LES CHATS</a:t>
            </a:r>
          </a:p>
        </p:txBody>
      </p:sp>
    </p:spTree>
    <p:extLst>
      <p:ext uri="{BB962C8B-B14F-4D97-AF65-F5344CB8AC3E}">
        <p14:creationId xmlns:p14="http://schemas.microsoft.com/office/powerpoint/2010/main" val="17956954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B2047-12CC-313E-1963-240F0AFBEFA0}"/>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FAD47EA7-75A6-C2AA-E357-B720DEE915D5}"/>
              </a:ext>
            </a:extLst>
          </p:cNvPr>
          <p:cNvPicPr>
            <a:picLocks noChangeAspect="1"/>
          </p:cNvPicPr>
          <p:nvPr/>
        </p:nvPicPr>
        <p:blipFill>
          <a:blip r:embed="rId3"/>
          <a:srcRect t="326" b="-326"/>
          <a:stretch>
            <a:fillRect/>
          </a:stretch>
        </p:blipFill>
        <p:spPr>
          <a:xfrm>
            <a:off x="0" y="0"/>
            <a:ext cx="12192000" cy="6325644"/>
          </a:xfrm>
          <a:prstGeom prst="rect">
            <a:avLst/>
          </a:prstGeom>
        </p:spPr>
      </p:pic>
      <p:sp>
        <p:nvSpPr>
          <p:cNvPr id="2" name="ZoneTexte 1">
            <a:extLst>
              <a:ext uri="{FF2B5EF4-FFF2-40B4-BE49-F238E27FC236}">
                <a16:creationId xmlns:a16="http://schemas.microsoft.com/office/drawing/2014/main" id="{027D6D4D-4CC2-02D6-B6CF-9794D1B5BB3F}"/>
              </a:ext>
            </a:extLst>
          </p:cNvPr>
          <p:cNvSpPr txBox="1"/>
          <p:nvPr/>
        </p:nvSpPr>
        <p:spPr>
          <a:xfrm>
            <a:off x="778607" y="2614814"/>
            <a:ext cx="4274821" cy="1938992"/>
          </a:xfrm>
          <a:prstGeom prst="rect">
            <a:avLst/>
          </a:prstGeom>
          <a:noFill/>
        </p:spPr>
        <p:txBody>
          <a:bodyPr wrap="square" rtlCol="0">
            <a:spAutoFit/>
          </a:bodyPr>
          <a:lstStyle/>
          <a:p>
            <a:pPr algn="ctr"/>
            <a:r>
              <a:rPr lang="fr-FR" sz="4000" dirty="0">
                <a:latin typeface="Cooper Black" panose="0208090404030B020404" pitchFamily="18" charset="77"/>
              </a:rPr>
              <a:t>ELIMINER </a:t>
            </a:r>
            <a:r>
              <a:rPr lang="fr-PF" sz="4000" dirty="0">
                <a:latin typeface="Cooper Black" panose="0208090404030B020404" pitchFamily="18" charset="77"/>
              </a:rPr>
              <a:t>LES OISEAUX NUISIBLES</a:t>
            </a:r>
          </a:p>
        </p:txBody>
      </p:sp>
    </p:spTree>
    <p:extLst>
      <p:ext uri="{BB962C8B-B14F-4D97-AF65-F5344CB8AC3E}">
        <p14:creationId xmlns:p14="http://schemas.microsoft.com/office/powerpoint/2010/main" val="18069808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AB27C6B2-54C6-F0B2-1578-61286BB206F7}"/>
              </a:ext>
            </a:extLst>
          </p:cNvPr>
          <p:cNvPicPr>
            <a:picLocks noChangeAspect="1"/>
          </p:cNvPicPr>
          <p:nvPr/>
        </p:nvPicPr>
        <p:blipFill>
          <a:blip r:embed="rId3"/>
          <a:stretch>
            <a:fillRect/>
          </a:stretch>
        </p:blipFill>
        <p:spPr>
          <a:xfrm>
            <a:off x="0" y="0"/>
            <a:ext cx="12192000" cy="6300788"/>
          </a:xfrm>
          <a:prstGeom prst="rect">
            <a:avLst/>
          </a:prstGeom>
        </p:spPr>
      </p:pic>
      <p:sp>
        <p:nvSpPr>
          <p:cNvPr id="2" name="ZoneTexte 1">
            <a:extLst>
              <a:ext uri="{FF2B5EF4-FFF2-40B4-BE49-F238E27FC236}">
                <a16:creationId xmlns:a16="http://schemas.microsoft.com/office/drawing/2014/main" id="{97E932FD-BCB0-92A6-E8F4-5B928DB48DFF}"/>
              </a:ext>
            </a:extLst>
          </p:cNvPr>
          <p:cNvSpPr txBox="1"/>
          <p:nvPr/>
        </p:nvSpPr>
        <p:spPr>
          <a:xfrm>
            <a:off x="914401" y="557212"/>
            <a:ext cx="3814762" cy="1938992"/>
          </a:xfrm>
          <a:prstGeom prst="rect">
            <a:avLst/>
          </a:prstGeom>
          <a:noFill/>
        </p:spPr>
        <p:txBody>
          <a:bodyPr wrap="square" rtlCol="0">
            <a:spAutoFit/>
          </a:bodyPr>
          <a:lstStyle/>
          <a:p>
            <a:pPr algn="ctr"/>
            <a:r>
              <a:rPr lang="fr-FR" sz="4000" dirty="0">
                <a:latin typeface="Cooper Black" panose="0208090404030B020404" pitchFamily="18" charset="77"/>
              </a:rPr>
              <a:t>TRAITER </a:t>
            </a:r>
            <a:r>
              <a:rPr lang="fr-PF" sz="4000" dirty="0">
                <a:latin typeface="Cooper Black" panose="0208090404030B020404" pitchFamily="18" charset="77"/>
              </a:rPr>
              <a:t>LES FOURMIS INVASIVES</a:t>
            </a:r>
          </a:p>
        </p:txBody>
      </p:sp>
    </p:spTree>
    <p:extLst>
      <p:ext uri="{BB962C8B-B14F-4D97-AF65-F5344CB8AC3E}">
        <p14:creationId xmlns:p14="http://schemas.microsoft.com/office/powerpoint/2010/main" val="25092541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9A519C0E-6BB1-9554-40BE-556237A8D0AD}"/>
              </a:ext>
            </a:extLst>
          </p:cNvPr>
          <p:cNvPicPr>
            <a:picLocks noChangeAspect="1"/>
          </p:cNvPicPr>
          <p:nvPr/>
        </p:nvPicPr>
        <p:blipFill>
          <a:blip r:embed="rId3"/>
          <a:srcRect b="5605"/>
          <a:stretch>
            <a:fillRect/>
          </a:stretch>
        </p:blipFill>
        <p:spPr>
          <a:xfrm>
            <a:off x="0" y="0"/>
            <a:ext cx="12192000" cy="6272213"/>
          </a:xfrm>
          <a:prstGeom prst="rect">
            <a:avLst/>
          </a:prstGeom>
        </p:spPr>
      </p:pic>
      <p:sp>
        <p:nvSpPr>
          <p:cNvPr id="2" name="ZoneTexte 1">
            <a:extLst>
              <a:ext uri="{FF2B5EF4-FFF2-40B4-BE49-F238E27FC236}">
                <a16:creationId xmlns:a16="http://schemas.microsoft.com/office/drawing/2014/main" id="{01DB9B69-C08F-896F-878C-5E93D8B99817}"/>
              </a:ext>
            </a:extLst>
          </p:cNvPr>
          <p:cNvSpPr txBox="1"/>
          <p:nvPr/>
        </p:nvSpPr>
        <p:spPr>
          <a:xfrm>
            <a:off x="544037" y="585787"/>
            <a:ext cx="4785102" cy="1938992"/>
          </a:xfrm>
          <a:prstGeom prst="rect">
            <a:avLst/>
          </a:prstGeom>
          <a:noFill/>
        </p:spPr>
        <p:txBody>
          <a:bodyPr wrap="square" rtlCol="0">
            <a:spAutoFit/>
          </a:bodyPr>
          <a:lstStyle/>
          <a:p>
            <a:pPr algn="ctr"/>
            <a:r>
              <a:rPr lang="fr-FR" sz="4000" dirty="0">
                <a:latin typeface="Cooper Black" panose="0208090404030B020404" pitchFamily="18" charset="77"/>
              </a:rPr>
              <a:t>DETRUIRE </a:t>
            </a:r>
            <a:r>
              <a:rPr lang="fr-PF" sz="4000" dirty="0">
                <a:latin typeface="Cooper Black" panose="0208090404030B020404" pitchFamily="18" charset="77"/>
              </a:rPr>
              <a:t>LES PLANTES INVASIVES</a:t>
            </a:r>
          </a:p>
        </p:txBody>
      </p:sp>
      <p:sp>
        <p:nvSpPr>
          <p:cNvPr id="18" name="ZoneTexte 17">
            <a:extLst>
              <a:ext uri="{FF2B5EF4-FFF2-40B4-BE49-F238E27FC236}">
                <a16:creationId xmlns:a16="http://schemas.microsoft.com/office/drawing/2014/main" id="{91CFABD2-3F33-CCA2-FCD5-A00861240437}"/>
              </a:ext>
            </a:extLst>
          </p:cNvPr>
          <p:cNvSpPr txBox="1"/>
          <p:nvPr/>
        </p:nvSpPr>
        <p:spPr>
          <a:xfrm>
            <a:off x="7021690" y="3869594"/>
            <a:ext cx="5170310" cy="1938992"/>
          </a:xfrm>
          <a:prstGeom prst="rect">
            <a:avLst/>
          </a:prstGeom>
          <a:noFill/>
        </p:spPr>
        <p:txBody>
          <a:bodyPr wrap="square">
            <a:spAutoFit/>
          </a:bodyPr>
          <a:lstStyle/>
          <a:p>
            <a:pPr algn="ctr"/>
            <a:r>
              <a:rPr lang="fr-PF" sz="4000" dirty="0">
                <a:latin typeface="Cooper Black" panose="0208090404030B020404" pitchFamily="18" charset="77"/>
              </a:rPr>
              <a:t>ET PLANTER DES ESPÈCES INDIGÈNES </a:t>
            </a:r>
          </a:p>
        </p:txBody>
      </p:sp>
    </p:spTree>
    <p:extLst>
      <p:ext uri="{BB962C8B-B14F-4D97-AF65-F5344CB8AC3E}">
        <p14:creationId xmlns:p14="http://schemas.microsoft.com/office/powerpoint/2010/main" val="13325798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2764F-589E-ED8E-7A65-7D24F5206E21}"/>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5F675D57-77A9-7438-C78B-E8B1EF133F9E}"/>
              </a:ext>
            </a:extLst>
          </p:cNvPr>
          <p:cNvPicPr>
            <a:picLocks noChangeAspect="1"/>
          </p:cNvPicPr>
          <p:nvPr/>
        </p:nvPicPr>
        <p:blipFill>
          <a:blip r:embed="rId3"/>
          <a:srcRect t="7944" b="62"/>
          <a:stretch>
            <a:fillRect/>
          </a:stretch>
        </p:blipFill>
        <p:spPr>
          <a:xfrm>
            <a:off x="0" y="0"/>
            <a:ext cx="12192000" cy="6324600"/>
          </a:xfrm>
          <a:prstGeom prst="rect">
            <a:avLst/>
          </a:prstGeom>
        </p:spPr>
      </p:pic>
      <p:sp>
        <p:nvSpPr>
          <p:cNvPr id="6" name="ZoneTexte 5">
            <a:extLst>
              <a:ext uri="{FF2B5EF4-FFF2-40B4-BE49-F238E27FC236}">
                <a16:creationId xmlns:a16="http://schemas.microsoft.com/office/drawing/2014/main" id="{7353F9C2-52A3-D94B-7643-AB16BC57159E}"/>
              </a:ext>
            </a:extLst>
          </p:cNvPr>
          <p:cNvSpPr txBox="1"/>
          <p:nvPr/>
        </p:nvSpPr>
        <p:spPr>
          <a:xfrm>
            <a:off x="4063545" y="354459"/>
            <a:ext cx="4064909" cy="707886"/>
          </a:xfrm>
          <a:prstGeom prst="rect">
            <a:avLst/>
          </a:prstGeom>
          <a:noFill/>
        </p:spPr>
        <p:txBody>
          <a:bodyPr wrap="square" rtlCol="0">
            <a:spAutoFit/>
          </a:bodyPr>
          <a:lstStyle/>
          <a:p>
            <a:pPr algn="ctr"/>
            <a:r>
              <a:rPr lang="fr-PF" sz="4000" dirty="0">
                <a:latin typeface="Cooper Black" panose="0208090404030B020404" pitchFamily="18" charset="77"/>
              </a:rPr>
              <a:t>SENSIBILISER</a:t>
            </a:r>
          </a:p>
        </p:txBody>
      </p:sp>
    </p:spTree>
    <p:extLst>
      <p:ext uri="{BB962C8B-B14F-4D97-AF65-F5344CB8AC3E}">
        <p14:creationId xmlns:p14="http://schemas.microsoft.com/office/powerpoint/2010/main" val="23789868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769E1572-83E4-B486-C133-B984EFE8B283}"/>
              </a:ext>
            </a:extLst>
          </p:cNvPr>
          <p:cNvPicPr>
            <a:picLocks noChangeAspect="1"/>
          </p:cNvPicPr>
          <p:nvPr/>
        </p:nvPicPr>
        <p:blipFill>
          <a:blip r:embed="rId2"/>
          <a:srcRect b="8467"/>
          <a:stretch>
            <a:fillRect/>
          </a:stretch>
        </p:blipFill>
        <p:spPr>
          <a:xfrm>
            <a:off x="0" y="-1045612"/>
            <a:ext cx="12192000" cy="6273402"/>
          </a:xfrm>
          <a:prstGeom prst="rect">
            <a:avLst/>
          </a:prstGeom>
        </p:spPr>
      </p:pic>
      <p:sp>
        <p:nvSpPr>
          <p:cNvPr id="2" name="ZoneTexte 1">
            <a:extLst>
              <a:ext uri="{FF2B5EF4-FFF2-40B4-BE49-F238E27FC236}">
                <a16:creationId xmlns:a16="http://schemas.microsoft.com/office/drawing/2014/main" id="{29E039B0-049B-370B-B6BA-EC60E4790165}"/>
              </a:ext>
            </a:extLst>
          </p:cNvPr>
          <p:cNvSpPr txBox="1"/>
          <p:nvPr/>
        </p:nvSpPr>
        <p:spPr>
          <a:xfrm>
            <a:off x="72933" y="1630210"/>
            <a:ext cx="5946220" cy="4401205"/>
          </a:xfrm>
          <a:prstGeom prst="rect">
            <a:avLst/>
          </a:prstGeom>
          <a:noFill/>
        </p:spPr>
        <p:txBody>
          <a:bodyPr wrap="square" rtlCol="0">
            <a:spAutoFit/>
          </a:bodyPr>
          <a:lstStyle/>
          <a:p>
            <a:pPr algn="ctr"/>
            <a:r>
              <a:rPr lang="fr-PF" sz="4000" dirty="0">
                <a:latin typeface="Cooper Black" panose="0208090404030B020404" pitchFamily="18" charset="77"/>
              </a:rPr>
              <a:t>NOS OISEAUX SONT IRREMPLAÇABLES</a:t>
            </a:r>
            <a:endParaRPr lang="fr-FR" sz="4000" dirty="0">
              <a:latin typeface="Cooper Black" panose="0208090404030B020404" pitchFamily="18" charset="77"/>
            </a:endParaRPr>
          </a:p>
          <a:p>
            <a:pPr algn="ctr"/>
            <a:endParaRPr lang="fr-FR" sz="4000" dirty="0">
              <a:latin typeface="Cooper Black" panose="0208090404030B020404" pitchFamily="18" charset="77"/>
            </a:endParaRPr>
          </a:p>
          <a:p>
            <a:pPr algn="ctr"/>
            <a:r>
              <a:rPr lang="fr-FR" sz="4000" dirty="0">
                <a:latin typeface="Cooper Black" panose="0208090404030B020404" pitchFamily="18" charset="77"/>
              </a:rPr>
              <a:t>Nos oiseaux reflètent la santé de nos îles</a:t>
            </a:r>
          </a:p>
          <a:p>
            <a:pPr algn="ctr"/>
            <a:endParaRPr lang="fr-FR" sz="4000" dirty="0">
              <a:latin typeface="Cooper Black" panose="0208090404030B020404" pitchFamily="18" charset="77"/>
            </a:endParaRPr>
          </a:p>
          <a:p>
            <a:pPr algn="ctr"/>
            <a:r>
              <a:rPr lang="fr-PF" sz="4000" dirty="0">
                <a:latin typeface="Cooper Black" panose="0208090404030B020404" pitchFamily="18" charset="77"/>
              </a:rPr>
              <a:t> STOP EXTINCTION</a:t>
            </a:r>
          </a:p>
        </p:txBody>
      </p:sp>
    </p:spTree>
    <p:extLst>
      <p:ext uri="{BB962C8B-B14F-4D97-AF65-F5344CB8AC3E}">
        <p14:creationId xmlns:p14="http://schemas.microsoft.com/office/powerpoint/2010/main" val="75104543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DESIGN_ID_TRICERATOPS THEME" val="MRLcVjX5"/>
  <p:tag name="ARTICULATE_SLIDE_COUNT" val="9"/>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Thème Office">
  <a:themeElements>
    <a:clrScheme name="Personnalisé 4">
      <a:dk1>
        <a:srgbClr val="000000"/>
      </a:dk1>
      <a:lt1>
        <a:srgbClr val="FFFFFF"/>
      </a:lt1>
      <a:dk2>
        <a:srgbClr val="17406D"/>
      </a:dk2>
      <a:lt2>
        <a:srgbClr val="DBEFF9"/>
      </a:lt2>
      <a:accent1>
        <a:srgbClr val="0F6FC6"/>
      </a:accent1>
      <a:accent2>
        <a:srgbClr val="009DD9"/>
      </a:accent2>
      <a:accent3>
        <a:srgbClr val="0BD0D9"/>
      </a:accent3>
      <a:accent4>
        <a:srgbClr val="10CF9B"/>
      </a:accent4>
      <a:accent5>
        <a:srgbClr val="7CCA62"/>
      </a:accent5>
      <a:accent6>
        <a:srgbClr val="488A15"/>
      </a:accent6>
      <a:hlink>
        <a:srgbClr val="F49100"/>
      </a:hlink>
      <a:folHlink>
        <a:srgbClr val="85DFD0"/>
      </a:folHlink>
    </a:clrScheme>
    <a:fontScheme name="Thème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èm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2D582EF-0C1E-4223-821C-06B357F4083C}">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AFA4079C-B995-4380-B9B3-7AA59BD227BF}">
  <ds:schemaRefs>
    <ds:schemaRef ds:uri="http://schemas.microsoft.com/sharepoint/v3/contenttype/forms"/>
  </ds:schemaRefs>
</ds:datastoreItem>
</file>

<file path=customXml/itemProps3.xml><?xml version="1.0" encoding="utf-8"?>
<ds:datastoreItem xmlns:ds="http://schemas.openxmlformats.org/officeDocument/2006/customXml" ds:itemID="{034C581A-2515-4085-85C4-F8EE3C7E53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3990</TotalTime>
  <Words>2991</Words>
  <Application>Microsoft Office PowerPoint</Application>
  <PresentationFormat>Grand écran</PresentationFormat>
  <Paragraphs>182</Paragraphs>
  <Slides>40</Slides>
  <Notes>34</Notes>
  <HiddenSlides>0</HiddenSlides>
  <MMClips>0</MMClips>
  <ScaleCrop>false</ScaleCrop>
  <HeadingPairs>
    <vt:vector size="6" baseType="variant">
      <vt:variant>
        <vt:lpstr>Polices utilisées</vt:lpstr>
      </vt:variant>
      <vt:variant>
        <vt:i4>6</vt:i4>
      </vt:variant>
      <vt:variant>
        <vt:lpstr>Thème</vt:lpstr>
      </vt:variant>
      <vt:variant>
        <vt:i4>1</vt:i4>
      </vt:variant>
      <vt:variant>
        <vt:lpstr>Titres des diapositives</vt:lpstr>
      </vt:variant>
      <vt:variant>
        <vt:i4>40</vt:i4>
      </vt:variant>
    </vt:vector>
  </HeadingPairs>
  <TitlesOfParts>
    <vt:vector size="47" baseType="lpstr">
      <vt:lpstr>Arial</vt:lpstr>
      <vt:lpstr>Bangla MN</vt:lpstr>
      <vt:lpstr>Britannic Bold</vt:lpstr>
      <vt:lpstr>Calibri</vt:lpstr>
      <vt:lpstr>Calibri Light</vt:lpstr>
      <vt:lpstr>Cooper Black</vt:lpstr>
      <vt:lpstr>Thème Office</vt:lpstr>
      <vt:lpstr>Les Oiseaux endémiques de l’archipel des  Tuamotu-Gambier</vt:lpstr>
      <vt:lpstr>QUELS SONT LES TYPES D’OISEAUX ?</vt:lpstr>
      <vt:lpstr>Présentation PowerPoint</vt:lpstr>
      <vt:lpstr>Présentation PowerPoint</vt:lpstr>
      <vt:lpstr>Présentation PowerPoint</vt:lpstr>
      <vt:lpstr>Tūtururū, c’est mon nom paumotu; Itikoe à Mangareva. Pour les français je suis la Gallicolombe erythroptère.</vt:lpstr>
      <vt:lpstr>Présentation PowerPoint</vt:lpstr>
      <vt:lpstr>On m’appelle tītī en paūmotu et kivikivi en reo ma’areva. En français, je suis le Chevalier des Tuamotu</vt:lpstr>
      <vt:lpstr>Présentation PowerPoint</vt:lpstr>
      <vt:lpstr>C’est bien moi, le ‘o’o ou kuku, en français le Ptilope des Tuamotu </vt:lpstr>
      <vt:lpstr>Présentation PowerPoint</vt:lpstr>
      <vt:lpstr>Présentation PowerPoint</vt:lpstr>
      <vt:lpstr>Présentation PowerPoint</vt:lpstr>
      <vt:lpstr>Je suis le rupe ou Carpophage de la Société</vt:lpstr>
      <vt:lpstr>Présentation PowerPoint</vt:lpstr>
      <vt:lpstr>Vini est mon nom polynésien, en français c’est lori nonnette</vt:lpstr>
      <vt:lpstr>Présentation PowerPoint</vt:lpstr>
      <vt:lpstr>Je suis le martin-chasseur de Niau, ou localement appelé koteuteu  </vt:lpstr>
      <vt:lpstr>Présentation PowerPoint</vt:lpstr>
      <vt:lpstr>En français c’est la Rousserolle des Tuamotu. En paùmotu on m’appelle le kōtiotio et aux Gambier le komako.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Chloé BROWN</dc:creator>
  <cp:lastModifiedBy>blanvillaincaroline@outlook.fr</cp:lastModifiedBy>
  <cp:revision>55</cp:revision>
  <dcterms:created xsi:type="dcterms:W3CDTF">2024-06-11T22:29:11Z</dcterms:created>
  <dcterms:modified xsi:type="dcterms:W3CDTF">2025-10-29T03:06:49Z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